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0"/>
  </p:notesMasterIdLst>
  <p:handoutMasterIdLst>
    <p:handoutMasterId r:id="rId71"/>
  </p:handoutMasterIdLst>
  <p:sldIdLst>
    <p:sldId id="449" r:id="rId2"/>
    <p:sldId id="258" r:id="rId3"/>
    <p:sldId id="275" r:id="rId4"/>
    <p:sldId id="259" r:id="rId5"/>
    <p:sldId id="392" r:id="rId6"/>
    <p:sldId id="394" r:id="rId7"/>
    <p:sldId id="406" r:id="rId8"/>
    <p:sldId id="448" r:id="rId9"/>
    <p:sldId id="397" r:id="rId10"/>
    <p:sldId id="398" r:id="rId11"/>
    <p:sldId id="399" r:id="rId12"/>
    <p:sldId id="400" r:id="rId13"/>
    <p:sldId id="401" r:id="rId14"/>
    <p:sldId id="484" r:id="rId15"/>
    <p:sldId id="403" r:id="rId16"/>
    <p:sldId id="407" r:id="rId17"/>
    <p:sldId id="404" r:id="rId18"/>
    <p:sldId id="405" r:id="rId19"/>
    <p:sldId id="323" r:id="rId20"/>
    <p:sldId id="498" r:id="rId21"/>
    <p:sldId id="408" r:id="rId22"/>
    <p:sldId id="409" r:id="rId23"/>
    <p:sldId id="410" r:id="rId24"/>
    <p:sldId id="411" r:id="rId25"/>
    <p:sldId id="505" r:id="rId26"/>
    <p:sldId id="455" r:id="rId27"/>
    <p:sldId id="458" r:id="rId28"/>
    <p:sldId id="485" r:id="rId29"/>
    <p:sldId id="486" r:id="rId30"/>
    <p:sldId id="487" r:id="rId31"/>
    <p:sldId id="488" r:id="rId32"/>
    <p:sldId id="489" r:id="rId33"/>
    <p:sldId id="490" r:id="rId34"/>
    <p:sldId id="494" r:id="rId35"/>
    <p:sldId id="495" r:id="rId36"/>
    <p:sldId id="496" r:id="rId37"/>
    <p:sldId id="497" r:id="rId38"/>
    <p:sldId id="479" r:id="rId39"/>
    <p:sldId id="499" r:id="rId40"/>
    <p:sldId id="471" r:id="rId41"/>
    <p:sldId id="460" r:id="rId42"/>
    <p:sldId id="478" r:id="rId43"/>
    <p:sldId id="480" r:id="rId44"/>
    <p:sldId id="472" r:id="rId45"/>
    <p:sldId id="473" r:id="rId46"/>
    <p:sldId id="481" r:id="rId47"/>
    <p:sldId id="501" r:id="rId48"/>
    <p:sldId id="504" r:id="rId49"/>
    <p:sldId id="491" r:id="rId50"/>
    <p:sldId id="500" r:id="rId51"/>
    <p:sldId id="419" r:id="rId52"/>
    <p:sldId id="418" r:id="rId53"/>
    <p:sldId id="502" r:id="rId54"/>
    <p:sldId id="503" r:id="rId55"/>
    <p:sldId id="436" r:id="rId56"/>
    <p:sldId id="437" r:id="rId57"/>
    <p:sldId id="375" r:id="rId58"/>
    <p:sldId id="438" r:id="rId59"/>
    <p:sldId id="442" r:id="rId60"/>
    <p:sldId id="443" r:id="rId61"/>
    <p:sldId id="439" r:id="rId62"/>
    <p:sldId id="447" r:id="rId63"/>
    <p:sldId id="445" r:id="rId64"/>
    <p:sldId id="446" r:id="rId65"/>
    <p:sldId id="440" r:id="rId66"/>
    <p:sldId id="451" r:id="rId67"/>
    <p:sldId id="441" r:id="rId68"/>
    <p:sldId id="274" r:id="rId69"/>
  </p:sldIdLst>
  <p:sldSz cx="12192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p15:guide id="1" orient="horz" pos="2178">
          <p15:clr>
            <a:srgbClr val="A4A3A4"/>
          </p15:clr>
        </p15:guide>
        <p15:guide id="2" orient="horz" pos="916">
          <p15:clr>
            <a:srgbClr val="A4A3A4"/>
          </p15:clr>
        </p15:guide>
        <p15:guide id="3"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A477"/>
    <a:srgbClr val="00FDFF"/>
    <a:srgbClr val="26A5D0"/>
    <a:srgbClr val="ED7A31"/>
    <a:srgbClr val="73FEFF"/>
    <a:srgbClr val="FFFFFF"/>
    <a:srgbClr val="D7702B"/>
    <a:srgbClr val="0070C0"/>
    <a:srgbClr val="ED7B31"/>
    <a:srgbClr val="ED7C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7"/>
    <p:restoredTop sz="89812"/>
  </p:normalViewPr>
  <p:slideViewPr>
    <p:cSldViewPr snapToGrid="0" showGuides="1">
      <p:cViewPr varScale="1">
        <p:scale>
          <a:sx n="98" d="100"/>
          <a:sy n="98" d="100"/>
        </p:scale>
        <p:origin x="320" y="192"/>
      </p:cViewPr>
      <p:guideLst>
        <p:guide orient="horz" pos="2178"/>
        <p:guide orient="horz" pos="916"/>
        <p:guide pos="3842"/>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CB09ECA-91FA-E049-A9E9-177718E1A790}" type="datetime1">
              <a:rPr kumimoji="1" lang="zh-CN" altLang="en-US" smtClean="0"/>
              <a:t>18/5/25</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5761BD-D4E5-9549-A27F-0287DF183745}" type="slidenum">
              <a:rPr kumimoji="1" lang="zh-CN" altLang="en-US" smtClean="0"/>
              <a:t>‹#›</a:t>
            </a:fld>
            <a:endParaRPr kumimoji="1" lang="zh-CN" altLang="en-US"/>
          </a:p>
        </p:txBody>
      </p:sp>
    </p:spTree>
    <p:extLst>
      <p:ext uri="{BB962C8B-B14F-4D97-AF65-F5344CB8AC3E}">
        <p14:creationId xmlns:p14="http://schemas.microsoft.com/office/powerpoint/2010/main" val="36708519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57A7DD-86B6-1D4E-A0B5-9A4420C8BD70}" type="datetime1">
              <a:rPr lang="zh-CN" altLang="en-US" smtClean="0"/>
              <a:t>18/5/25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36263802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1889947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solidFill>
                  <a:schemeClr val="bg1"/>
                </a:solidFill>
              </a:rPr>
              <a:t>为何主动挂断电话？故意为之？误操作？</a:t>
            </a:r>
          </a:p>
          <a:p>
            <a:r>
              <a:rPr kumimoji="1" lang="zh-CN" altLang="en-US" dirty="0" smtClean="0">
                <a:solidFill>
                  <a:schemeClr val="bg1"/>
                </a:solidFill>
              </a:rPr>
              <a:t>为何不转满意度？没有该操作习惯？对自己当次服务不满意？</a:t>
            </a:r>
          </a:p>
          <a:p>
            <a:r>
              <a:rPr kumimoji="1" lang="zh-CN" altLang="en-US" dirty="0" smtClean="0">
                <a:solidFill>
                  <a:schemeClr val="bg1"/>
                </a:solidFill>
              </a:rPr>
              <a:t>为何通话过程中长时间不操作？和客户一直在交流？交流中没有业务需要办理？对业务操作不熟？工作效率不高？</a:t>
            </a:r>
          </a:p>
          <a:p>
            <a:r>
              <a:rPr kumimoji="1" lang="zh-CN" altLang="en-US" dirty="0" smtClean="0">
                <a:solidFill>
                  <a:schemeClr val="bg1"/>
                </a:solidFill>
              </a:rPr>
              <a:t>为何在通话业务外操作业务？私自查询泄漏客户信息？私自更改客户业务？</a:t>
            </a:r>
          </a:p>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43</a:t>
            </a:fld>
            <a:endParaRPr lang="zh-CN" altLang="en-US"/>
          </a:p>
        </p:txBody>
      </p:sp>
    </p:spTree>
    <p:extLst>
      <p:ext uri="{BB962C8B-B14F-4D97-AF65-F5344CB8AC3E}">
        <p14:creationId xmlns:p14="http://schemas.microsoft.com/office/powerpoint/2010/main" val="691639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dirty="0" smtClean="0">
                <a:solidFill>
                  <a:schemeClr val="bg1"/>
                </a:solidFill>
              </a:rPr>
              <a:t>员工业务操作的轨迹、业务流程、操作习惯、业务操作合规性、业务操作流程优化</a:t>
            </a:r>
          </a:p>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dirty="0" smtClean="0">
                <a:solidFill>
                  <a:schemeClr val="bg1"/>
                </a:solidFill>
              </a:rPr>
              <a:t>通过业务标签，灵活、直观的展现所关注的业务流程</a:t>
            </a:r>
          </a:p>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44</a:t>
            </a:fld>
            <a:endParaRPr lang="zh-CN" altLang="en-US"/>
          </a:p>
        </p:txBody>
      </p:sp>
    </p:spTree>
    <p:extLst>
      <p:ext uri="{BB962C8B-B14F-4D97-AF65-F5344CB8AC3E}">
        <p14:creationId xmlns:p14="http://schemas.microsoft.com/office/powerpoint/2010/main" val="10638805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54</a:t>
            </a:fld>
            <a:endParaRPr lang="zh-CN" altLang="en-US"/>
          </a:p>
        </p:txBody>
      </p:sp>
    </p:spTree>
    <p:extLst>
      <p:ext uri="{BB962C8B-B14F-4D97-AF65-F5344CB8AC3E}">
        <p14:creationId xmlns:p14="http://schemas.microsoft.com/office/powerpoint/2010/main" val="1386418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5" name="日期占位符 4"/>
          <p:cNvSpPr>
            <a:spLocks noGrp="1"/>
          </p:cNvSpPr>
          <p:nvPr>
            <p:ph type="dt" idx="10"/>
          </p:nvPr>
        </p:nvSpPr>
        <p:spPr/>
        <p:txBody>
          <a:bodyPr/>
          <a:lstStyle/>
          <a:p>
            <a:fld id="{C8115D88-6C56-9441-BFA7-9972ACAC9262}" type="datetime1">
              <a:rPr lang="zh-CN" altLang="en-US" smtClean="0"/>
              <a:t>18/5/25</a:t>
            </a:fld>
            <a:endParaRPr lang="zh-CN" altLang="en-US"/>
          </a:p>
        </p:txBody>
      </p:sp>
    </p:spTree>
    <p:extLst>
      <p:ext uri="{BB962C8B-B14F-4D97-AF65-F5344CB8AC3E}">
        <p14:creationId xmlns:p14="http://schemas.microsoft.com/office/powerpoint/2010/main" val="486363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5" name="日期占位符 4"/>
          <p:cNvSpPr>
            <a:spLocks noGrp="1"/>
          </p:cNvSpPr>
          <p:nvPr>
            <p:ph type="dt" idx="10"/>
          </p:nvPr>
        </p:nvSpPr>
        <p:spPr/>
        <p:txBody>
          <a:bodyPr/>
          <a:lstStyle/>
          <a:p>
            <a:fld id="{ADCE71DF-380D-C342-BB77-DEA720215F5E}" type="datetime1">
              <a:rPr lang="zh-CN" altLang="en-US" smtClean="0"/>
              <a:t>18/5/25</a:t>
            </a:fld>
            <a:endParaRPr lang="zh-CN" altLang="en-US"/>
          </a:p>
        </p:txBody>
      </p:sp>
    </p:spTree>
    <p:extLst>
      <p:ext uri="{BB962C8B-B14F-4D97-AF65-F5344CB8AC3E}">
        <p14:creationId xmlns:p14="http://schemas.microsoft.com/office/powerpoint/2010/main" val="127758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通过行为分析发现员工工作效率，是业务不熟？还是浪费了时间？还是其他原因？通过分析改进低效</a:t>
            </a:r>
            <a:r>
              <a:rPr kumimoji="1" lang="zh-CN" altLang="en-US" smtClean="0"/>
              <a:t>员工工作效率。</a:t>
            </a:r>
            <a:endParaRPr kumimoji="1" lang="zh-CN" altLang="en-US"/>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1892066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15</a:t>
            </a:fld>
            <a:endParaRPr lang="zh-CN" altLang="en-US"/>
          </a:p>
        </p:txBody>
      </p:sp>
      <p:sp>
        <p:nvSpPr>
          <p:cNvPr id="6" name="日期占位符 5"/>
          <p:cNvSpPr>
            <a:spLocks noGrp="1"/>
          </p:cNvSpPr>
          <p:nvPr>
            <p:ph type="dt" idx="12"/>
          </p:nvPr>
        </p:nvSpPr>
        <p:spPr/>
        <p:txBody>
          <a:bodyPr/>
          <a:lstStyle/>
          <a:p>
            <a:fld id="{3D6BE81E-417F-B143-B150-489983CF04B2}" type="datetime1">
              <a:rPr lang="zh-CN" altLang="en-US" smtClean="0"/>
              <a:t>18/5/25</a:t>
            </a:fld>
            <a:endParaRPr lang="zh-CN" altLang="en-US"/>
          </a:p>
        </p:txBody>
      </p:sp>
    </p:spTree>
    <p:extLst>
      <p:ext uri="{BB962C8B-B14F-4D97-AF65-F5344CB8AC3E}">
        <p14:creationId xmlns:p14="http://schemas.microsoft.com/office/powerpoint/2010/main" val="2146220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5" name="日期占位符 4"/>
          <p:cNvSpPr>
            <a:spLocks noGrp="1"/>
          </p:cNvSpPr>
          <p:nvPr>
            <p:ph type="dt" idx="10"/>
          </p:nvPr>
        </p:nvSpPr>
        <p:spPr/>
        <p:txBody>
          <a:bodyPr/>
          <a:lstStyle/>
          <a:p>
            <a:fld id="{A42097FB-49F9-3342-A335-B0E3EE822CB5}" type="datetime1">
              <a:rPr lang="zh-CN" altLang="en-US" smtClean="0"/>
              <a:t>18/5/25</a:t>
            </a:fld>
            <a:endParaRPr lang="zh-CN" altLang="en-US"/>
          </a:p>
        </p:txBody>
      </p:sp>
    </p:spTree>
    <p:extLst>
      <p:ext uri="{BB962C8B-B14F-4D97-AF65-F5344CB8AC3E}">
        <p14:creationId xmlns:p14="http://schemas.microsoft.com/office/powerpoint/2010/main" val="1911539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33</a:t>
            </a:fld>
            <a:endParaRPr lang="zh-CN" altLang="en-US"/>
          </a:p>
        </p:txBody>
      </p:sp>
    </p:spTree>
    <p:extLst>
      <p:ext uri="{BB962C8B-B14F-4D97-AF65-F5344CB8AC3E}">
        <p14:creationId xmlns:p14="http://schemas.microsoft.com/office/powerpoint/2010/main" val="181919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41</a:t>
            </a:fld>
            <a:endParaRPr lang="zh-CN" altLang="en-US"/>
          </a:p>
        </p:txBody>
      </p:sp>
    </p:spTree>
    <p:extLst>
      <p:ext uri="{BB962C8B-B14F-4D97-AF65-F5344CB8AC3E}">
        <p14:creationId xmlns:p14="http://schemas.microsoft.com/office/powerpoint/2010/main" val="1518015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座席人数，总通话次数，通话次数</a:t>
            </a:r>
            <a:r>
              <a:rPr kumimoji="1" lang="en-US" altLang="zh-CN" dirty="0" smtClean="0"/>
              <a:t>TOP</a:t>
            </a:r>
            <a:r>
              <a:rPr kumimoji="1" lang="zh-CN" altLang="en-US" dirty="0" smtClean="0"/>
              <a:t>，通话平均时间</a:t>
            </a:r>
          </a:p>
          <a:p>
            <a:r>
              <a:rPr kumimoji="1" lang="zh-CN" altLang="en-US" dirty="0" smtClean="0"/>
              <a:t>业务标签数，业务标签</a:t>
            </a:r>
            <a:r>
              <a:rPr kumimoji="1" lang="en-US" altLang="zh-CN" dirty="0" smtClean="0"/>
              <a:t>TOP</a:t>
            </a:r>
            <a:endParaRPr kumimoji="1" lang="zh-CN" altLang="en-US" dirty="0" smtClean="0"/>
          </a:p>
          <a:p>
            <a:r>
              <a:rPr kumimoji="1" lang="zh-CN" altLang="en-US" dirty="0" smtClean="0"/>
              <a:t>通话操作数范围，通话时长范围，键盘鼠标操作范围，窗口切换范围</a:t>
            </a:r>
            <a:endParaRPr kumimoji="1" lang="zh-CN" altLang="en-US" dirty="0"/>
          </a:p>
        </p:txBody>
      </p:sp>
      <p:sp>
        <p:nvSpPr>
          <p:cNvPr id="4" name="日期占位符 3"/>
          <p:cNvSpPr>
            <a:spLocks noGrp="1"/>
          </p:cNvSpPr>
          <p:nvPr>
            <p:ph type="dt" idx="10"/>
          </p:nvPr>
        </p:nvSpPr>
        <p:spPr/>
        <p:txBody>
          <a:bodyPr/>
          <a:lstStyle/>
          <a:p>
            <a:fld id="{9F57A7DD-86B6-1D4E-A0B5-9A4420C8BD70}" type="datetime1">
              <a:rPr lang="zh-CN" altLang="en-US" smtClean="0"/>
              <a:t>18/5/25</a:t>
            </a:fld>
            <a:endParaRPr lang="zh-CN" altLang="en-US"/>
          </a:p>
        </p:txBody>
      </p:sp>
      <p:sp>
        <p:nvSpPr>
          <p:cNvPr id="5" name="幻灯片编号占位符 4"/>
          <p:cNvSpPr>
            <a:spLocks noGrp="1"/>
          </p:cNvSpPr>
          <p:nvPr>
            <p:ph type="sldNum" sz="quarter" idx="11"/>
          </p:nvPr>
        </p:nvSpPr>
        <p:spPr/>
        <p:txBody>
          <a:bodyPr/>
          <a:lstStyle/>
          <a:p>
            <a:fld id="{A6837353-30EB-4A48-80EB-173D804AEFBD}" type="slidenum">
              <a:rPr lang="zh-CN" altLang="en-US" smtClean="0"/>
              <a:t>42</a:t>
            </a:fld>
            <a:endParaRPr lang="zh-CN" altLang="en-US"/>
          </a:p>
        </p:txBody>
      </p:sp>
    </p:spTree>
    <p:extLst>
      <p:ext uri="{BB962C8B-B14F-4D97-AF65-F5344CB8AC3E}">
        <p14:creationId xmlns:p14="http://schemas.microsoft.com/office/powerpoint/2010/main" val="593333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页-全空">
    <p:spTree>
      <p:nvGrpSpPr>
        <p:cNvPr id="1" name=""/>
        <p:cNvGrpSpPr/>
        <p:nvPr/>
      </p:nvGrpSpPr>
      <p:grpSpPr>
        <a:xfrm>
          <a:off x="0" y="0"/>
          <a:ext cx="0" cy="0"/>
          <a:chOff x="0" y="0"/>
          <a:chExt cx="0" cy="0"/>
        </a:xfrm>
      </p:grpSpPr>
      <p:pic>
        <p:nvPicPr>
          <p:cNvPr id="13" name="图片 12" descr="矢量智能对象"/>
          <p:cNvPicPr>
            <a:picLocks noChangeAspect="1"/>
          </p:cNvPicPr>
          <p:nvPr userDrawn="1"/>
        </p:nvPicPr>
        <p:blipFill>
          <a:blip r:embed="rId2"/>
          <a:stretch>
            <a:fillRect/>
          </a:stretch>
        </p:blipFill>
        <p:spPr>
          <a:xfrm>
            <a:off x="11005185" y="109855"/>
            <a:ext cx="906780" cy="554355"/>
          </a:xfrm>
          <a:prstGeom prst="rect">
            <a:avLst/>
          </a:prstGeom>
        </p:spPr>
      </p:pic>
      <p:pic>
        <p:nvPicPr>
          <p:cNvPr id="10" name="Picture 2" descr="http://pic3.bbzhi.com/xitongbizhi/manglongfenggekuanpingbizhi1/computer_kuan_187087_16.jpg"/>
          <p:cNvPicPr>
            <a:picLocks noChangeAspect="1"/>
          </p:cNvPicPr>
          <p:nvPr userDrawn="1"/>
        </p:nvPicPr>
        <p:blipFill>
          <a:blip r:embed="rId3"/>
          <a:srcRect t="49391" r="53949"/>
          <a:stretch>
            <a:fillRect/>
          </a:stretch>
        </p:blipFill>
        <p:spPr>
          <a:xfrm>
            <a:off x="0" y="2540"/>
            <a:ext cx="12192000" cy="6858000"/>
          </a:xfrm>
          <a:prstGeom prst="rect">
            <a:avLst/>
          </a:prstGeom>
          <a:noFill/>
          <a:ln w="9525">
            <a:noFill/>
          </a:ln>
        </p:spPr>
      </p:pic>
    </p:spTree>
  </p:cSld>
  <p:clrMapOvr>
    <a:masterClrMapping/>
  </p:clrMapOvr>
  <p:transition spd="slow" advClick="0">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0" y="187784"/>
            <a:ext cx="144463" cy="463550"/>
          </a:xfrm>
          <a:prstGeom prst="rect">
            <a:avLst/>
          </a:prstGeom>
          <a:solidFill>
            <a:schemeClr val="accent1"/>
          </a:solidFill>
          <a:ln w="9525">
            <a:noFill/>
          </a:ln>
        </p:spPr>
        <p:txBody>
          <a:bodyPr anchor="ctr"/>
          <a:lstStyle/>
          <a:p>
            <a:pPr lvl="0" algn="ctr" eaLnBrk="1" hangingPunct="1"/>
            <a:endParaRPr lang="zh-CN" altLang="en-US" dirty="0">
              <a:solidFill>
                <a:srgbClr val="FFFFFF"/>
              </a:solidFill>
              <a:latin typeface="Calibri" panose="020F0502020204030204" pitchFamily="34" charset="0"/>
              <a:ea typeface="宋体" panose="02010600030101010101" pitchFamily="2" charset="-122"/>
            </a:endParaRPr>
          </a:p>
        </p:txBody>
      </p:sp>
      <p:sp>
        <p:nvSpPr>
          <p:cNvPr id="3" name="标题占位符 1"/>
          <p:cNvSpPr>
            <a:spLocks noGrp="1"/>
          </p:cNvSpPr>
          <p:nvPr>
            <p:ph type="title"/>
          </p:nvPr>
        </p:nvSpPr>
        <p:spPr>
          <a:xfrm>
            <a:off x="249763" y="125729"/>
            <a:ext cx="9927908" cy="597536"/>
          </a:xfrm>
          <a:prstGeom prst="rect">
            <a:avLst/>
          </a:prstGeom>
          <a:noFill/>
          <a:ln w="9525">
            <a:noFill/>
          </a:ln>
        </p:spPr>
        <p:txBody>
          <a:bodyPr anchor="ctr"/>
          <a:lstStyle/>
          <a:p>
            <a:pPr lvl="0"/>
            <a:r>
              <a:rPr lang="zh-CN" altLang="zh-CN" dirty="0"/>
              <a:t>单击此处编辑母版标题样式</a:t>
            </a:r>
          </a:p>
        </p:txBody>
      </p:sp>
      <p:sp>
        <p:nvSpPr>
          <p:cNvPr id="4" name="文本占位符 2"/>
          <p:cNvSpPr>
            <a:spLocks noGrp="1"/>
          </p:cNvSpPr>
          <p:nvPr>
            <p:ph idx="1"/>
          </p:nvPr>
        </p:nvSpPr>
        <p:spPr>
          <a:xfrm>
            <a:off x="688368" y="992981"/>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Tree>
  </p:cSld>
  <p:clrMapOvr>
    <a:masterClrMapping/>
  </p:clrMapOvr>
  <p:transition spd="slow" advClick="0">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章节标题">
    <p:spTree>
      <p:nvGrpSpPr>
        <p:cNvPr id="1" name=""/>
        <p:cNvGrpSpPr/>
        <p:nvPr/>
      </p:nvGrpSpPr>
      <p:grpSpPr>
        <a:xfrm>
          <a:off x="0" y="0"/>
          <a:ext cx="0" cy="0"/>
          <a:chOff x="0" y="0"/>
          <a:chExt cx="0" cy="0"/>
        </a:xfrm>
      </p:grpSpPr>
      <p:pic>
        <p:nvPicPr>
          <p:cNvPr id="2" name="Picture 2" descr="http://pic3.bbzhi.com/xitongbizhi/manglongfenggekuanpingbizhi1/computer_kuan_187087_16.jpg"/>
          <p:cNvPicPr>
            <a:picLocks noChangeAspect="1"/>
          </p:cNvPicPr>
          <p:nvPr userDrawn="1"/>
        </p:nvPicPr>
        <p:blipFill>
          <a:blip r:embed="rId2"/>
          <a:srcRect t="49391" r="53949"/>
          <a:stretch>
            <a:fillRect/>
          </a:stretch>
        </p:blipFill>
        <p:spPr>
          <a:xfrm>
            <a:off x="0" y="2540"/>
            <a:ext cx="12192000" cy="6858000"/>
          </a:xfrm>
          <a:prstGeom prst="rect">
            <a:avLst/>
          </a:prstGeom>
          <a:noFill/>
          <a:ln w="9525">
            <a:noFill/>
          </a:ln>
        </p:spPr>
      </p:pic>
      <p:pic>
        <p:nvPicPr>
          <p:cNvPr id="3" name="图片 2" descr="矢量智能对象"/>
          <p:cNvPicPr>
            <a:picLocks noChangeAspect="1"/>
          </p:cNvPicPr>
          <p:nvPr userDrawn="1"/>
        </p:nvPicPr>
        <p:blipFill>
          <a:blip r:embed="rId3"/>
          <a:stretch>
            <a:fillRect/>
          </a:stretch>
        </p:blipFill>
        <p:spPr>
          <a:xfrm>
            <a:off x="11157585" y="262255"/>
            <a:ext cx="906780" cy="554355"/>
          </a:xfrm>
          <a:prstGeom prst="rect">
            <a:avLst/>
          </a:prstGeom>
        </p:spPr>
      </p:pic>
      <p:sp>
        <p:nvSpPr>
          <p:cNvPr id="4" name="矩形 3"/>
          <p:cNvSpPr/>
          <p:nvPr userDrawn="1"/>
        </p:nvSpPr>
        <p:spPr>
          <a:xfrm>
            <a:off x="0" y="2171700"/>
            <a:ext cx="12192000" cy="2628900"/>
          </a:xfrm>
          <a:prstGeom prst="rect">
            <a:avLst/>
          </a:prstGeom>
          <a:solidFill>
            <a:srgbClr val="FFFFFF">
              <a:alpha val="7059"/>
            </a:srgbClr>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5" name="Group 8"/>
          <p:cNvGrpSpPr/>
          <p:nvPr userDrawn="1"/>
        </p:nvGrpSpPr>
        <p:grpSpPr>
          <a:xfrm>
            <a:off x="5645150" y="1716088"/>
            <a:ext cx="889000" cy="889000"/>
            <a:chOff x="0" y="0"/>
            <a:chExt cx="888824" cy="888824"/>
          </a:xfrm>
        </p:grpSpPr>
        <p:sp>
          <p:nvSpPr>
            <p:cNvPr id="6" name="矩形 4"/>
            <p:cNvSpPr/>
            <p:nvPr/>
          </p:nvSpPr>
          <p:spPr>
            <a:xfrm rot="2700000">
              <a:off x="0" y="0"/>
              <a:ext cx="888824" cy="888824"/>
            </a:xfrm>
            <a:prstGeom prst="rect">
              <a:avLst/>
            </a:prstGeom>
            <a:solidFill>
              <a:srgbClr val="2F374C"/>
            </a:solidFill>
            <a:ln w="12700">
              <a:noFill/>
            </a:ln>
          </p:spPr>
          <p:txBody>
            <a:bodyPr anchor="ctr"/>
            <a:lstStyle/>
            <a:p>
              <a:pPr lvl="0" algn="ctr" eaLnBrk="1" hangingPunct="1"/>
              <a:endParaRPr lang="zh-CN" altLang="zh-CN" dirty="0">
                <a:solidFill>
                  <a:srgbClr val="A5A5A5"/>
                </a:solidFill>
                <a:latin typeface="宋体" panose="02010600030101010101" pitchFamily="2" charset="-122"/>
                <a:ea typeface="宋体" panose="02010600030101010101" pitchFamily="2" charset="-122"/>
                <a:sym typeface="宋体" panose="02010600030101010101" pitchFamily="2" charset="-122"/>
              </a:endParaRPr>
            </a:p>
          </p:txBody>
        </p:sp>
        <p:sp>
          <p:nvSpPr>
            <p:cNvPr id="7" name="Freeform 6"/>
            <p:cNvSpPr>
              <a:spLocks noEditPoints="1"/>
            </p:cNvSpPr>
            <p:nvPr/>
          </p:nvSpPr>
          <p:spPr>
            <a:xfrm>
              <a:off x="187237" y="197556"/>
              <a:ext cx="514350" cy="493712"/>
            </a:xfrm>
            <a:custGeom>
              <a:avLst/>
              <a:gdLst>
                <a:gd name="txL" fmla="*/ 0 w 134"/>
                <a:gd name="txT" fmla="*/ 0 h 129"/>
                <a:gd name="txR" fmla="*/ 134 w 134"/>
                <a:gd name="txB" fmla="*/ 129 h 129"/>
              </a:gdLst>
              <a:ahLst/>
              <a:cxnLst>
                <a:cxn ang="0">
                  <a:pos x="88284" y="459267"/>
                </a:cxn>
                <a:cxn ang="0">
                  <a:pos x="88284" y="463094"/>
                </a:cxn>
                <a:cxn ang="0">
                  <a:pos x="99799" y="486058"/>
                </a:cxn>
                <a:cxn ang="0">
                  <a:pos x="126668" y="486058"/>
                </a:cxn>
                <a:cxn ang="0">
                  <a:pos x="257175" y="417168"/>
                </a:cxn>
                <a:cxn ang="0">
                  <a:pos x="383843" y="486058"/>
                </a:cxn>
                <a:cxn ang="0">
                  <a:pos x="414551" y="486058"/>
                </a:cxn>
                <a:cxn ang="0">
                  <a:pos x="426066" y="463094"/>
                </a:cxn>
                <a:cxn ang="0">
                  <a:pos x="426066" y="459267"/>
                </a:cxn>
                <a:cxn ang="0">
                  <a:pos x="395359" y="313832"/>
                </a:cxn>
                <a:cxn ang="0">
                  <a:pos x="502835" y="214325"/>
                </a:cxn>
                <a:cxn ang="0">
                  <a:pos x="514350" y="195188"/>
                </a:cxn>
                <a:cxn ang="0">
                  <a:pos x="510512" y="187534"/>
                </a:cxn>
                <a:cxn ang="0">
                  <a:pos x="487481" y="168398"/>
                </a:cxn>
                <a:cxn ang="0">
                  <a:pos x="341621" y="149262"/>
                </a:cxn>
                <a:cxn ang="0">
                  <a:pos x="280206" y="15309"/>
                </a:cxn>
                <a:cxn ang="0">
                  <a:pos x="257175" y="0"/>
                </a:cxn>
                <a:cxn ang="0">
                  <a:pos x="230306" y="15309"/>
                </a:cxn>
                <a:cxn ang="0">
                  <a:pos x="168891" y="149262"/>
                </a:cxn>
                <a:cxn ang="0">
                  <a:pos x="23031" y="168398"/>
                </a:cxn>
                <a:cxn ang="0">
                  <a:pos x="0" y="187534"/>
                </a:cxn>
                <a:cxn ang="0">
                  <a:pos x="0" y="195188"/>
                </a:cxn>
                <a:cxn ang="0">
                  <a:pos x="7677" y="214325"/>
                </a:cxn>
                <a:cxn ang="0">
                  <a:pos x="115153" y="313832"/>
                </a:cxn>
                <a:cxn ang="0">
                  <a:pos x="88284" y="459267"/>
                </a:cxn>
                <a:cxn ang="0">
                  <a:pos x="191922" y="179880"/>
                </a:cxn>
                <a:cxn ang="0">
                  <a:pos x="195760" y="172225"/>
                </a:cxn>
                <a:cxn ang="0">
                  <a:pos x="257175" y="42099"/>
                </a:cxn>
                <a:cxn ang="0">
                  <a:pos x="318590" y="172225"/>
                </a:cxn>
                <a:cxn ang="0">
                  <a:pos x="322428" y="179880"/>
                </a:cxn>
                <a:cxn ang="0">
                  <a:pos x="330105" y="179880"/>
                </a:cxn>
                <a:cxn ang="0">
                  <a:pos x="472127" y="199016"/>
                </a:cxn>
                <a:cxn ang="0">
                  <a:pos x="368490" y="294696"/>
                </a:cxn>
                <a:cxn ang="0">
                  <a:pos x="360813" y="302351"/>
                </a:cxn>
                <a:cxn ang="0">
                  <a:pos x="360813" y="310005"/>
                </a:cxn>
                <a:cxn ang="0">
                  <a:pos x="391520" y="451613"/>
                </a:cxn>
                <a:cxn ang="0">
                  <a:pos x="264852" y="382722"/>
                </a:cxn>
                <a:cxn ang="0">
                  <a:pos x="257175" y="378895"/>
                </a:cxn>
                <a:cxn ang="0">
                  <a:pos x="249498" y="382722"/>
                </a:cxn>
                <a:cxn ang="0">
                  <a:pos x="122830" y="451613"/>
                </a:cxn>
                <a:cxn ang="0">
                  <a:pos x="149699" y="310005"/>
                </a:cxn>
                <a:cxn ang="0">
                  <a:pos x="153537" y="302351"/>
                </a:cxn>
                <a:cxn ang="0">
                  <a:pos x="145860" y="294696"/>
                </a:cxn>
                <a:cxn ang="0">
                  <a:pos x="38384" y="199016"/>
                </a:cxn>
                <a:cxn ang="0">
                  <a:pos x="184245" y="179880"/>
                </a:cxn>
                <a:cxn ang="0">
                  <a:pos x="191922" y="179880"/>
                </a:cxn>
              </a:cxnLst>
              <a:rect l="txL" t="txT" r="txR" b="txB"/>
              <a:pathLst>
                <a:path w="134" h="129">
                  <a:moveTo>
                    <a:pt x="23" y="120"/>
                  </a:moveTo>
                  <a:cubicBezTo>
                    <a:pt x="23" y="120"/>
                    <a:pt x="23" y="121"/>
                    <a:pt x="23" y="121"/>
                  </a:cubicBezTo>
                  <a:cubicBezTo>
                    <a:pt x="23" y="123"/>
                    <a:pt x="24" y="126"/>
                    <a:pt x="26" y="127"/>
                  </a:cubicBezTo>
                  <a:cubicBezTo>
                    <a:pt x="28" y="129"/>
                    <a:pt x="31" y="129"/>
                    <a:pt x="33" y="127"/>
                  </a:cubicBezTo>
                  <a:cubicBezTo>
                    <a:pt x="33" y="127"/>
                    <a:pt x="59" y="113"/>
                    <a:pt x="67" y="109"/>
                  </a:cubicBezTo>
                  <a:cubicBezTo>
                    <a:pt x="100" y="127"/>
                    <a:pt x="100" y="127"/>
                    <a:pt x="100" y="127"/>
                  </a:cubicBezTo>
                  <a:cubicBezTo>
                    <a:pt x="103" y="129"/>
                    <a:pt x="106" y="129"/>
                    <a:pt x="108" y="127"/>
                  </a:cubicBezTo>
                  <a:cubicBezTo>
                    <a:pt x="110" y="126"/>
                    <a:pt x="111" y="123"/>
                    <a:pt x="111" y="121"/>
                  </a:cubicBezTo>
                  <a:cubicBezTo>
                    <a:pt x="111" y="121"/>
                    <a:pt x="111" y="120"/>
                    <a:pt x="111" y="120"/>
                  </a:cubicBezTo>
                  <a:cubicBezTo>
                    <a:pt x="111" y="120"/>
                    <a:pt x="105" y="91"/>
                    <a:pt x="103" y="82"/>
                  </a:cubicBezTo>
                  <a:cubicBezTo>
                    <a:pt x="131" y="56"/>
                    <a:pt x="131" y="56"/>
                    <a:pt x="131" y="56"/>
                  </a:cubicBezTo>
                  <a:cubicBezTo>
                    <a:pt x="133" y="55"/>
                    <a:pt x="134" y="53"/>
                    <a:pt x="134" y="51"/>
                  </a:cubicBezTo>
                  <a:cubicBezTo>
                    <a:pt x="134" y="50"/>
                    <a:pt x="134" y="49"/>
                    <a:pt x="133" y="49"/>
                  </a:cubicBezTo>
                  <a:cubicBezTo>
                    <a:pt x="132" y="46"/>
                    <a:pt x="130" y="44"/>
                    <a:pt x="127" y="44"/>
                  </a:cubicBezTo>
                  <a:cubicBezTo>
                    <a:pt x="127" y="44"/>
                    <a:pt x="98" y="40"/>
                    <a:pt x="89" y="39"/>
                  </a:cubicBezTo>
                  <a:cubicBezTo>
                    <a:pt x="73" y="4"/>
                    <a:pt x="73" y="4"/>
                    <a:pt x="73" y="4"/>
                  </a:cubicBezTo>
                  <a:cubicBezTo>
                    <a:pt x="72" y="2"/>
                    <a:pt x="70" y="0"/>
                    <a:pt x="67" y="0"/>
                  </a:cubicBezTo>
                  <a:cubicBezTo>
                    <a:pt x="64" y="0"/>
                    <a:pt x="61" y="2"/>
                    <a:pt x="60" y="4"/>
                  </a:cubicBezTo>
                  <a:cubicBezTo>
                    <a:pt x="44" y="39"/>
                    <a:pt x="44" y="39"/>
                    <a:pt x="44" y="39"/>
                  </a:cubicBezTo>
                  <a:cubicBezTo>
                    <a:pt x="6" y="44"/>
                    <a:pt x="6" y="44"/>
                    <a:pt x="6" y="44"/>
                  </a:cubicBezTo>
                  <a:cubicBezTo>
                    <a:pt x="3" y="44"/>
                    <a:pt x="1" y="46"/>
                    <a:pt x="0" y="49"/>
                  </a:cubicBezTo>
                  <a:cubicBezTo>
                    <a:pt x="0" y="49"/>
                    <a:pt x="0" y="50"/>
                    <a:pt x="0" y="51"/>
                  </a:cubicBezTo>
                  <a:cubicBezTo>
                    <a:pt x="0" y="53"/>
                    <a:pt x="1" y="55"/>
                    <a:pt x="2" y="56"/>
                  </a:cubicBezTo>
                  <a:cubicBezTo>
                    <a:pt x="2" y="56"/>
                    <a:pt x="24" y="76"/>
                    <a:pt x="30" y="82"/>
                  </a:cubicBezTo>
                  <a:lnTo>
                    <a:pt x="23" y="120"/>
                  </a:lnTo>
                  <a:close/>
                  <a:moveTo>
                    <a:pt x="50" y="47"/>
                  </a:moveTo>
                  <a:cubicBezTo>
                    <a:pt x="50" y="47"/>
                    <a:pt x="51" y="45"/>
                    <a:pt x="51" y="45"/>
                  </a:cubicBezTo>
                  <a:cubicBezTo>
                    <a:pt x="67" y="11"/>
                    <a:pt x="67" y="11"/>
                    <a:pt x="67" y="11"/>
                  </a:cubicBezTo>
                  <a:cubicBezTo>
                    <a:pt x="71" y="19"/>
                    <a:pt x="83" y="45"/>
                    <a:pt x="83" y="45"/>
                  </a:cubicBezTo>
                  <a:cubicBezTo>
                    <a:pt x="84" y="47"/>
                    <a:pt x="84" y="47"/>
                    <a:pt x="84" y="47"/>
                  </a:cubicBezTo>
                  <a:cubicBezTo>
                    <a:pt x="84" y="47"/>
                    <a:pt x="86" y="47"/>
                    <a:pt x="86" y="47"/>
                  </a:cubicBezTo>
                  <a:cubicBezTo>
                    <a:pt x="123" y="52"/>
                    <a:pt x="123" y="52"/>
                    <a:pt x="123" y="52"/>
                  </a:cubicBezTo>
                  <a:cubicBezTo>
                    <a:pt x="116" y="58"/>
                    <a:pt x="96" y="77"/>
                    <a:pt x="96" y="77"/>
                  </a:cubicBezTo>
                  <a:cubicBezTo>
                    <a:pt x="94" y="79"/>
                    <a:pt x="94" y="79"/>
                    <a:pt x="94" y="79"/>
                  </a:cubicBezTo>
                  <a:cubicBezTo>
                    <a:pt x="94" y="81"/>
                    <a:pt x="94" y="81"/>
                    <a:pt x="94" y="81"/>
                  </a:cubicBezTo>
                  <a:cubicBezTo>
                    <a:pt x="102" y="118"/>
                    <a:pt x="102" y="118"/>
                    <a:pt x="102" y="118"/>
                  </a:cubicBezTo>
                  <a:cubicBezTo>
                    <a:pt x="93" y="114"/>
                    <a:pt x="69" y="100"/>
                    <a:pt x="69" y="100"/>
                  </a:cubicBezTo>
                  <a:cubicBezTo>
                    <a:pt x="67" y="99"/>
                    <a:pt x="67" y="99"/>
                    <a:pt x="67" y="99"/>
                  </a:cubicBezTo>
                  <a:cubicBezTo>
                    <a:pt x="67" y="99"/>
                    <a:pt x="65" y="100"/>
                    <a:pt x="65" y="100"/>
                  </a:cubicBezTo>
                  <a:cubicBezTo>
                    <a:pt x="32" y="118"/>
                    <a:pt x="32" y="118"/>
                    <a:pt x="32" y="118"/>
                  </a:cubicBezTo>
                  <a:cubicBezTo>
                    <a:pt x="34" y="109"/>
                    <a:pt x="39" y="81"/>
                    <a:pt x="39" y="81"/>
                  </a:cubicBezTo>
                  <a:cubicBezTo>
                    <a:pt x="40" y="79"/>
                    <a:pt x="40" y="79"/>
                    <a:pt x="40" y="79"/>
                  </a:cubicBezTo>
                  <a:cubicBezTo>
                    <a:pt x="40" y="79"/>
                    <a:pt x="38" y="77"/>
                    <a:pt x="38" y="77"/>
                  </a:cubicBezTo>
                  <a:cubicBezTo>
                    <a:pt x="10" y="52"/>
                    <a:pt x="10" y="52"/>
                    <a:pt x="10" y="52"/>
                  </a:cubicBezTo>
                  <a:cubicBezTo>
                    <a:pt x="20" y="51"/>
                    <a:pt x="48" y="47"/>
                    <a:pt x="48" y="47"/>
                  </a:cubicBezTo>
                  <a:lnTo>
                    <a:pt x="50" y="47"/>
                  </a:lnTo>
                  <a:close/>
                </a:path>
              </a:pathLst>
            </a:custGeom>
            <a:solidFill>
              <a:schemeClr val="bg1"/>
            </a:solidFill>
            <a:ln w="9525">
              <a:solidFill>
                <a:schemeClr val="bg1"/>
              </a:solidFill>
            </a:ln>
          </p:spPr>
          <p:txBody>
            <a:bodyPr/>
            <a:lstStyle/>
            <a:p>
              <a:endParaRPr lang="zh-CN" altLang="en-US"/>
            </a:p>
          </p:txBody>
        </p:sp>
      </p:gr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filter="barn(outHorizontal)">
                                      <p:cBhvr>
                                        <p:cTn id="7" dur="500"/>
                                        <p:tgtEl>
                                          <p:spTgt spid="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advClick="0">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800D8184-B6DB-4D6A-91F5-539EB34AA559}" type="datetime1">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t>18/5/25</a:t>
            </a:fld>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pPr lvl="0" algn="r" eaLnBrk="1" hangingPunct="1"/>
            <a:fld id="{9A0DB2DC-4C9A-4742-B13C-FB6460FD3503}" type="slidenum">
              <a:rPr lang="zh-CN" altLang="en-US" sz="1200" dirty="0">
                <a:solidFill>
                  <a:srgbClr val="898989"/>
                </a:solidFill>
              </a:rPr>
              <a:t>‹#›</a:t>
            </a:fld>
            <a:endParaRPr lang="zh-CN" altLang="en-US" sz="1200" dirty="0">
              <a:solidFill>
                <a:srgbClr val="898989"/>
              </a:solidFill>
            </a:endParaRPr>
          </a:p>
        </p:txBody>
      </p:sp>
    </p:spTree>
    <p:extLst>
      <p:ext uri="{BB962C8B-B14F-4D97-AF65-F5344CB8AC3E}">
        <p14:creationId xmlns:p14="http://schemas.microsoft.com/office/powerpoint/2010/main" val="554841746"/>
      </p:ext>
    </p:extLst>
  </p:cSld>
  <p:clrMapOvr>
    <a:masterClrMapping/>
  </p:clrMapOvr>
  <p:transition spd="slow" advClick="0">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 name="Picture 2" descr="http://pic3.bbzhi.com/xitongbizhi/manglongfenggekuanpingbizhi1/computer_kuan_187087_16.jpg"/>
          <p:cNvPicPr>
            <a:picLocks noChangeAspect="1"/>
          </p:cNvPicPr>
          <p:nvPr userDrawn="1"/>
        </p:nvPicPr>
        <p:blipFill>
          <a:blip r:embed="rId7"/>
          <a:srcRect t="49391" r="53949"/>
          <a:stretch>
            <a:fillRect/>
          </a:stretch>
        </p:blipFill>
        <p:spPr>
          <a:xfrm>
            <a:off x="1" y="1"/>
            <a:ext cx="12192000" cy="6858000"/>
          </a:xfrm>
          <a:prstGeom prst="rect">
            <a:avLst/>
          </a:prstGeom>
          <a:noFill/>
          <a:ln w="9525">
            <a:noFill/>
          </a:ln>
        </p:spPr>
      </p:pic>
      <p:sp>
        <p:nvSpPr>
          <p:cNvPr id="26" name="矩形 25"/>
          <p:cNvSpPr/>
          <p:nvPr userDrawn="1"/>
        </p:nvSpPr>
        <p:spPr>
          <a:xfrm>
            <a:off x="0" y="780172"/>
            <a:ext cx="12192000" cy="6078220"/>
          </a:xfrm>
          <a:prstGeom prst="rect">
            <a:avLst/>
          </a:prstGeom>
          <a:solidFill>
            <a:srgbClr val="FFFFFF">
              <a:alpha val="7059"/>
            </a:srgbClr>
          </a:solidFill>
          <a:ln w="12700">
            <a:noFill/>
          </a:ln>
        </p:spPr>
        <p:txBody>
          <a:bodyPr anchor="ctr"/>
          <a:lstStyle/>
          <a:p>
            <a:pPr lvl="0" eaLnBrk="1" hangingPunct="1"/>
            <a:endParaRPr lang="zh-CN" altLang="zh-CN" b="1"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026" name="标题占位符 1"/>
          <p:cNvSpPr>
            <a:spLocks noGrp="1"/>
          </p:cNvSpPr>
          <p:nvPr>
            <p:ph type="title"/>
          </p:nvPr>
        </p:nvSpPr>
        <p:spPr>
          <a:xfrm>
            <a:off x="249763" y="125729"/>
            <a:ext cx="9927908" cy="597536"/>
          </a:xfrm>
          <a:prstGeom prst="rect">
            <a:avLst/>
          </a:prstGeom>
          <a:noFill/>
          <a:ln w="9525">
            <a:noFill/>
          </a:ln>
        </p:spPr>
        <p:txBody>
          <a:bodyPr anchor="ctr"/>
          <a:lstStyle/>
          <a:p>
            <a:pPr lvl="0"/>
            <a:r>
              <a:rPr lang="zh-CN" altLang="zh-CN" dirty="0"/>
              <a:t>单击此处编辑母版标题样式</a:t>
            </a:r>
          </a:p>
        </p:txBody>
      </p:sp>
      <p:sp>
        <p:nvSpPr>
          <p:cNvPr id="1027" name="文本占位符 2"/>
          <p:cNvSpPr>
            <a:spLocks noGrp="1"/>
          </p:cNvSpPr>
          <p:nvPr>
            <p:ph type="body" idx="1"/>
          </p:nvPr>
        </p:nvSpPr>
        <p:spPr>
          <a:xfrm>
            <a:off x="688368" y="992981"/>
            <a:ext cx="10515600" cy="4351338"/>
          </a:xfrm>
          <a:prstGeom prst="rect">
            <a:avLst/>
          </a:prstGeom>
          <a:noFill/>
          <a:ln w="9525">
            <a:noFill/>
          </a:ln>
        </p:spPr>
        <p:txBody>
          <a:bodyPr/>
          <a:lstStyle/>
          <a:p>
            <a:pPr lvl="0"/>
            <a:r>
              <a:rPr lang="zh-CN" altLang="zh-CN" dirty="0"/>
              <a:t>单击此处编辑母版文本样式</a:t>
            </a:r>
          </a:p>
          <a:p>
            <a:pPr lvl="1"/>
            <a:r>
              <a:rPr lang="zh-CN" altLang="zh-CN" dirty="0"/>
              <a:t>第二级</a:t>
            </a:r>
          </a:p>
          <a:p>
            <a:pPr lvl="2"/>
            <a:r>
              <a:rPr lang="zh-CN" altLang="zh-CN" dirty="0"/>
              <a:t>第三级</a:t>
            </a:r>
          </a:p>
          <a:p>
            <a:pPr lvl="3"/>
            <a:r>
              <a:rPr lang="zh-CN" altLang="zh-CN" dirty="0"/>
              <a:t>第四级</a:t>
            </a:r>
          </a:p>
          <a:p>
            <a:pPr lvl="4"/>
            <a:r>
              <a:rPr lang="zh-CN" altLang="zh-CN" dirty="0"/>
              <a:t>第五级</a:t>
            </a:r>
          </a:p>
        </p:txBody>
      </p:sp>
      <p:sp>
        <p:nvSpPr>
          <p:cNvPr id="24" name="灯片编号占位符 5"/>
          <p:cNvSpPr txBox="1"/>
          <p:nvPr userDrawn="1"/>
        </p:nvSpPr>
        <p:spPr>
          <a:xfrm>
            <a:off x="9326217" y="6492875"/>
            <a:ext cx="2743200" cy="365125"/>
          </a:xfrm>
          <a:prstGeom prst="rect">
            <a:avLst/>
          </a:prstGeom>
        </p:spPr>
        <p:txBody>
          <a:bodyPr/>
          <a:ls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a:lstStyle>
          <a:p>
            <a:pPr algn="r"/>
            <a:fld id="{9A0DB2DC-4C9A-4742-B13C-FB6460FD3503}" type="slidenum">
              <a:rPr lang="zh-CN" altLang="en-US" sz="1200" smtClean="0">
                <a:solidFill>
                  <a:srgbClr val="898989"/>
                </a:solidFill>
              </a:rPr>
              <a:t>‹#›</a:t>
            </a:fld>
            <a:endParaRPr lang="zh-CN" altLang="en-US" sz="1200" dirty="0">
              <a:solidFill>
                <a:srgbClr val="898989"/>
              </a:solidFill>
            </a:endParaRPr>
          </a:p>
        </p:txBody>
      </p:sp>
      <p:pic>
        <p:nvPicPr>
          <p:cNvPr id="31" name="图片 30" descr="矢量智能对象"/>
          <p:cNvPicPr>
            <a:picLocks noChangeAspect="1"/>
          </p:cNvPicPr>
          <p:nvPr userDrawn="1"/>
        </p:nvPicPr>
        <p:blipFill>
          <a:blip r:embed="rId8"/>
          <a:stretch>
            <a:fillRect/>
          </a:stretch>
        </p:blipFill>
        <p:spPr>
          <a:xfrm>
            <a:off x="11005185" y="109855"/>
            <a:ext cx="906780" cy="554355"/>
          </a:xfrm>
          <a:prstGeom prst="rect">
            <a:avLst/>
          </a:prstGeom>
        </p:spPr>
      </p:pic>
      <p:sp>
        <p:nvSpPr>
          <p:cNvPr id="13" name="矩形 12"/>
          <p:cNvSpPr/>
          <p:nvPr userDrawn="1"/>
        </p:nvSpPr>
        <p:spPr>
          <a:xfrm>
            <a:off x="0" y="187784"/>
            <a:ext cx="144463" cy="463550"/>
          </a:xfrm>
          <a:prstGeom prst="rect">
            <a:avLst/>
          </a:prstGeom>
          <a:solidFill>
            <a:schemeClr val="accent1"/>
          </a:solidFill>
          <a:ln w="9525">
            <a:noFill/>
          </a:ln>
        </p:spPr>
        <p:txBody>
          <a:bodyPr anchor="ctr"/>
          <a:lstStyle/>
          <a:p>
            <a:pPr lvl="0" algn="ctr" eaLnBrk="1" hangingPunct="1"/>
            <a:endParaRPr lang="zh-CN" altLang="en-US" dirty="0">
              <a:solidFill>
                <a:srgbClr val="FFFFFF"/>
              </a:solidFill>
              <a:latin typeface="Calibri" panose="020F050202020403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spd="slow" advClick="0">
    <p:fade/>
  </p:transition>
  <p:timing>
    <p:tnLst>
      <p:par>
        <p:cTn id="1" dur="indefinite" restart="never" nodeType="tmRoot"/>
      </p:par>
    </p:tnLst>
  </p:timing>
  <p:hf hdr="0" dt="0"/>
  <p:txStyles>
    <p:titleStyle>
      <a:lvl1pPr marL="914400" indent="-914400" algn="l" rtl="0" fontAlgn="base">
        <a:lnSpc>
          <a:spcPct val="90000"/>
        </a:lnSpc>
        <a:spcBef>
          <a:spcPct val="0"/>
        </a:spcBef>
        <a:spcAft>
          <a:spcPct val="0"/>
        </a:spcAft>
        <a:defRPr sz="3200" b="0" i="0">
          <a:solidFill>
            <a:srgbClr val="FFFFFF"/>
          </a:solidFill>
          <a:latin typeface="Microsoft YaHei Light" charset="-122"/>
          <a:ea typeface="Microsoft YaHei Light" charset="-122"/>
          <a:cs typeface="Microsoft YaHei Light" charset="-122"/>
          <a:sym typeface="Calibri Light" panose="020F030202020403020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charset="0"/>
          <a:ea typeface="宋体" panose="02010600030101010101" pitchFamily="2" charset="-122"/>
          <a:sym typeface="Calibri Light" panose="020F030202020403020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b="0" i="0">
          <a:solidFill>
            <a:srgbClr val="FFFFFF"/>
          </a:solidFill>
          <a:latin typeface="Microsoft YaHei Light" charset="-122"/>
          <a:ea typeface="Microsoft YaHei Light" charset="-122"/>
          <a:cs typeface="Microsoft YaHei Light" charset="-122"/>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b="0" i="0">
          <a:solidFill>
            <a:srgbClr val="FFFFFF"/>
          </a:solidFill>
          <a:latin typeface="Microsoft YaHei Light" charset="-122"/>
          <a:ea typeface="Microsoft YaHei Light" charset="-122"/>
          <a:cs typeface="Microsoft YaHei Light" charset="-122"/>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b="0" i="0">
          <a:solidFill>
            <a:srgbClr val="FFFFFF"/>
          </a:solidFill>
          <a:latin typeface="Microsoft YaHei Light" charset="-122"/>
          <a:ea typeface="Microsoft YaHei Light" charset="-122"/>
          <a:cs typeface="Microsoft YaHei Light" charset="-122"/>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b="0" i="0">
          <a:solidFill>
            <a:srgbClr val="FFFFFF"/>
          </a:solidFill>
          <a:latin typeface="Microsoft YaHei Light" charset="-122"/>
          <a:ea typeface="Microsoft YaHei Light" charset="-122"/>
          <a:cs typeface="Microsoft YaHei Light" charset="-122"/>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b="0" i="0">
          <a:solidFill>
            <a:srgbClr val="FFFFFF"/>
          </a:solidFill>
          <a:latin typeface="Microsoft YaHei Light" charset="-122"/>
          <a:ea typeface="Microsoft YaHei Light" charset="-122"/>
          <a:cs typeface="Microsoft YaHei Light" charset="-122"/>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2.xml"/><Relationship Id="rId3"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1" Type="http://schemas.openxmlformats.org/officeDocument/2006/relationships/tags" Target="../tags/tag12.xml"/><Relationship Id="rId12" Type="http://schemas.openxmlformats.org/officeDocument/2006/relationships/tags" Target="../tags/tag13.xml"/><Relationship Id="rId13" Type="http://schemas.openxmlformats.org/officeDocument/2006/relationships/slideLayout" Target="../slideLayouts/slideLayout2.xml"/><Relationship Id="rId1" Type="http://schemas.openxmlformats.org/officeDocument/2006/relationships/tags" Target="../tags/tag2.xml"/><Relationship Id="rId2" Type="http://schemas.openxmlformats.org/officeDocument/2006/relationships/tags" Target="../tags/tag3.xml"/><Relationship Id="rId3" Type="http://schemas.openxmlformats.org/officeDocument/2006/relationships/tags" Target="../tags/tag4.xml"/><Relationship Id="rId4" Type="http://schemas.openxmlformats.org/officeDocument/2006/relationships/tags" Target="../tags/tag5.xml"/><Relationship Id="rId5" Type="http://schemas.openxmlformats.org/officeDocument/2006/relationships/tags" Target="../tags/tag6.xml"/><Relationship Id="rId6" Type="http://schemas.openxmlformats.org/officeDocument/2006/relationships/tags" Target="../tags/tag7.xml"/><Relationship Id="rId7" Type="http://schemas.openxmlformats.org/officeDocument/2006/relationships/tags" Target="../tags/tag8.xml"/><Relationship Id="rId8" Type="http://schemas.openxmlformats.org/officeDocument/2006/relationships/tags" Target="../tags/tag9.xml"/><Relationship Id="rId9" Type="http://schemas.openxmlformats.org/officeDocument/2006/relationships/tags" Target="../tags/tag10.xml"/><Relationship Id="rId10" Type="http://schemas.openxmlformats.org/officeDocument/2006/relationships/tags" Target="../tags/tag11.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image" Target="../media/image41.tiff"/></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6" Type="http://schemas.openxmlformats.org/officeDocument/2006/relationships/image" Target="../media/image58.png"/><Relationship Id="rId7" Type="http://schemas.openxmlformats.org/officeDocument/2006/relationships/image" Target="../media/image59.png"/><Relationship Id="rId8" Type="http://schemas.openxmlformats.org/officeDocument/2006/relationships/image" Target="../media/image60.png"/><Relationship Id="rId9" Type="http://schemas.openxmlformats.org/officeDocument/2006/relationships/image" Target="../media/image61.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48.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0.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openxmlformats.org/officeDocument/2006/relationships/image" Target="../media/image8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54.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55.xml.rels><?xml version="1.0" encoding="UTF-8" standalone="yes"?>
<Relationships xmlns="http://schemas.openxmlformats.org/package/2006/relationships"><Relationship Id="rId3" Type="http://schemas.openxmlformats.org/officeDocument/2006/relationships/image" Target="../media/image88.png"/><Relationship Id="rId4" Type="http://schemas.openxmlformats.org/officeDocument/2006/relationships/image" Target="../media/image89.png"/><Relationship Id="rId5" Type="http://schemas.openxmlformats.org/officeDocument/2006/relationships/image" Target="../media/image90.png"/><Relationship Id="rId6" Type="http://schemas.openxmlformats.org/officeDocument/2006/relationships/image" Target="../media/image91.png"/><Relationship Id="rId7"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image" Target="../media/image8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 Id="rId3" Type="http://schemas.openxmlformats.org/officeDocument/2006/relationships/image" Target="../media/image9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9" Type="http://schemas.openxmlformats.org/officeDocument/2006/relationships/tags" Target="../tags/tag22.xml"/><Relationship Id="rId20" Type="http://schemas.openxmlformats.org/officeDocument/2006/relationships/image" Target="../media/image98.png"/><Relationship Id="rId21" Type="http://schemas.openxmlformats.org/officeDocument/2006/relationships/image" Target="../media/image99.png"/><Relationship Id="rId10" Type="http://schemas.openxmlformats.org/officeDocument/2006/relationships/tags" Target="../tags/tag23.xml"/><Relationship Id="rId11" Type="http://schemas.openxmlformats.org/officeDocument/2006/relationships/tags" Target="../tags/tag24.xml"/><Relationship Id="rId12" Type="http://schemas.openxmlformats.org/officeDocument/2006/relationships/tags" Target="../tags/tag25.xml"/><Relationship Id="rId13" Type="http://schemas.openxmlformats.org/officeDocument/2006/relationships/tags" Target="../tags/tag26.xml"/><Relationship Id="rId14" Type="http://schemas.openxmlformats.org/officeDocument/2006/relationships/tags" Target="../tags/tag27.xml"/><Relationship Id="rId15" Type="http://schemas.openxmlformats.org/officeDocument/2006/relationships/tags" Target="../tags/tag28.xml"/><Relationship Id="rId16" Type="http://schemas.openxmlformats.org/officeDocument/2006/relationships/slideLayout" Target="../slideLayouts/slideLayout2.xml"/><Relationship Id="rId17" Type="http://schemas.openxmlformats.org/officeDocument/2006/relationships/image" Target="../media/image95.png"/><Relationship Id="rId18" Type="http://schemas.openxmlformats.org/officeDocument/2006/relationships/image" Target="../media/image96.png"/><Relationship Id="rId19" Type="http://schemas.openxmlformats.org/officeDocument/2006/relationships/image" Target="../media/image97.png"/><Relationship Id="rId1" Type="http://schemas.openxmlformats.org/officeDocument/2006/relationships/tags" Target="../tags/tag14.xml"/><Relationship Id="rId2" Type="http://schemas.openxmlformats.org/officeDocument/2006/relationships/tags" Target="../tags/tag15.xml"/><Relationship Id="rId3" Type="http://schemas.openxmlformats.org/officeDocument/2006/relationships/tags" Target="../tags/tag16.xml"/><Relationship Id="rId4" Type="http://schemas.openxmlformats.org/officeDocument/2006/relationships/tags" Target="../tags/tag17.xml"/><Relationship Id="rId5" Type="http://schemas.openxmlformats.org/officeDocument/2006/relationships/tags" Target="../tags/tag18.xml"/><Relationship Id="rId6" Type="http://schemas.openxmlformats.org/officeDocument/2006/relationships/tags" Target="../tags/tag19.xml"/><Relationship Id="rId7" Type="http://schemas.openxmlformats.org/officeDocument/2006/relationships/tags" Target="../tags/tag20.xml"/><Relationship Id="rId8" Type="http://schemas.openxmlformats.org/officeDocument/2006/relationships/tags" Target="../tags/tag2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1" Type="http://schemas.openxmlformats.org/officeDocument/2006/relationships/slideLayout" Target="../slideLayouts/slideLayout2.xml"/><Relationship Id="rId2" Type="http://schemas.openxmlformats.org/officeDocument/2006/relationships/image" Target="../media/image101.png"/></Relationships>
</file>

<file path=ppt/slides/_rels/slide61.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png"/><Relationship Id="rId5" Type="http://schemas.openxmlformats.org/officeDocument/2006/relationships/image" Target="../media/image107.png"/><Relationship Id="rId6" Type="http://schemas.openxmlformats.org/officeDocument/2006/relationships/image" Target="../media/image108.png"/><Relationship Id="rId7" Type="http://schemas.openxmlformats.org/officeDocument/2006/relationships/image" Target="../media/image109.png"/><Relationship Id="rId1" Type="http://schemas.openxmlformats.org/officeDocument/2006/relationships/slideLayout" Target="../slideLayouts/slideLayout2.xml"/><Relationship Id="rId2" Type="http://schemas.openxmlformats.org/officeDocument/2006/relationships/image" Target="../media/image10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9.png"/></Relationships>
</file>

<file path=ppt/slides/_rels/slide63.xml.rels><?xml version="1.0" encoding="UTF-8" standalone="yes"?>
<Relationships xmlns="http://schemas.openxmlformats.org/package/2006/relationships"><Relationship Id="rId3" Type="http://schemas.openxmlformats.org/officeDocument/2006/relationships/image" Target="../media/image111.png"/><Relationship Id="rId4" Type="http://schemas.openxmlformats.org/officeDocument/2006/relationships/image" Target="../media/image112.png"/><Relationship Id="rId5" Type="http://schemas.openxmlformats.org/officeDocument/2006/relationships/image" Target="../media/image113.png"/><Relationship Id="rId6" Type="http://schemas.openxmlformats.org/officeDocument/2006/relationships/image" Target="../media/image114.png"/><Relationship Id="rId7" Type="http://schemas.openxmlformats.org/officeDocument/2006/relationships/image" Target="../media/image115.png"/><Relationship Id="rId8" Type="http://schemas.openxmlformats.org/officeDocument/2006/relationships/image" Target="../media/image116.png"/><Relationship Id="rId9" Type="http://schemas.openxmlformats.org/officeDocument/2006/relationships/image" Target="../media/image117.png"/><Relationship Id="rId10" Type="http://schemas.openxmlformats.org/officeDocument/2006/relationships/image" Target="../media/image118.png"/><Relationship Id="rId11" Type="http://schemas.openxmlformats.org/officeDocument/2006/relationships/image" Target="../media/image119.png"/><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0.png"/><Relationship Id="rId3" Type="http://schemas.openxmlformats.org/officeDocument/2006/relationships/image" Target="../media/image121.png"/></Relationships>
</file>

<file path=ppt/slides/_rels/slide65.xml.rels><?xml version="1.0" encoding="UTF-8" standalone="yes"?>
<Relationships xmlns="http://schemas.openxmlformats.org/package/2006/relationships"><Relationship Id="rId3" Type="http://schemas.openxmlformats.org/officeDocument/2006/relationships/image" Target="../media/image123.png"/><Relationship Id="rId4" Type="http://schemas.openxmlformats.org/officeDocument/2006/relationships/image" Target="../media/image124.png"/><Relationship Id="rId5" Type="http://schemas.openxmlformats.org/officeDocument/2006/relationships/image" Target="../media/image125.png"/><Relationship Id="rId6" Type="http://schemas.openxmlformats.org/officeDocument/2006/relationships/image" Target="../media/image126.png"/><Relationship Id="rId7" Type="http://schemas.openxmlformats.org/officeDocument/2006/relationships/image" Target="../media/image127.png"/><Relationship Id="rId1" Type="http://schemas.openxmlformats.org/officeDocument/2006/relationships/slideLayout" Target="../slideLayouts/slideLayout2.xml"/><Relationship Id="rId2" Type="http://schemas.openxmlformats.org/officeDocument/2006/relationships/image" Target="../media/image122.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8.jpg"/><Relationship Id="rId3" Type="http://schemas.openxmlformats.org/officeDocument/2006/relationships/image" Target="../media/image122.png"/></Relationships>
</file>

<file path=ppt/slides/_rels/slide67.xml.rels><?xml version="1.0" encoding="UTF-8" standalone="yes"?>
<Relationships xmlns="http://schemas.openxmlformats.org/package/2006/relationships"><Relationship Id="rId3" Type="http://schemas.openxmlformats.org/officeDocument/2006/relationships/image" Target="../media/image129.png"/><Relationship Id="rId4" Type="http://schemas.openxmlformats.org/officeDocument/2006/relationships/image" Target="../media/image130.png"/><Relationship Id="rId5" Type="http://schemas.openxmlformats.org/officeDocument/2006/relationships/image" Target="../media/image131.png"/><Relationship Id="rId6" Type="http://schemas.openxmlformats.org/officeDocument/2006/relationships/image" Target="../media/image132.png"/><Relationship Id="rId1" Type="http://schemas.openxmlformats.org/officeDocument/2006/relationships/tags" Target="../tags/tag29.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descr="1"/>
          <p:cNvPicPr>
            <a:picLocks noChangeAspect="1"/>
          </p:cNvPicPr>
          <p:nvPr/>
        </p:nvPicPr>
        <p:blipFill>
          <a:blip r:embed="rId3"/>
          <a:stretch>
            <a:fillRect/>
          </a:stretch>
        </p:blipFill>
        <p:spPr>
          <a:xfrm>
            <a:off x="-15875" y="-17145"/>
            <a:ext cx="12223750" cy="4470400"/>
          </a:xfrm>
          <a:prstGeom prst="rect">
            <a:avLst/>
          </a:prstGeom>
        </p:spPr>
      </p:pic>
      <p:sp>
        <p:nvSpPr>
          <p:cNvPr id="2051" name="矩形 7"/>
          <p:cNvSpPr/>
          <p:nvPr/>
        </p:nvSpPr>
        <p:spPr>
          <a:xfrm>
            <a:off x="-15875" y="-17780"/>
            <a:ext cx="12223115" cy="4471035"/>
          </a:xfrm>
          <a:prstGeom prst="rect">
            <a:avLst/>
          </a:prstGeom>
          <a:solidFill>
            <a:srgbClr val="272E44">
              <a:alpha val="47000"/>
            </a:srgbClr>
          </a:solidFill>
          <a:ln w="12700">
            <a:noFill/>
          </a:ln>
        </p:spPr>
        <p:txBody>
          <a:bodyPr anchor="ctr"/>
          <a:lstStyle/>
          <a:p>
            <a:pPr lvl="0"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grpSp>
        <p:nvGrpSpPr>
          <p:cNvPr id="3079" name="Group 7"/>
          <p:cNvGrpSpPr/>
          <p:nvPr/>
        </p:nvGrpSpPr>
        <p:grpSpPr>
          <a:xfrm>
            <a:off x="3263234" y="1294015"/>
            <a:ext cx="6035675" cy="1228956"/>
            <a:chOff x="-127048" y="-2792582"/>
            <a:chExt cx="5669458" cy="1229450"/>
          </a:xfrm>
        </p:grpSpPr>
        <p:sp>
          <p:nvSpPr>
            <p:cNvPr id="2060" name="文本框 6"/>
            <p:cNvSpPr/>
            <p:nvPr/>
          </p:nvSpPr>
          <p:spPr>
            <a:xfrm>
              <a:off x="-127048" y="-2792582"/>
              <a:ext cx="5669458" cy="923701"/>
            </a:xfrm>
            <a:prstGeom prst="rect">
              <a:avLst/>
            </a:prstGeom>
            <a:noFill/>
            <a:ln w="9525">
              <a:noFill/>
            </a:ln>
          </p:spPr>
          <p:txBody>
            <a:bodyPr wrap="square">
              <a:spAutoFit/>
            </a:bodyPr>
            <a:lstStyle/>
            <a:p>
              <a:pPr lvl="0" eaLnBrk="1" hangingPunct="1"/>
              <a:r>
                <a:rPr lang="zh-CN" altLang="en-US" sz="5400" dirty="0" smtClean="0">
                  <a:solidFill>
                    <a:schemeClr val="bg1"/>
                  </a:solidFill>
                  <a:latin typeface="Microsoft YaHei Light" charset="-122"/>
                  <a:ea typeface="Microsoft YaHei Light" charset="-122"/>
                  <a:cs typeface="Microsoft YaHei Light" charset="-122"/>
                  <a:sym typeface="Impact" panose="020B0806030902050204" pitchFamily="34" charset="0"/>
                </a:rPr>
                <a:t>用户个体</a:t>
              </a:r>
              <a:r>
                <a:rPr lang="zh-CN" altLang="en-US" sz="5400" dirty="0">
                  <a:solidFill>
                    <a:schemeClr val="bg1"/>
                  </a:solidFill>
                  <a:latin typeface="Microsoft YaHei Light" charset="-122"/>
                  <a:ea typeface="Microsoft YaHei Light" charset="-122"/>
                  <a:cs typeface="Microsoft YaHei Light" charset="-122"/>
                  <a:sym typeface="Impact" panose="020B0806030902050204" pitchFamily="34" charset="0"/>
                </a:rPr>
                <a:t>行为分析</a:t>
              </a:r>
            </a:p>
          </p:txBody>
        </p:sp>
        <p:sp>
          <p:nvSpPr>
            <p:cNvPr id="2061" name="文本框 9"/>
            <p:cNvSpPr/>
            <p:nvPr/>
          </p:nvSpPr>
          <p:spPr>
            <a:xfrm>
              <a:off x="67513" y="-2085312"/>
              <a:ext cx="5043368" cy="522180"/>
            </a:xfrm>
            <a:prstGeom prst="rect">
              <a:avLst/>
            </a:prstGeom>
            <a:noFill/>
            <a:ln w="9525">
              <a:noFill/>
            </a:ln>
          </p:spPr>
          <p:txBody>
            <a:bodyPr wrap="square">
              <a:spAutoFit/>
            </a:bodyPr>
            <a:lstStyle/>
            <a:p>
              <a:pPr lvl="0" algn="ctr" eaLnBrk="1" hangingPunct="1"/>
              <a:r>
                <a:rPr lang="en-US" altLang="zh-CN" sz="2800" dirty="0">
                  <a:solidFill>
                    <a:schemeClr val="bg1"/>
                  </a:solidFill>
                  <a:latin typeface="Calibri" panose="020F0502020204030204" pitchFamily="34" charset="0"/>
                  <a:ea typeface="Calibri" panose="020F0502020204030204" pitchFamily="34" charset="0"/>
                  <a:sym typeface="Calibri" panose="020F0502020204030204" pitchFamily="34" charset="0"/>
                </a:rPr>
                <a:t>User and Entity Behavior Analytics</a:t>
              </a:r>
            </a:p>
          </p:txBody>
        </p:sp>
      </p:grpSp>
      <p:sp>
        <p:nvSpPr>
          <p:cNvPr id="2" name="矩形 1"/>
          <p:cNvSpPr/>
          <p:nvPr/>
        </p:nvSpPr>
        <p:spPr bwMode="auto">
          <a:xfrm>
            <a:off x="-15875" y="4536123"/>
            <a:ext cx="12207875" cy="2321877"/>
          </a:xfrm>
          <a:prstGeom prst="rect">
            <a:avLst/>
          </a:prstGeom>
          <a:solidFill>
            <a:schemeClr val="bg1"/>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058" name="文本框 13"/>
          <p:cNvSpPr/>
          <p:nvPr/>
        </p:nvSpPr>
        <p:spPr>
          <a:xfrm>
            <a:off x="4530725" y="5326380"/>
            <a:ext cx="3128645" cy="461665"/>
          </a:xfrm>
          <a:prstGeom prst="rect">
            <a:avLst/>
          </a:prstGeom>
          <a:noFill/>
          <a:ln w="9525">
            <a:noFill/>
          </a:ln>
        </p:spPr>
        <p:txBody>
          <a:bodyPr wrap="square">
            <a:spAutoFit/>
          </a:bodyPr>
          <a:lstStyle/>
          <a:p>
            <a:pPr algn="ctr">
              <a:lnSpc>
                <a:spcPct val="150000"/>
              </a:lnSpc>
              <a:defRPr/>
            </a:pPr>
            <a:r>
              <a:rPr lang="zh-CN" sz="1600" b="1" dirty="0" smtClean="0">
                <a:solidFill>
                  <a:srgbClr val="26A5D0"/>
                </a:solidFill>
                <a:latin typeface="微软雅黑" panose="020B0503020204020204" pitchFamily="34" charset="-122"/>
                <a:ea typeface="微软雅黑" panose="020B0503020204020204" pitchFamily="34" charset="-122"/>
                <a:sym typeface="+mn-ea"/>
              </a:rPr>
              <a:t>上海艺赛旗软件股份有限公司</a:t>
            </a:r>
          </a:p>
        </p:txBody>
      </p:sp>
      <p:sp>
        <p:nvSpPr>
          <p:cNvPr id="20485" name="矩形 9"/>
          <p:cNvSpPr/>
          <p:nvPr/>
        </p:nvSpPr>
        <p:spPr>
          <a:xfrm rot="5400000">
            <a:off x="6054725" y="-1617345"/>
            <a:ext cx="83185" cy="12223750"/>
          </a:xfrm>
          <a:prstGeom prst="rect">
            <a:avLst/>
          </a:prstGeom>
          <a:solidFill>
            <a:srgbClr val="26A5D0"/>
          </a:soli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pitchFamily="34" charset="-122"/>
            </a:endParaRPr>
          </a:p>
        </p:txBody>
      </p:sp>
      <p:sp>
        <p:nvSpPr>
          <p:cNvPr id="21513" name="椭圆 11"/>
          <p:cNvSpPr>
            <a:spLocks noChangeAspect="1"/>
          </p:cNvSpPr>
          <p:nvPr/>
        </p:nvSpPr>
        <p:spPr>
          <a:xfrm>
            <a:off x="5546090" y="3947795"/>
            <a:ext cx="1098550" cy="1099820"/>
          </a:xfrm>
          <a:prstGeom prst="ellipse">
            <a:avLst/>
          </a:prstGeom>
          <a:solidFill>
            <a:srgbClr val="26A5D0"/>
          </a:solidFill>
          <a:ln w="9525">
            <a:noFill/>
          </a:ln>
        </p:spPr>
        <p:txBody>
          <a:bodyPr anchor="ctr"/>
          <a:lstStyle/>
          <a:p>
            <a:pPr lvl="0" algn="ctr" eaLnBrk="1" hangingPunct="1"/>
            <a:endParaRPr lang="zh-CN" altLang="en-US" dirty="0">
              <a:solidFill>
                <a:srgbClr val="FFFFFF"/>
              </a:solidFill>
              <a:latin typeface="Segoe UI" panose="020B0502040204020203" pitchFamily="2" charset="0"/>
              <a:ea typeface="微软雅黑" panose="020B0503020204020204" pitchFamily="34" charset="-122"/>
            </a:endParaRPr>
          </a:p>
        </p:txBody>
      </p:sp>
      <p:pic>
        <p:nvPicPr>
          <p:cNvPr id="6" name="图片 5" descr="图层-0"/>
          <p:cNvPicPr>
            <a:picLocks noChangeAspect="1"/>
          </p:cNvPicPr>
          <p:nvPr/>
        </p:nvPicPr>
        <p:blipFill>
          <a:blip r:embed="rId4"/>
          <a:stretch>
            <a:fillRect/>
          </a:stretch>
        </p:blipFill>
        <p:spPr>
          <a:xfrm>
            <a:off x="5696835" y="4215380"/>
            <a:ext cx="856615" cy="534670"/>
          </a:xfrm>
          <a:prstGeom prst="rect">
            <a:avLst/>
          </a:prstGeom>
        </p:spPr>
      </p:pic>
    </p:spTree>
    <p:extLst>
      <p:ext uri="{BB962C8B-B14F-4D97-AF65-F5344CB8AC3E}">
        <p14:creationId xmlns:p14="http://schemas.microsoft.com/office/powerpoint/2010/main" val="209172940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079"/>
                                        </p:tgtEl>
                                        <p:attrNameLst>
                                          <p:attrName>style.visibility</p:attrName>
                                        </p:attrNameLst>
                                      </p:cBhvr>
                                      <p:to>
                                        <p:strVal val="visible"/>
                                      </p:to>
                                    </p:set>
                                    <p:animEffect filter="barn(outVertical)">
                                      <p:cBhvr>
                                        <p:cTn id="7" dur="1250"/>
                                        <p:tgtEl>
                                          <p:spTgt spid="3079"/>
                                        </p:tgtEl>
                                      </p:cBhvr>
                                    </p:animEffect>
                                  </p:childTnLst>
                                </p:cTn>
                              </p:par>
                            </p:childTnLst>
                          </p:cTn>
                        </p:par>
                        <p:par>
                          <p:cTn id="8" fill="hold">
                            <p:stCondLst>
                              <p:cond delay="1250"/>
                            </p:stCondLst>
                            <p:childTnLst>
                              <p:par>
                                <p:cTn id="9" presetID="16" presetClass="entr" presetSubtype="21" fill="hold" grpId="1" nodeType="afterEffect">
                                  <p:stCondLst>
                                    <p:cond delay="0"/>
                                  </p:stCondLst>
                                  <p:childTnLst>
                                    <p:set>
                                      <p:cBhvr>
                                        <p:cTn id="10" dur="1" fill="hold">
                                          <p:stCondLst>
                                            <p:cond delay="0"/>
                                          </p:stCondLst>
                                        </p:cTn>
                                        <p:tgtEl>
                                          <p:spTgt spid="2058"/>
                                        </p:tgtEl>
                                        <p:attrNameLst>
                                          <p:attrName>style.visibility</p:attrName>
                                        </p:attrNameLst>
                                      </p:cBhvr>
                                      <p:to>
                                        <p:strVal val="visible"/>
                                      </p:to>
                                    </p:set>
                                    <p:animEffect transition="in" filter="barn(inVertical)">
                                      <p:cBhvr>
                                        <p:cTn id="11" dur="500"/>
                                        <p:tgtEl>
                                          <p:spTgt spid="2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p:bldP spid="205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7"/>
          <p:cNvGrpSpPr/>
          <p:nvPr/>
        </p:nvGrpSpPr>
        <p:grpSpPr>
          <a:xfrm>
            <a:off x="689927" y="7244714"/>
            <a:ext cx="638175" cy="245110"/>
            <a:chOff x="0" y="0"/>
            <a:chExt cx="637959" cy="246296"/>
          </a:xfrm>
        </p:grpSpPr>
        <p:sp>
          <p:nvSpPr>
            <p:cNvPr id="7" name="直接连接符 64"/>
            <p:cNvSpPr/>
            <p:nvPr/>
          </p:nvSpPr>
          <p:spPr>
            <a:xfrm>
              <a:off x="0" y="130805"/>
              <a:ext cx="180000" cy="1"/>
            </a:xfrm>
            <a:prstGeom prst="line">
              <a:avLst/>
            </a:prstGeom>
            <a:ln w="6350" cap="flat" cmpd="sng">
              <a:solidFill>
                <a:schemeClr val="bg1"/>
              </a:solidFill>
              <a:prstDash val="solid"/>
              <a:bevel/>
              <a:headEnd type="arrow" w="sm" len="sm"/>
              <a:tailEnd type="none" w="med" len="med"/>
            </a:ln>
          </p:spPr>
        </p:sp>
        <p:sp>
          <p:nvSpPr>
            <p:cNvPr id="12" name="直接连接符 65"/>
            <p:cNvSpPr/>
            <p:nvPr/>
          </p:nvSpPr>
          <p:spPr>
            <a:xfrm>
              <a:off x="457959" y="130805"/>
              <a:ext cx="180000" cy="1"/>
            </a:xfrm>
            <a:prstGeom prst="line">
              <a:avLst/>
            </a:prstGeom>
            <a:ln w="6350" cap="flat" cmpd="sng">
              <a:solidFill>
                <a:schemeClr val="bg1"/>
              </a:solidFill>
              <a:prstDash val="solid"/>
              <a:bevel/>
              <a:headEnd type="none" w="med" len="med"/>
              <a:tailEnd type="arrow" w="sm" len="sm"/>
            </a:ln>
          </p:spPr>
        </p:sp>
        <p:sp>
          <p:nvSpPr>
            <p:cNvPr id="13" name="文本框 66"/>
            <p:cNvSpPr/>
            <p:nvPr/>
          </p:nvSpPr>
          <p:spPr>
            <a:xfrm>
              <a:off x="167607" y="0"/>
              <a:ext cx="380351" cy="246296"/>
            </a:xfrm>
            <a:prstGeom prst="rect">
              <a:avLst/>
            </a:prstGeom>
            <a:noFill/>
            <a:ln w="9525">
              <a:noFill/>
            </a:ln>
          </p:spPr>
          <p:txBody>
            <a:bodyPr wrap="square">
              <a:spAutoFit/>
            </a:bodyPr>
            <a:lstStyle/>
            <a:p>
              <a:pPr lvl="0" eaLnBrk="1" hangingPunct="1"/>
              <a:r>
                <a:rPr lang="en-US" altLang="zh-CN" sz="1000" dirty="0">
                  <a:solidFill>
                    <a:schemeClr val="bg1"/>
                  </a:solidFill>
                  <a:latin typeface="Calibri" panose="020F0502020204030204" pitchFamily="34" charset="0"/>
                  <a:ea typeface="Calibri" panose="020F0502020204030204" pitchFamily="34" charset="0"/>
                  <a:sym typeface="Calibri" panose="020F0502020204030204" pitchFamily="34" charset="0"/>
                </a:rPr>
                <a:t>06</a:t>
              </a:r>
              <a:endParaRPr lang="en-US" sz="1000"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grpSp>
      <p:sp>
        <p:nvSpPr>
          <p:cNvPr id="16" name="文本框 15"/>
          <p:cNvSpPr txBox="1"/>
          <p:nvPr/>
        </p:nvSpPr>
        <p:spPr>
          <a:xfrm>
            <a:off x="6678391" y="1776889"/>
            <a:ext cx="47160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342900" indent="-342900">
              <a:lnSpc>
                <a:spcPct val="150000"/>
              </a:lnSpc>
              <a:buClr>
                <a:srgbClr val="D7712B"/>
              </a:buClr>
              <a:buSzPct val="100000"/>
              <a:buFont typeface="Wingdings" panose="05000000000000000000" charset="0"/>
              <a:buChar char="l"/>
              <a:defRPr sz="16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zh-CN" altLang="en-US" dirty="0" smtClean="0">
                <a:sym typeface="+mn-ea"/>
              </a:rPr>
              <a:t>操作人员每次录入单据后，都需要截图</a:t>
            </a:r>
            <a:endParaRPr lang="en-US" altLang="zh-CN" dirty="0" smtClean="0">
              <a:sym typeface="+mn-ea"/>
            </a:endParaRPr>
          </a:p>
          <a:p>
            <a:r>
              <a:rPr lang="zh-CN" altLang="en-US" dirty="0" smtClean="0">
                <a:sym typeface="+mn-ea"/>
              </a:rPr>
              <a:t>截图没有和录入数据一一对应起来</a:t>
            </a:r>
            <a:endParaRPr lang="en-US" altLang="zh-CN" dirty="0" smtClean="0">
              <a:sym typeface="+mn-ea"/>
            </a:endParaRPr>
          </a:p>
          <a:p>
            <a:r>
              <a:rPr lang="zh-CN" altLang="en-US" dirty="0" smtClean="0">
                <a:sym typeface="+mn-ea"/>
              </a:rPr>
              <a:t>操作员工的每次操作效率对操作中心尤为重要，如何能提升操作效率？</a:t>
            </a:r>
            <a:endParaRPr lang="en-US" altLang="zh-CN" dirty="0" smtClean="0">
              <a:sym typeface="+mn-ea"/>
            </a:endParaRPr>
          </a:p>
          <a:p>
            <a:r>
              <a:rPr lang="zh-CN" altLang="en-US" dirty="0" smtClean="0">
                <a:sym typeface="+mn-ea"/>
              </a:rPr>
              <a:t>操作员工上班是否在做与业务无关的事情？</a:t>
            </a:r>
            <a:endParaRPr lang="en-US" altLang="zh-CN" dirty="0" smtClean="0">
              <a:sym typeface="+mn-ea"/>
            </a:endParaRPr>
          </a:p>
          <a:p>
            <a:r>
              <a:rPr lang="zh-CN" altLang="en-US" dirty="0" smtClean="0">
                <a:sym typeface="+mn-ea"/>
              </a:rPr>
              <a:t>操作快的员工有何规律？</a:t>
            </a:r>
            <a:endParaRPr lang="en-US" altLang="zh-CN" dirty="0" smtClean="0">
              <a:sym typeface="+mn-ea"/>
            </a:endParaRPr>
          </a:p>
          <a:p>
            <a:r>
              <a:rPr lang="zh-CN" altLang="en-US" dirty="0" smtClean="0">
                <a:sym typeface="+mn-ea"/>
              </a:rPr>
              <a:t>操作慢的员工有何规律？</a:t>
            </a:r>
            <a:endParaRPr lang="en-US" altLang="zh-CN" dirty="0" smtClean="0">
              <a:sym typeface="+mn-ea"/>
            </a:endParaRPr>
          </a:p>
          <a:p>
            <a:r>
              <a:rPr lang="zh-CN" altLang="en-US" dirty="0" smtClean="0">
                <a:sym typeface="+mn-ea"/>
              </a:rPr>
              <a:t>如何评价员工的操作速度、效率？</a:t>
            </a:r>
            <a:endParaRPr lang="en-US" altLang="zh-CN" dirty="0">
              <a:sym typeface="+mn-ea"/>
            </a:endParaRPr>
          </a:p>
          <a:p>
            <a:r>
              <a:rPr lang="zh-CN" altLang="en-US" dirty="0" smtClean="0">
                <a:sym typeface="+mn-ea"/>
              </a:rPr>
              <a:t>如何发现</a:t>
            </a:r>
            <a:r>
              <a:rPr lang="zh-CN" altLang="en-US" dirty="0">
                <a:sym typeface="+mn-ea"/>
              </a:rPr>
              <a:t>低效员工的错误，并及时</a:t>
            </a:r>
            <a:r>
              <a:rPr lang="zh-CN" altLang="en-US" dirty="0" smtClean="0">
                <a:sym typeface="+mn-ea"/>
              </a:rPr>
              <a:t>纠错？</a:t>
            </a:r>
            <a:endParaRPr lang="en-US" altLang="zh-CN" dirty="0" smtClean="0">
              <a:sym typeface="+mn-ea"/>
            </a:endParaRPr>
          </a:p>
          <a:p>
            <a:r>
              <a:rPr lang="zh-CN" altLang="en-US" dirty="0" smtClean="0">
                <a:sym typeface="+mn-ea"/>
              </a:rPr>
              <a:t>如何提供有效证据，帮助解决争议？</a:t>
            </a:r>
            <a:endParaRPr lang="en-US" altLang="zh-CN" dirty="0" smtClean="0">
              <a:sym typeface="+mn-ea"/>
            </a:endParaRPr>
          </a:p>
          <a:p>
            <a:r>
              <a:rPr lang="zh-CN" altLang="en-US" dirty="0" smtClean="0">
                <a:sym typeface="+mn-ea"/>
              </a:rPr>
              <a:t>如何提高生产效率，减少加班？</a:t>
            </a:r>
            <a:endParaRPr lang="zh-CN" altLang="en-US" dirty="0">
              <a:sym typeface="+mn-ea"/>
            </a:endParaRPr>
          </a:p>
        </p:txBody>
      </p:sp>
      <p:sp>
        <p:nvSpPr>
          <p:cNvPr id="17" name="文本框 16"/>
          <p:cNvSpPr txBox="1"/>
          <p:nvPr/>
        </p:nvSpPr>
        <p:spPr>
          <a:xfrm>
            <a:off x="6678391" y="1260139"/>
            <a:ext cx="3484880" cy="417830"/>
          </a:xfrm>
          <a:prstGeom prst="rect">
            <a:avLst/>
          </a:prstGeom>
          <a:noFill/>
        </p:spPr>
        <p:txBody>
          <a:bodyPr wrap="none" rtlCol="0" anchor="t">
            <a:spAutoFit/>
          </a:bodyPr>
          <a:lstStyle/>
          <a:p>
            <a:pPr algn="l"/>
            <a:r>
              <a:rPr lang="zh-CN" altLang="en-US" sz="2000" dirty="0">
                <a:solidFill>
                  <a:schemeClr val="bg1"/>
                </a:solidFill>
                <a:latin typeface="微软雅黑" panose="020B0503020204020204" pitchFamily="34" charset="-122"/>
                <a:ea typeface="微软雅黑" panose="020B0503020204020204" pitchFamily="34" charset="-122"/>
                <a:sym typeface="+mn-ea"/>
              </a:rPr>
              <a:t>提升业务操作效率，节约成本</a:t>
            </a:r>
          </a:p>
        </p:txBody>
      </p:sp>
      <p:sp>
        <p:nvSpPr>
          <p:cNvPr id="92" name="同心圆 16"/>
          <p:cNvSpPr/>
          <p:nvPr/>
        </p:nvSpPr>
        <p:spPr>
          <a:xfrm>
            <a:off x="6461221" y="1345864"/>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sp>
        <p:nvSpPr>
          <p:cNvPr id="2" name="标题 1"/>
          <p:cNvSpPr>
            <a:spLocks noGrp="1"/>
          </p:cNvSpPr>
          <p:nvPr>
            <p:ph type="title"/>
          </p:nvPr>
        </p:nvSpPr>
        <p:spPr/>
        <p:txBody>
          <a:bodyPr/>
          <a:lstStyle/>
          <a:p>
            <a:r>
              <a:rPr kumimoji="1" lang="zh-CN" altLang="en-US" dirty="0"/>
              <a:t>操作</a:t>
            </a:r>
            <a:r>
              <a:rPr kumimoji="1" lang="zh-CN" altLang="en-US" dirty="0" smtClean="0"/>
              <a:t>中心需求</a:t>
            </a:r>
            <a:endParaRPr kumimoji="1" lang="zh-CN" altLang="en-US" dirty="0"/>
          </a:p>
        </p:txBody>
      </p:sp>
      <p:pic>
        <p:nvPicPr>
          <p:cNvPr id="5" name="图片 4" descr="图片5"/>
          <p:cNvPicPr>
            <a:picLocks noChangeAspect="1"/>
          </p:cNvPicPr>
          <p:nvPr/>
        </p:nvPicPr>
        <p:blipFill>
          <a:blip r:embed="rId2"/>
          <a:stretch>
            <a:fillRect/>
          </a:stretch>
        </p:blipFill>
        <p:spPr>
          <a:xfrm>
            <a:off x="567055" y="2274570"/>
            <a:ext cx="4961890" cy="3656965"/>
          </a:xfrm>
          <a:prstGeom prst="rect">
            <a:avLst/>
          </a:prstGeom>
        </p:spPr>
      </p:pic>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074681" y="1843062"/>
            <a:ext cx="5464175"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342900" indent="-342900">
              <a:lnSpc>
                <a:spcPct val="150000"/>
              </a:lnSpc>
              <a:buClr>
                <a:srgbClr val="D7712B"/>
              </a:buClr>
              <a:buSzPct val="100000"/>
              <a:buFont typeface="Wingdings" panose="05000000000000000000" charset="0"/>
              <a:buChar char="l"/>
              <a:defRPr sz="16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zh-CN" altLang="en-US" dirty="0" smtClean="0">
                <a:sym typeface="+mn-ea"/>
              </a:rPr>
              <a:t>哪些研发人员参与了哪些项目，访问了哪些代码？</a:t>
            </a:r>
            <a:endParaRPr lang="en-US" altLang="zh-CN" dirty="0" smtClean="0">
              <a:sym typeface="+mn-ea"/>
            </a:endParaRPr>
          </a:p>
          <a:p>
            <a:r>
              <a:rPr lang="zh-CN" altLang="en-US" dirty="0" smtClean="0">
                <a:sym typeface="+mn-ea"/>
              </a:rPr>
              <a:t>研发人员大部分时间花在哪里？</a:t>
            </a:r>
            <a:endParaRPr lang="en-US" altLang="zh-CN" dirty="0" smtClean="0">
              <a:sym typeface="+mn-ea"/>
            </a:endParaRPr>
          </a:p>
          <a:p>
            <a:r>
              <a:rPr lang="zh-CN" altLang="en-US" dirty="0">
                <a:sym typeface="+mn-ea"/>
              </a:rPr>
              <a:t>如何提升研发效率？如何评价工作效率？</a:t>
            </a:r>
          </a:p>
          <a:p>
            <a:r>
              <a:rPr lang="zh-CN" altLang="en-US" dirty="0" smtClean="0">
                <a:sym typeface="+mn-ea"/>
              </a:rPr>
              <a:t>如何追踪对云平台、大</a:t>
            </a:r>
            <a:r>
              <a:rPr lang="zh-CN" altLang="en-US" dirty="0">
                <a:sym typeface="+mn-ea"/>
              </a:rPr>
              <a:t>数据</a:t>
            </a:r>
            <a:r>
              <a:rPr lang="zh-CN" altLang="en-US" dirty="0" smtClean="0">
                <a:sym typeface="+mn-ea"/>
              </a:rPr>
              <a:t>平台、数据库、服务器、网络设备访问行为，实现有效审计？</a:t>
            </a:r>
            <a:endParaRPr lang="zh-CN" altLang="en-US" dirty="0">
              <a:sym typeface="+mn-ea"/>
            </a:endParaRPr>
          </a:p>
          <a:p>
            <a:r>
              <a:rPr lang="zh-CN" altLang="en-US" dirty="0" smtClean="0">
                <a:sym typeface="+mn-ea"/>
              </a:rPr>
              <a:t>如何实现用户</a:t>
            </a:r>
            <a:r>
              <a:rPr lang="zh-CN" altLang="en-US" dirty="0">
                <a:sym typeface="+mn-ea"/>
              </a:rPr>
              <a:t>体验分析，有效协助研发定位</a:t>
            </a:r>
            <a:r>
              <a:rPr lang="zh-CN" altLang="en-US" dirty="0" smtClean="0">
                <a:sym typeface="+mn-ea"/>
              </a:rPr>
              <a:t>问题？</a:t>
            </a:r>
            <a:endParaRPr lang="zh-CN" altLang="en-US" dirty="0">
              <a:sym typeface="+mn-ea"/>
            </a:endParaRPr>
          </a:p>
          <a:p>
            <a:r>
              <a:rPr lang="zh-CN" altLang="en-US" dirty="0" smtClean="0">
                <a:sym typeface="+mn-ea"/>
              </a:rPr>
              <a:t>如何对外</a:t>
            </a:r>
            <a:r>
              <a:rPr lang="zh-CN" altLang="en-US" dirty="0">
                <a:sym typeface="+mn-ea"/>
              </a:rPr>
              <a:t>包团队的</a:t>
            </a:r>
            <a:r>
              <a:rPr lang="zh-CN" altLang="en-US" dirty="0" smtClean="0">
                <a:sym typeface="+mn-ea"/>
              </a:rPr>
              <a:t>工作进行评价和实现风险控制？</a:t>
            </a:r>
            <a:endParaRPr lang="zh-CN" altLang="en-US" dirty="0">
              <a:sym typeface="+mn-ea"/>
            </a:endParaRPr>
          </a:p>
          <a:p>
            <a:r>
              <a:rPr lang="zh-CN" altLang="en-US" dirty="0" smtClean="0">
                <a:sym typeface="+mn-ea"/>
              </a:rPr>
              <a:t>如何降低</a:t>
            </a:r>
            <a:r>
              <a:rPr lang="zh-CN" altLang="en-US" dirty="0">
                <a:sym typeface="+mn-ea"/>
              </a:rPr>
              <a:t>敏感信息泄露事故</a:t>
            </a:r>
            <a:r>
              <a:rPr lang="zh-CN" altLang="en-US" dirty="0" smtClean="0">
                <a:sym typeface="+mn-ea"/>
              </a:rPr>
              <a:t>发生率？</a:t>
            </a:r>
            <a:endParaRPr lang="zh-CN" altLang="en-US" dirty="0">
              <a:sym typeface="+mn-ea"/>
            </a:endParaRPr>
          </a:p>
          <a:p>
            <a:r>
              <a:rPr lang="zh-CN" altLang="en-US" dirty="0" smtClean="0">
                <a:sym typeface="+mn-ea"/>
              </a:rPr>
              <a:t>如何监控</a:t>
            </a:r>
            <a:r>
              <a:rPr lang="zh-CN" altLang="en-US" dirty="0">
                <a:sym typeface="+mn-ea"/>
              </a:rPr>
              <a:t>核心机密文档的传播</a:t>
            </a:r>
            <a:r>
              <a:rPr lang="zh-CN" altLang="en-US" dirty="0" smtClean="0">
                <a:sym typeface="+mn-ea"/>
              </a:rPr>
              <a:t>途径？</a:t>
            </a:r>
            <a:endParaRPr lang="zh-CN" altLang="en-US" dirty="0">
              <a:sym typeface="+mn-ea"/>
            </a:endParaRPr>
          </a:p>
          <a:p>
            <a:r>
              <a:rPr lang="zh-CN" altLang="en-US" dirty="0" smtClean="0">
                <a:sym typeface="+mn-ea"/>
              </a:rPr>
              <a:t>如何发现</a:t>
            </a:r>
            <a:r>
              <a:rPr lang="zh-CN" altLang="en-US" dirty="0">
                <a:sym typeface="+mn-ea"/>
              </a:rPr>
              <a:t>潜在的商业</a:t>
            </a:r>
            <a:r>
              <a:rPr lang="zh-CN" altLang="en-US" dirty="0" smtClean="0">
                <a:sym typeface="+mn-ea"/>
              </a:rPr>
              <a:t>欺诈？</a:t>
            </a:r>
            <a:endParaRPr lang="zh-CN" altLang="en-US" dirty="0">
              <a:sym typeface="+mn-ea"/>
            </a:endParaRPr>
          </a:p>
          <a:p>
            <a:r>
              <a:rPr lang="zh-CN" altLang="en-US" dirty="0" smtClean="0">
                <a:sym typeface="+mn-ea"/>
              </a:rPr>
              <a:t>如何追踪</a:t>
            </a:r>
            <a:r>
              <a:rPr lang="zh-CN" altLang="en-US" dirty="0">
                <a:sym typeface="+mn-ea"/>
              </a:rPr>
              <a:t>员工的</a:t>
            </a:r>
            <a:r>
              <a:rPr lang="zh-CN" altLang="en-US" dirty="0" smtClean="0">
                <a:sym typeface="+mn-ea"/>
              </a:rPr>
              <a:t>异常行为？</a:t>
            </a:r>
            <a:endParaRPr lang="zh-CN" altLang="en-US" dirty="0">
              <a:sym typeface="+mn-ea"/>
            </a:endParaRPr>
          </a:p>
        </p:txBody>
      </p:sp>
      <p:sp>
        <p:nvSpPr>
          <p:cNvPr id="17" name="文本框 16"/>
          <p:cNvSpPr txBox="1"/>
          <p:nvPr/>
        </p:nvSpPr>
        <p:spPr>
          <a:xfrm>
            <a:off x="1074681" y="1321422"/>
            <a:ext cx="5008880" cy="417830"/>
          </a:xfrm>
          <a:prstGeom prst="rect">
            <a:avLst/>
          </a:prstGeom>
          <a:noFill/>
        </p:spPr>
        <p:txBody>
          <a:bodyPr wrap="none" rtlCol="0" anchor="t">
            <a:spAutoFit/>
          </a:bodyPr>
          <a:lstStyle/>
          <a:p>
            <a:pPr algn="l"/>
            <a:r>
              <a:rPr lang="zh-CN" altLang="en-US" sz="2000">
                <a:solidFill>
                  <a:schemeClr val="bg1"/>
                </a:solidFill>
                <a:latin typeface="微软雅黑" panose="020B0503020204020204" pitchFamily="34" charset="-122"/>
                <a:ea typeface="微软雅黑" panose="020B0503020204020204" pitchFamily="34" charset="-122"/>
                <a:sym typeface="+mn-ea"/>
              </a:rPr>
              <a:t>发现异常行为，有效防止客户敏感信息泄露</a:t>
            </a:r>
          </a:p>
        </p:txBody>
      </p:sp>
      <p:pic>
        <p:nvPicPr>
          <p:cNvPr id="18" name="图片 17" descr="图片4"/>
          <p:cNvPicPr>
            <a:picLocks noChangeAspect="1"/>
          </p:cNvPicPr>
          <p:nvPr/>
        </p:nvPicPr>
        <p:blipFill>
          <a:blip r:embed="rId2"/>
          <a:stretch>
            <a:fillRect/>
          </a:stretch>
        </p:blipFill>
        <p:spPr>
          <a:xfrm>
            <a:off x="7281810" y="1530337"/>
            <a:ext cx="3594100" cy="4023360"/>
          </a:xfrm>
          <a:prstGeom prst="rect">
            <a:avLst/>
          </a:prstGeom>
        </p:spPr>
      </p:pic>
      <p:sp>
        <p:nvSpPr>
          <p:cNvPr id="19" name="同心圆 16"/>
          <p:cNvSpPr/>
          <p:nvPr/>
        </p:nvSpPr>
        <p:spPr>
          <a:xfrm>
            <a:off x="857511" y="1407147"/>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sp>
        <p:nvSpPr>
          <p:cNvPr id="2" name="标题 1"/>
          <p:cNvSpPr>
            <a:spLocks noGrp="1"/>
          </p:cNvSpPr>
          <p:nvPr>
            <p:ph type="title"/>
          </p:nvPr>
        </p:nvSpPr>
        <p:spPr/>
        <p:txBody>
          <a:bodyPr/>
          <a:lstStyle/>
          <a:p>
            <a:r>
              <a:rPr kumimoji="1" lang="zh-CN" altLang="en-US" dirty="0"/>
              <a:t>研发及运维</a:t>
            </a:r>
            <a:r>
              <a:rPr kumimoji="1" lang="zh-CN" altLang="en-US" dirty="0" smtClean="0"/>
              <a:t>中心需求</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069341" y="2352030"/>
            <a:ext cx="4493674"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342900" indent="-342900">
              <a:lnSpc>
                <a:spcPct val="150000"/>
              </a:lnSpc>
              <a:buClr>
                <a:srgbClr val="D7712B"/>
              </a:buClr>
              <a:buSzPct val="100000"/>
              <a:buFont typeface="Wingdings" panose="05000000000000000000" charset="0"/>
              <a:buChar char="l"/>
              <a:defRPr sz="16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zh-CN" altLang="en-US" dirty="0" smtClean="0">
                <a:sym typeface="+mn-ea"/>
              </a:rPr>
              <a:t>如何全面</a:t>
            </a:r>
            <a:r>
              <a:rPr lang="zh-CN" altLang="en-US" dirty="0">
                <a:sym typeface="+mn-ea"/>
              </a:rPr>
              <a:t>实现理财、信贷</a:t>
            </a:r>
            <a:r>
              <a:rPr lang="zh-CN" altLang="en-US" dirty="0" smtClean="0">
                <a:sym typeface="+mn-ea"/>
              </a:rPr>
              <a:t>双录？</a:t>
            </a:r>
            <a:endParaRPr lang="zh-CN" altLang="en-US" dirty="0">
              <a:sym typeface="+mn-ea"/>
            </a:endParaRPr>
          </a:p>
          <a:p>
            <a:r>
              <a:rPr lang="zh-CN" altLang="en-US" dirty="0" smtClean="0">
                <a:sym typeface="+mn-ea"/>
              </a:rPr>
              <a:t>如何全面</a:t>
            </a:r>
            <a:r>
              <a:rPr lang="zh-CN" altLang="en-US" dirty="0">
                <a:sym typeface="+mn-ea"/>
              </a:rPr>
              <a:t>实现现金交易等柜面操作</a:t>
            </a:r>
            <a:r>
              <a:rPr lang="zh-CN" altLang="en-US" dirty="0" smtClean="0">
                <a:sym typeface="+mn-ea"/>
              </a:rPr>
              <a:t>双录？</a:t>
            </a:r>
            <a:endParaRPr lang="zh-CN" altLang="en-US" dirty="0">
              <a:sym typeface="+mn-ea"/>
            </a:endParaRPr>
          </a:p>
          <a:p>
            <a:r>
              <a:rPr lang="zh-CN" altLang="en-US" dirty="0" smtClean="0">
                <a:sym typeface="+mn-ea"/>
              </a:rPr>
              <a:t>如何为</a:t>
            </a:r>
            <a:r>
              <a:rPr lang="zh-CN" altLang="en-US" dirty="0">
                <a:sym typeface="+mn-ea"/>
              </a:rPr>
              <a:t>潜在的纠纷</a:t>
            </a:r>
            <a:r>
              <a:rPr lang="zh-CN" altLang="en-US" dirty="0" smtClean="0">
                <a:sym typeface="+mn-ea"/>
              </a:rPr>
              <a:t>行为提供确凿</a:t>
            </a:r>
            <a:r>
              <a:rPr lang="zh-CN" altLang="en-US" dirty="0">
                <a:sym typeface="+mn-ea"/>
              </a:rPr>
              <a:t>的</a:t>
            </a:r>
            <a:r>
              <a:rPr lang="zh-CN" altLang="en-US" dirty="0" smtClean="0">
                <a:sym typeface="+mn-ea"/>
              </a:rPr>
              <a:t>证据？</a:t>
            </a:r>
            <a:endParaRPr lang="zh-CN" altLang="en-US" dirty="0">
              <a:sym typeface="+mn-ea"/>
            </a:endParaRPr>
          </a:p>
          <a:p>
            <a:r>
              <a:rPr lang="zh-CN" altLang="en-US" dirty="0" smtClean="0">
                <a:sym typeface="+mn-ea"/>
              </a:rPr>
              <a:t>如何规范</a:t>
            </a:r>
            <a:r>
              <a:rPr lang="zh-CN" altLang="en-US" dirty="0">
                <a:sym typeface="+mn-ea"/>
              </a:rPr>
              <a:t>网点业务人员操作行为，提升整体风控管理</a:t>
            </a:r>
            <a:r>
              <a:rPr lang="zh-CN" altLang="en-US" dirty="0" smtClean="0">
                <a:sym typeface="+mn-ea"/>
              </a:rPr>
              <a:t>水平？</a:t>
            </a:r>
            <a:endParaRPr lang="zh-CN" altLang="en-US" dirty="0">
              <a:sym typeface="+mn-ea"/>
            </a:endParaRPr>
          </a:p>
          <a:p>
            <a:r>
              <a:rPr lang="zh-CN" altLang="en-US" dirty="0" smtClean="0">
                <a:sym typeface="+mn-ea"/>
              </a:rPr>
              <a:t>如何支持</a:t>
            </a:r>
            <a:r>
              <a:rPr lang="zh-CN" altLang="en-US" dirty="0">
                <a:sym typeface="+mn-ea"/>
              </a:rPr>
              <a:t>视频、音频、录屏、操作日志等多种</a:t>
            </a:r>
            <a:r>
              <a:rPr lang="zh-CN" altLang="en-US" dirty="0" smtClean="0">
                <a:sym typeface="+mn-ea"/>
              </a:rPr>
              <a:t>数据源统一呈现？</a:t>
            </a:r>
            <a:endParaRPr lang="zh-CN" altLang="en-US" dirty="0">
              <a:sym typeface="+mn-ea"/>
            </a:endParaRPr>
          </a:p>
          <a:p>
            <a:r>
              <a:rPr lang="zh-CN" altLang="en-US" dirty="0" smtClean="0">
                <a:sym typeface="+mn-ea"/>
              </a:rPr>
              <a:t>如何降低柜面业务双录期间的操作繁琐程度，提高自动化程度？</a:t>
            </a:r>
            <a:endParaRPr lang="zh-CN" altLang="en-US" dirty="0">
              <a:sym typeface="+mn-ea"/>
            </a:endParaRPr>
          </a:p>
        </p:txBody>
      </p:sp>
      <p:sp>
        <p:nvSpPr>
          <p:cNvPr id="17" name="文本框 16"/>
          <p:cNvSpPr txBox="1"/>
          <p:nvPr/>
        </p:nvSpPr>
        <p:spPr>
          <a:xfrm>
            <a:off x="881460" y="1648577"/>
            <a:ext cx="3992880" cy="417830"/>
          </a:xfrm>
          <a:prstGeom prst="rect">
            <a:avLst/>
          </a:prstGeom>
          <a:noFill/>
        </p:spPr>
        <p:txBody>
          <a:bodyPr wrap="none" rtlCol="0" anchor="t">
            <a:spAutoFit/>
          </a:bodyPr>
          <a:lstStyle/>
          <a:p>
            <a:pPr algn="l"/>
            <a:r>
              <a:rPr lang="zh-CN" altLang="en-US" sz="2000" dirty="0">
                <a:solidFill>
                  <a:schemeClr val="bg1"/>
                </a:solidFill>
                <a:latin typeface="微软雅黑" panose="020B0503020204020204" pitchFamily="34" charset="-122"/>
                <a:ea typeface="微软雅黑" panose="020B0503020204020204" pitchFamily="34" charset="-122"/>
                <a:sym typeface="+mn-ea"/>
              </a:rPr>
              <a:t>防范业务纠纷，提升风控管理水平</a:t>
            </a:r>
          </a:p>
        </p:txBody>
      </p:sp>
      <p:grpSp>
        <p:nvGrpSpPr>
          <p:cNvPr id="18" name="组合 35"/>
          <p:cNvGrpSpPr/>
          <p:nvPr/>
        </p:nvGrpSpPr>
        <p:grpSpPr>
          <a:xfrm>
            <a:off x="6953881" y="2250440"/>
            <a:ext cx="4201160" cy="3800475"/>
            <a:chOff x="0" y="0"/>
            <a:chExt cx="1695998" cy="1533545"/>
          </a:xfrm>
        </p:grpSpPr>
        <p:sp>
          <p:nvSpPr>
            <p:cNvPr id="19" name="Freeform 5"/>
            <p:cNvSpPr/>
            <p:nvPr/>
          </p:nvSpPr>
          <p:spPr>
            <a:xfrm>
              <a:off x="609004" y="1187013"/>
              <a:ext cx="483986" cy="219611"/>
            </a:xfrm>
            <a:custGeom>
              <a:avLst/>
              <a:gdLst/>
              <a:ahLst/>
              <a:cxnLst>
                <a:cxn ang="0">
                  <a:pos x="2147483647" y="0"/>
                </a:cxn>
                <a:cxn ang="0">
                  <a:pos x="2147483647" y="0"/>
                </a:cxn>
                <a:cxn ang="0">
                  <a:pos x="0" y="2147483647"/>
                </a:cxn>
                <a:cxn ang="0">
                  <a:pos x="2147483647" y="2147483647"/>
                </a:cxn>
                <a:cxn ang="0">
                  <a:pos x="2147483647" y="0"/>
                </a:cxn>
              </a:cxnLst>
              <a:rect l="0" t="0" r="0" b="0"/>
              <a:pathLst>
                <a:path w="919" h="417">
                  <a:moveTo>
                    <a:pt x="874" y="0"/>
                  </a:moveTo>
                  <a:lnTo>
                    <a:pt x="45" y="0"/>
                  </a:lnTo>
                  <a:lnTo>
                    <a:pt x="0" y="417"/>
                  </a:lnTo>
                  <a:lnTo>
                    <a:pt x="919" y="417"/>
                  </a:lnTo>
                  <a:lnTo>
                    <a:pt x="874" y="0"/>
                  </a:lnTo>
                  <a:close/>
                </a:path>
              </a:pathLst>
            </a:custGeom>
            <a:solidFill>
              <a:srgbClr val="8893A5">
                <a:alpha val="100000"/>
              </a:srgbClr>
            </a:solidFill>
            <a:ln w="9525">
              <a:noFill/>
            </a:ln>
          </p:spPr>
          <p:txBody>
            <a:bodyPr/>
            <a:lstStyle/>
            <a:p>
              <a:endParaRPr lang="zh-CN" altLang="en-US"/>
            </a:p>
          </p:txBody>
        </p:sp>
        <p:sp>
          <p:nvSpPr>
            <p:cNvPr id="20" name="Rectangle 6"/>
            <p:cNvSpPr/>
            <p:nvPr/>
          </p:nvSpPr>
          <p:spPr>
            <a:xfrm>
              <a:off x="487876" y="1491413"/>
              <a:ext cx="725716" cy="42132"/>
            </a:xfrm>
            <a:prstGeom prst="rect">
              <a:avLst/>
            </a:prstGeom>
            <a:solidFill>
              <a:srgbClr val="566172"/>
            </a:solidFill>
            <a:ln w="9525">
              <a:noFill/>
            </a:ln>
          </p:spPr>
          <p:txBody>
            <a:bodyPr/>
            <a:lstStyle/>
            <a:p>
              <a:pPr lvl="0" defTabSz="1374775" eaLnBrk="1" hangingPunct="1"/>
              <a:endParaRPr lang="zh-CN" altLang="en-US" sz="28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7"/>
            <p:cNvSpPr/>
            <p:nvPr/>
          </p:nvSpPr>
          <p:spPr>
            <a:xfrm>
              <a:off x="0" y="0"/>
              <a:ext cx="1681484" cy="1015558"/>
            </a:xfrm>
            <a:custGeom>
              <a:avLst/>
              <a:gdLst/>
              <a:ahLst/>
              <a:cxnLst>
                <a:cxn ang="0">
                  <a:pos x="2147483647" y="0"/>
                </a:cxn>
                <a:cxn ang="0">
                  <a:pos x="2147483647" y="0"/>
                </a:cxn>
                <a:cxn ang="0">
                  <a:pos x="0" y="2147483647"/>
                </a:cxn>
                <a:cxn ang="0">
                  <a:pos x="0" y="2147483647"/>
                </a:cxn>
                <a:cxn ang="0">
                  <a:pos x="0" y="2147483647"/>
                </a:cxn>
                <a:cxn ang="0">
                  <a:pos x="2147483647" y="2147483647"/>
                </a:cxn>
                <a:cxn ang="0">
                  <a:pos x="2147483647" y="2147483647"/>
                </a:cxn>
                <a:cxn ang="0">
                  <a:pos x="2147483647" y="2147483647"/>
                </a:cxn>
                <a:cxn ang="0">
                  <a:pos x="2147483647" y="0"/>
                </a:cxn>
              </a:cxnLst>
              <a:rect l="0" t="0" r="0" b="0"/>
              <a:pathLst>
                <a:path w="1356" h="824">
                  <a:moveTo>
                    <a:pt x="1259" y="0"/>
                  </a:moveTo>
                  <a:cubicBezTo>
                    <a:pt x="97" y="0"/>
                    <a:pt x="97" y="0"/>
                    <a:pt x="97" y="0"/>
                  </a:cubicBezTo>
                  <a:cubicBezTo>
                    <a:pt x="43" y="0"/>
                    <a:pt x="0" y="44"/>
                    <a:pt x="0" y="97"/>
                  </a:cubicBezTo>
                  <a:cubicBezTo>
                    <a:pt x="0" y="727"/>
                    <a:pt x="0" y="727"/>
                    <a:pt x="0" y="727"/>
                  </a:cubicBezTo>
                  <a:cubicBezTo>
                    <a:pt x="0" y="824"/>
                    <a:pt x="0" y="824"/>
                    <a:pt x="0" y="824"/>
                  </a:cubicBezTo>
                  <a:cubicBezTo>
                    <a:pt x="1356" y="824"/>
                    <a:pt x="1356" y="824"/>
                    <a:pt x="1356" y="824"/>
                  </a:cubicBezTo>
                  <a:cubicBezTo>
                    <a:pt x="1356" y="727"/>
                    <a:pt x="1356" y="727"/>
                    <a:pt x="1356" y="727"/>
                  </a:cubicBezTo>
                  <a:cubicBezTo>
                    <a:pt x="1356" y="97"/>
                    <a:pt x="1356" y="97"/>
                    <a:pt x="1356" y="97"/>
                  </a:cubicBezTo>
                  <a:cubicBezTo>
                    <a:pt x="1356" y="44"/>
                    <a:pt x="1313" y="0"/>
                    <a:pt x="1259" y="0"/>
                  </a:cubicBezTo>
                </a:path>
              </a:pathLst>
            </a:custGeom>
            <a:solidFill>
              <a:srgbClr val="343D50"/>
            </a:solidFill>
            <a:ln w="9525" cap="flat" cmpd="sng">
              <a:solidFill>
                <a:srgbClr val="A6A6A6">
                  <a:alpha val="100000"/>
                </a:srgbClr>
              </a:solidFill>
              <a:prstDash val="solid"/>
              <a:round/>
              <a:headEnd type="none" w="med" len="med"/>
              <a:tailEnd type="none" w="med" len="med"/>
            </a:ln>
          </p:spPr>
          <p:txBody>
            <a:bodyPr/>
            <a:lstStyle/>
            <a:p>
              <a:endParaRPr lang="zh-CN" altLang="en-US"/>
            </a:p>
          </p:txBody>
        </p:sp>
        <p:sp>
          <p:nvSpPr>
            <p:cNvPr id="22" name="Freeform 9"/>
            <p:cNvSpPr>
              <a:spLocks noEditPoints="1"/>
            </p:cNvSpPr>
            <p:nvPr/>
          </p:nvSpPr>
          <p:spPr>
            <a:xfrm>
              <a:off x="5470" y="2590"/>
              <a:ext cx="1690528" cy="1027483"/>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0" y="2147483647"/>
                </a:cxn>
                <a:cxn ang="0">
                  <a:pos x="0" y="2147483647"/>
                </a:cxn>
                <a:cxn ang="0">
                  <a:pos x="2147483647" y="2147483647"/>
                </a:cxn>
                <a:cxn ang="0">
                  <a:pos x="2147483647" y="2147483647"/>
                </a:cxn>
                <a:cxn ang="0">
                  <a:pos x="2147483647" y="0"/>
                </a:cxn>
              </a:cxnLst>
              <a:rect l="0" t="0" r="0" b="0"/>
              <a:pathLst>
                <a:path w="1356" h="824">
                  <a:moveTo>
                    <a:pt x="1308" y="49"/>
                  </a:moveTo>
                  <a:cubicBezTo>
                    <a:pt x="1308" y="49"/>
                    <a:pt x="1308" y="49"/>
                    <a:pt x="1308" y="49"/>
                  </a:cubicBezTo>
                  <a:cubicBezTo>
                    <a:pt x="1308" y="775"/>
                    <a:pt x="1308" y="775"/>
                    <a:pt x="1308" y="775"/>
                  </a:cubicBezTo>
                  <a:cubicBezTo>
                    <a:pt x="48" y="775"/>
                    <a:pt x="48" y="775"/>
                    <a:pt x="48" y="775"/>
                  </a:cubicBezTo>
                  <a:cubicBezTo>
                    <a:pt x="48" y="49"/>
                    <a:pt x="48" y="49"/>
                    <a:pt x="48" y="49"/>
                  </a:cubicBezTo>
                  <a:cubicBezTo>
                    <a:pt x="48" y="49"/>
                    <a:pt x="48" y="49"/>
                    <a:pt x="48" y="49"/>
                  </a:cubicBezTo>
                  <a:lnTo>
                    <a:pt x="1308" y="49"/>
                  </a:lnTo>
                  <a:close/>
                  <a:moveTo>
                    <a:pt x="1308" y="0"/>
                  </a:moveTo>
                  <a:cubicBezTo>
                    <a:pt x="48" y="0"/>
                    <a:pt x="48" y="0"/>
                    <a:pt x="48" y="0"/>
                  </a:cubicBezTo>
                  <a:cubicBezTo>
                    <a:pt x="22" y="0"/>
                    <a:pt x="0" y="22"/>
                    <a:pt x="0" y="49"/>
                  </a:cubicBezTo>
                  <a:cubicBezTo>
                    <a:pt x="0" y="824"/>
                    <a:pt x="0" y="824"/>
                    <a:pt x="0" y="824"/>
                  </a:cubicBezTo>
                  <a:cubicBezTo>
                    <a:pt x="1356" y="824"/>
                    <a:pt x="1356" y="824"/>
                    <a:pt x="1356" y="824"/>
                  </a:cubicBezTo>
                  <a:cubicBezTo>
                    <a:pt x="1356" y="49"/>
                    <a:pt x="1356" y="49"/>
                    <a:pt x="1356" y="49"/>
                  </a:cubicBezTo>
                  <a:cubicBezTo>
                    <a:pt x="1356" y="22"/>
                    <a:pt x="1334" y="0"/>
                    <a:pt x="1308" y="0"/>
                  </a:cubicBezTo>
                  <a:close/>
                </a:path>
              </a:pathLst>
            </a:custGeom>
            <a:solidFill>
              <a:srgbClr val="566172">
                <a:alpha val="100000"/>
              </a:srgbClr>
            </a:solidFill>
            <a:ln w="9525">
              <a:noFill/>
            </a:ln>
          </p:spPr>
          <p:txBody>
            <a:bodyPr/>
            <a:lstStyle/>
            <a:p>
              <a:endParaRPr lang="zh-CN" altLang="en-US"/>
            </a:p>
          </p:txBody>
        </p:sp>
        <p:sp>
          <p:nvSpPr>
            <p:cNvPr id="23" name="Freeform 10"/>
            <p:cNvSpPr/>
            <p:nvPr/>
          </p:nvSpPr>
          <p:spPr>
            <a:xfrm>
              <a:off x="5470" y="1030073"/>
              <a:ext cx="1690528" cy="180639"/>
            </a:xfrm>
            <a:custGeom>
              <a:avLst/>
              <a:gdLst/>
              <a:ahLst/>
              <a:cxnLst>
                <a:cxn ang="0">
                  <a:pos x="0" y="0"/>
                </a:cxn>
                <a:cxn ang="0">
                  <a:pos x="0" y="2147483647"/>
                </a:cxn>
                <a:cxn ang="0">
                  <a:pos x="2147483647" y="2147483647"/>
                </a:cxn>
                <a:cxn ang="0">
                  <a:pos x="2147483647" y="2147483647"/>
                </a:cxn>
                <a:cxn ang="0">
                  <a:pos x="2147483647" y="2147483647"/>
                </a:cxn>
                <a:cxn ang="0">
                  <a:pos x="2147483647" y="0"/>
                </a:cxn>
                <a:cxn ang="0">
                  <a:pos x="0" y="0"/>
                </a:cxn>
              </a:cxnLst>
              <a:rect l="0" t="0" r="0" b="0"/>
              <a:pathLst>
                <a:path w="1356" h="145">
                  <a:moveTo>
                    <a:pt x="0" y="0"/>
                  </a:moveTo>
                  <a:cubicBezTo>
                    <a:pt x="0" y="96"/>
                    <a:pt x="0" y="96"/>
                    <a:pt x="0" y="96"/>
                  </a:cubicBezTo>
                  <a:cubicBezTo>
                    <a:pt x="0" y="123"/>
                    <a:pt x="22" y="145"/>
                    <a:pt x="48" y="145"/>
                  </a:cubicBezTo>
                  <a:cubicBezTo>
                    <a:pt x="1308" y="145"/>
                    <a:pt x="1308" y="145"/>
                    <a:pt x="1308" y="145"/>
                  </a:cubicBezTo>
                  <a:cubicBezTo>
                    <a:pt x="1334" y="145"/>
                    <a:pt x="1356" y="123"/>
                    <a:pt x="1356" y="96"/>
                  </a:cubicBezTo>
                  <a:cubicBezTo>
                    <a:pt x="1356" y="0"/>
                    <a:pt x="1356" y="0"/>
                    <a:pt x="1356" y="0"/>
                  </a:cubicBezTo>
                  <a:lnTo>
                    <a:pt x="0" y="0"/>
                  </a:lnTo>
                  <a:close/>
                </a:path>
              </a:pathLst>
            </a:custGeom>
            <a:solidFill>
              <a:srgbClr val="C1C7D0">
                <a:alpha val="100000"/>
              </a:srgbClr>
            </a:solidFill>
            <a:ln w="9525">
              <a:noFill/>
            </a:ln>
          </p:spPr>
          <p:txBody>
            <a:bodyPr/>
            <a:lstStyle/>
            <a:p>
              <a:endParaRPr lang="zh-CN" altLang="en-US"/>
            </a:p>
          </p:txBody>
        </p:sp>
        <p:sp>
          <p:nvSpPr>
            <p:cNvPr id="24" name="Freeform 11"/>
            <p:cNvSpPr/>
            <p:nvPr/>
          </p:nvSpPr>
          <p:spPr>
            <a:xfrm>
              <a:off x="487876" y="1406624"/>
              <a:ext cx="725716" cy="84790"/>
            </a:xfrm>
            <a:custGeom>
              <a:avLst/>
              <a:gdLst/>
              <a:ahLst/>
              <a:cxnLst>
                <a:cxn ang="0">
                  <a:pos x="0" y="2147483647"/>
                </a:cxn>
                <a:cxn ang="0">
                  <a:pos x="2147483647" y="0"/>
                </a:cxn>
                <a:cxn ang="0">
                  <a:pos x="2147483647" y="0"/>
                </a:cxn>
                <a:cxn ang="0">
                  <a:pos x="2147483647" y="2147483647"/>
                </a:cxn>
                <a:cxn ang="0">
                  <a:pos x="0" y="2147483647"/>
                </a:cxn>
              </a:cxnLst>
              <a:rect l="0" t="0" r="0" b="0"/>
              <a:pathLst>
                <a:path w="1378" h="161">
                  <a:moveTo>
                    <a:pt x="0" y="161"/>
                  </a:moveTo>
                  <a:lnTo>
                    <a:pt x="230" y="0"/>
                  </a:lnTo>
                  <a:lnTo>
                    <a:pt x="1149" y="0"/>
                  </a:lnTo>
                  <a:lnTo>
                    <a:pt x="1378" y="161"/>
                  </a:lnTo>
                  <a:lnTo>
                    <a:pt x="0" y="161"/>
                  </a:lnTo>
                  <a:close/>
                </a:path>
              </a:pathLst>
            </a:custGeom>
            <a:solidFill>
              <a:srgbClr val="C1C7D0">
                <a:alpha val="100000"/>
              </a:srgbClr>
            </a:solidFill>
            <a:ln w="9525">
              <a:noFill/>
            </a:ln>
          </p:spPr>
          <p:txBody>
            <a:bodyPr/>
            <a:lstStyle/>
            <a:p>
              <a:endParaRPr lang="zh-CN" altLang="en-US"/>
            </a:p>
          </p:txBody>
        </p:sp>
      </p:grpSp>
      <p:sp>
        <p:nvSpPr>
          <p:cNvPr id="25" name="同心圆 16"/>
          <p:cNvSpPr/>
          <p:nvPr/>
        </p:nvSpPr>
        <p:spPr>
          <a:xfrm>
            <a:off x="664290" y="1734302"/>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pic>
        <p:nvPicPr>
          <p:cNvPr id="26" name="图片 25" descr="Video_96px_1178974_easyicon.net"/>
          <p:cNvPicPr>
            <a:picLocks noChangeAspect="1"/>
          </p:cNvPicPr>
          <p:nvPr/>
        </p:nvPicPr>
        <p:blipFill>
          <a:blip r:embed="rId2"/>
          <a:stretch>
            <a:fillRect/>
          </a:stretch>
        </p:blipFill>
        <p:spPr>
          <a:xfrm>
            <a:off x="8575671" y="3087370"/>
            <a:ext cx="972820" cy="972820"/>
          </a:xfrm>
          <a:prstGeom prst="rect">
            <a:avLst/>
          </a:prstGeom>
        </p:spPr>
      </p:pic>
      <p:pic>
        <p:nvPicPr>
          <p:cNvPr id="27" name="图片 26"/>
          <p:cNvPicPr>
            <a:picLocks noChangeAspect="1"/>
          </p:cNvPicPr>
          <p:nvPr/>
        </p:nvPicPr>
        <p:blipFill rotWithShape="1">
          <a:blip r:embed="rId3"/>
          <a:srcRect b="190"/>
          <a:stretch>
            <a:fillRect/>
          </a:stretch>
        </p:blipFill>
        <p:spPr>
          <a:xfrm>
            <a:off x="7115175" y="2418106"/>
            <a:ext cx="3897382" cy="2349119"/>
          </a:xfrm>
          <a:prstGeom prst="rect">
            <a:avLst/>
          </a:prstGeom>
        </p:spPr>
      </p:pic>
      <p:sp>
        <p:nvSpPr>
          <p:cNvPr id="2" name="标题 1"/>
          <p:cNvSpPr>
            <a:spLocks noGrp="1"/>
          </p:cNvSpPr>
          <p:nvPr>
            <p:ph type="title"/>
          </p:nvPr>
        </p:nvSpPr>
        <p:spPr/>
        <p:txBody>
          <a:bodyPr/>
          <a:lstStyle/>
          <a:p>
            <a:r>
              <a:rPr kumimoji="1" lang="zh-CN" altLang="en-US" dirty="0" smtClean="0"/>
              <a:t>营业网点需求</a:t>
            </a:r>
            <a:endParaRPr kumimoji="1" lang="zh-CN" altLang="en-US" dirty="0"/>
          </a:p>
        </p:txBody>
      </p:sp>
      <p:pic>
        <p:nvPicPr>
          <p:cNvPr id="5" name="图片 4" descr="图层-0"/>
          <p:cNvPicPr>
            <a:picLocks noChangeAspect="1"/>
          </p:cNvPicPr>
          <p:nvPr/>
        </p:nvPicPr>
        <p:blipFill>
          <a:blip r:embed="rId4"/>
          <a:stretch>
            <a:fillRect/>
          </a:stretch>
        </p:blipFill>
        <p:spPr>
          <a:xfrm>
            <a:off x="10633896" y="4558145"/>
            <a:ext cx="906594" cy="1628660"/>
          </a:xfrm>
          <a:prstGeom prst="rect">
            <a:avLst/>
          </a:prstGeom>
        </p:spPr>
      </p:pic>
    </p:spTree>
  </p:cSld>
  <p:clrMapOvr>
    <a:masterClrMapping/>
  </p:clrMapOvr>
  <p:transition spd="slow"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5"/>
          <p:cNvSpPr/>
          <p:nvPr/>
        </p:nvSpPr>
        <p:spPr>
          <a:xfrm>
            <a:off x="4616768" y="2996663"/>
            <a:ext cx="523875" cy="606425"/>
          </a:xfrm>
          <a:custGeom>
            <a:avLst/>
            <a:gdLst/>
            <a:ahLst/>
            <a:cxnLst>
              <a:cxn ang="0">
                <a:pos x="0" y="258685"/>
              </a:cxn>
              <a:cxn ang="0">
                <a:pos x="59387" y="506768"/>
              </a:cxn>
              <a:cxn ang="0">
                <a:pos x="523875" y="42407"/>
              </a:cxn>
              <a:cxn ang="0">
                <a:pos x="12726" y="161148"/>
              </a:cxn>
              <a:cxn ang="0">
                <a:pos x="0" y="258685"/>
              </a:cxn>
            </a:cxnLst>
            <a:rect l="0" t="0" r="0" b="0"/>
            <a:pathLst>
              <a:path w="247" h="286">
                <a:moveTo>
                  <a:pt x="0" y="122"/>
                </a:moveTo>
                <a:cubicBezTo>
                  <a:pt x="0" y="122"/>
                  <a:pt x="6" y="192"/>
                  <a:pt x="28" y="239"/>
                </a:cubicBezTo>
                <a:cubicBezTo>
                  <a:pt x="50" y="286"/>
                  <a:pt x="247" y="20"/>
                  <a:pt x="247" y="20"/>
                </a:cubicBezTo>
                <a:cubicBezTo>
                  <a:pt x="247" y="20"/>
                  <a:pt x="37" y="0"/>
                  <a:pt x="6" y="76"/>
                </a:cubicBezTo>
                <a:cubicBezTo>
                  <a:pt x="0" y="122"/>
                  <a:pt x="0" y="122"/>
                  <a:pt x="0" y="122"/>
                </a:cubicBezTo>
              </a:path>
            </a:pathLst>
          </a:custGeom>
          <a:solidFill>
            <a:srgbClr val="3786D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7" name="Freeform 6"/>
          <p:cNvSpPr/>
          <p:nvPr/>
        </p:nvSpPr>
        <p:spPr>
          <a:xfrm>
            <a:off x="5294630" y="4901663"/>
            <a:ext cx="606425" cy="527050"/>
          </a:xfrm>
          <a:custGeom>
            <a:avLst/>
            <a:gdLst/>
            <a:ahLst/>
            <a:cxnLst>
              <a:cxn ang="0">
                <a:pos x="258685" y="527050"/>
              </a:cxn>
              <a:cxn ang="0">
                <a:pos x="506768" y="465419"/>
              </a:cxn>
              <a:cxn ang="0">
                <a:pos x="42407" y="0"/>
              </a:cxn>
              <a:cxn ang="0">
                <a:pos x="161148" y="512174"/>
              </a:cxn>
              <a:cxn ang="0">
                <a:pos x="258685" y="527050"/>
              </a:cxn>
            </a:cxnLst>
            <a:rect l="0" t="0" r="0" b="0"/>
            <a:pathLst>
              <a:path w="286" h="248">
                <a:moveTo>
                  <a:pt x="122" y="248"/>
                </a:moveTo>
                <a:cubicBezTo>
                  <a:pt x="122" y="248"/>
                  <a:pt x="192" y="241"/>
                  <a:pt x="239" y="219"/>
                </a:cubicBezTo>
                <a:cubicBezTo>
                  <a:pt x="286" y="197"/>
                  <a:pt x="20" y="0"/>
                  <a:pt x="20" y="0"/>
                </a:cubicBezTo>
                <a:cubicBezTo>
                  <a:pt x="20" y="0"/>
                  <a:pt x="0" y="210"/>
                  <a:pt x="76" y="241"/>
                </a:cubicBezTo>
                <a:cubicBezTo>
                  <a:pt x="122" y="248"/>
                  <a:pt x="122" y="248"/>
                  <a:pt x="122" y="248"/>
                </a:cubicBezTo>
              </a:path>
            </a:pathLst>
          </a:custGeom>
          <a:solidFill>
            <a:srgbClr val="013041">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8" name="Freeform 7"/>
          <p:cNvSpPr/>
          <p:nvPr/>
        </p:nvSpPr>
        <p:spPr>
          <a:xfrm>
            <a:off x="7201218" y="4141250"/>
            <a:ext cx="523875" cy="608013"/>
          </a:xfrm>
          <a:custGeom>
            <a:avLst/>
            <a:gdLst/>
            <a:ahLst/>
            <a:cxnLst>
              <a:cxn ang="0">
                <a:pos x="523875" y="347436"/>
              </a:cxn>
              <a:cxn ang="0">
                <a:pos x="462615" y="101689"/>
              </a:cxn>
              <a:cxn ang="0">
                <a:pos x="0" y="563524"/>
              </a:cxn>
              <a:cxn ang="0">
                <a:pos x="509088" y="444888"/>
              </a:cxn>
              <a:cxn ang="0">
                <a:pos x="523875" y="347436"/>
              </a:cxn>
            </a:cxnLst>
            <a:rect l="0" t="0" r="0" b="0"/>
            <a:pathLst>
              <a:path w="248" h="287">
                <a:moveTo>
                  <a:pt x="248" y="164"/>
                </a:moveTo>
                <a:cubicBezTo>
                  <a:pt x="248" y="164"/>
                  <a:pt x="241" y="95"/>
                  <a:pt x="219" y="48"/>
                </a:cubicBezTo>
                <a:cubicBezTo>
                  <a:pt x="197" y="0"/>
                  <a:pt x="0" y="266"/>
                  <a:pt x="0" y="266"/>
                </a:cubicBezTo>
                <a:cubicBezTo>
                  <a:pt x="0" y="266"/>
                  <a:pt x="210" y="287"/>
                  <a:pt x="241" y="210"/>
                </a:cubicBezTo>
                <a:cubicBezTo>
                  <a:pt x="248" y="164"/>
                  <a:pt x="248" y="164"/>
                  <a:pt x="248" y="164"/>
                </a:cubicBezTo>
              </a:path>
            </a:pathLst>
          </a:custGeom>
          <a:solidFill>
            <a:schemeClr val="accent6">
              <a:lumMod val="75000"/>
            </a:scheme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9" name="Freeform 8"/>
          <p:cNvSpPr/>
          <p:nvPr/>
        </p:nvSpPr>
        <p:spPr>
          <a:xfrm>
            <a:off x="6442393" y="2318800"/>
            <a:ext cx="604837" cy="523875"/>
          </a:xfrm>
          <a:custGeom>
            <a:avLst/>
            <a:gdLst/>
            <a:ahLst/>
            <a:cxnLst>
              <a:cxn ang="0">
                <a:pos x="344715" y="0"/>
              </a:cxn>
              <a:cxn ang="0">
                <a:pos x="99396" y="59387"/>
              </a:cxn>
              <a:cxn ang="0">
                <a:pos x="562541" y="523875"/>
              </a:cxn>
              <a:cxn ang="0">
                <a:pos x="441996" y="12726"/>
              </a:cxn>
              <a:cxn ang="0">
                <a:pos x="344715" y="0"/>
              </a:cxn>
            </a:cxnLst>
            <a:rect l="0" t="0" r="0" b="0"/>
            <a:pathLst>
              <a:path w="286" h="247">
                <a:moveTo>
                  <a:pt x="163" y="0"/>
                </a:moveTo>
                <a:cubicBezTo>
                  <a:pt x="163" y="0"/>
                  <a:pt x="94" y="6"/>
                  <a:pt x="47" y="28"/>
                </a:cubicBezTo>
                <a:cubicBezTo>
                  <a:pt x="0" y="50"/>
                  <a:pt x="266" y="247"/>
                  <a:pt x="266" y="247"/>
                </a:cubicBezTo>
                <a:cubicBezTo>
                  <a:pt x="266" y="247"/>
                  <a:pt x="286" y="37"/>
                  <a:pt x="209" y="6"/>
                </a:cubicBezTo>
                <a:cubicBezTo>
                  <a:pt x="163" y="0"/>
                  <a:pt x="163" y="0"/>
                  <a:pt x="163" y="0"/>
                </a:cubicBezTo>
              </a:path>
            </a:pathLst>
          </a:custGeom>
          <a:solidFill>
            <a:schemeClr val="accent1">
              <a:lumMod val="50000"/>
            </a:scheme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0" name="Rounded Rectangle 18"/>
          <p:cNvSpPr/>
          <p:nvPr/>
        </p:nvSpPr>
        <p:spPr>
          <a:xfrm rot="2694933">
            <a:off x="4800918" y="2510888"/>
            <a:ext cx="2741612" cy="2741612"/>
          </a:xfrm>
          <a:prstGeom prst="roundRect">
            <a:avLst>
              <a:gd name="adj" fmla="val 1870"/>
            </a:avLst>
          </a:prstGeom>
          <a:solidFill>
            <a:srgbClr val="293044"/>
          </a:solidFill>
          <a:ln w="9525">
            <a:noFill/>
          </a:ln>
        </p:spPr>
        <p:txBody>
          <a:bodyPr lIns="91262" tIns="45631" rIns="91262" bIns="45631"/>
          <a:lstStyle/>
          <a:p>
            <a:pPr lvl="0" algn="ctr" defTabSz="913130" eaLnBrk="1" hangingPunct="1"/>
            <a:endParaRPr lang="en-US" altLang="zh-CN" sz="2300" dirty="0">
              <a:solidFill>
                <a:srgbClr val="E5E3EB"/>
              </a:solidFill>
              <a:latin typeface="Microsoft YaHei Light" charset="-122"/>
              <a:ea typeface="Microsoft YaHei Light" charset="-122"/>
              <a:cs typeface="Microsoft YaHei Light" charset="-122"/>
              <a:sym typeface="Arial" panose="020B0604020202020204" pitchFamily="34" charset="0"/>
            </a:endParaRPr>
          </a:p>
        </p:txBody>
      </p:sp>
      <p:sp>
        <p:nvSpPr>
          <p:cNvPr id="21" name="Freeform 25"/>
          <p:cNvSpPr/>
          <p:nvPr/>
        </p:nvSpPr>
        <p:spPr>
          <a:xfrm>
            <a:off x="4591368" y="2088613"/>
            <a:ext cx="2039937" cy="1189037"/>
          </a:xfrm>
          <a:custGeom>
            <a:avLst/>
            <a:gdLst/>
            <a:ahLst/>
            <a:cxnLst>
              <a:cxn ang="0">
                <a:pos x="25420" y="1165764"/>
              </a:cxn>
              <a:cxn ang="0">
                <a:pos x="59313" y="1055746"/>
              </a:cxn>
              <a:cxn ang="0">
                <a:pos x="239370" y="983812"/>
              </a:cxn>
              <a:cxn ang="0">
                <a:pos x="1427744" y="983812"/>
              </a:cxn>
              <a:cxn ang="0">
                <a:pos x="1427744" y="1189037"/>
              </a:cxn>
              <a:cxn ang="0">
                <a:pos x="2039937" y="577593"/>
              </a:cxn>
              <a:cxn ang="0">
                <a:pos x="1463755" y="0"/>
              </a:cxn>
              <a:cxn ang="0">
                <a:pos x="1463755" y="200994"/>
              </a:cxn>
              <a:cxn ang="0">
                <a:pos x="919349" y="200994"/>
              </a:cxn>
              <a:cxn ang="0">
                <a:pos x="826143" y="245424"/>
              </a:cxn>
              <a:cxn ang="0">
                <a:pos x="48721" y="1019779"/>
              </a:cxn>
              <a:cxn ang="0">
                <a:pos x="25420" y="1165764"/>
              </a:cxn>
            </a:cxnLst>
            <a:rect l="0" t="0" r="0" b="0"/>
            <a:pathLst>
              <a:path w="963" h="562">
                <a:moveTo>
                  <a:pt x="12" y="551"/>
                </a:moveTo>
                <a:cubicBezTo>
                  <a:pt x="12" y="551"/>
                  <a:pt x="8" y="520"/>
                  <a:pt x="28" y="499"/>
                </a:cubicBezTo>
                <a:cubicBezTo>
                  <a:pt x="49" y="479"/>
                  <a:pt x="81" y="466"/>
                  <a:pt x="113" y="465"/>
                </a:cubicBezTo>
                <a:cubicBezTo>
                  <a:pt x="146" y="465"/>
                  <a:pt x="674" y="465"/>
                  <a:pt x="674" y="465"/>
                </a:cubicBezTo>
                <a:cubicBezTo>
                  <a:pt x="674" y="562"/>
                  <a:pt x="674" y="562"/>
                  <a:pt x="674" y="562"/>
                </a:cubicBezTo>
                <a:cubicBezTo>
                  <a:pt x="963" y="273"/>
                  <a:pt x="963" y="273"/>
                  <a:pt x="963" y="273"/>
                </a:cubicBezTo>
                <a:cubicBezTo>
                  <a:pt x="691" y="0"/>
                  <a:pt x="691" y="0"/>
                  <a:pt x="691" y="0"/>
                </a:cubicBezTo>
                <a:cubicBezTo>
                  <a:pt x="691" y="95"/>
                  <a:pt x="691" y="95"/>
                  <a:pt x="691" y="95"/>
                </a:cubicBezTo>
                <a:cubicBezTo>
                  <a:pt x="434" y="95"/>
                  <a:pt x="434" y="95"/>
                  <a:pt x="434" y="95"/>
                </a:cubicBezTo>
                <a:cubicBezTo>
                  <a:pt x="434" y="95"/>
                  <a:pt x="412" y="93"/>
                  <a:pt x="390" y="116"/>
                </a:cubicBezTo>
                <a:cubicBezTo>
                  <a:pt x="368" y="138"/>
                  <a:pt x="23" y="482"/>
                  <a:pt x="23" y="482"/>
                </a:cubicBezTo>
                <a:cubicBezTo>
                  <a:pt x="23" y="482"/>
                  <a:pt x="0" y="504"/>
                  <a:pt x="12" y="551"/>
                </a:cubicBezTo>
                <a:close/>
              </a:path>
            </a:pathLst>
          </a:custGeom>
          <a:solidFill>
            <a:srgbClr val="5D9CE3">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2" name="Freeform 34"/>
          <p:cNvSpPr/>
          <p:nvPr/>
        </p:nvSpPr>
        <p:spPr>
          <a:xfrm>
            <a:off x="4386580" y="3414175"/>
            <a:ext cx="1189038" cy="2039938"/>
          </a:xfrm>
          <a:custGeom>
            <a:avLst/>
            <a:gdLst/>
            <a:ahLst/>
            <a:cxnLst>
              <a:cxn ang="0">
                <a:pos x="1165765" y="2014518"/>
              </a:cxn>
              <a:cxn ang="0">
                <a:pos x="1057863" y="1978507"/>
              </a:cxn>
              <a:cxn ang="0">
                <a:pos x="985928" y="1798450"/>
              </a:cxn>
              <a:cxn ang="0">
                <a:pos x="985928" y="612193"/>
              </a:cxn>
              <a:cxn ang="0">
                <a:pos x="1189038" y="612193"/>
              </a:cxn>
              <a:cxn ang="0">
                <a:pos x="577593" y="0"/>
              </a:cxn>
              <a:cxn ang="0">
                <a:pos x="0" y="576182"/>
              </a:cxn>
              <a:cxn ang="0">
                <a:pos x="200994" y="576182"/>
              </a:cxn>
              <a:cxn ang="0">
                <a:pos x="200994" y="1118471"/>
              </a:cxn>
              <a:cxn ang="0">
                <a:pos x="245424" y="1213795"/>
              </a:cxn>
              <a:cxn ang="0">
                <a:pos x="1019780" y="1989098"/>
              </a:cxn>
              <a:cxn ang="0">
                <a:pos x="1165765" y="2014518"/>
              </a:cxn>
            </a:cxnLst>
            <a:rect l="0" t="0" r="0" b="0"/>
            <a:pathLst>
              <a:path w="562" h="963">
                <a:moveTo>
                  <a:pt x="551" y="951"/>
                </a:moveTo>
                <a:cubicBezTo>
                  <a:pt x="551" y="951"/>
                  <a:pt x="520" y="955"/>
                  <a:pt x="500" y="934"/>
                </a:cubicBezTo>
                <a:cubicBezTo>
                  <a:pt x="479" y="914"/>
                  <a:pt x="466" y="881"/>
                  <a:pt x="466" y="849"/>
                </a:cubicBezTo>
                <a:cubicBezTo>
                  <a:pt x="465" y="817"/>
                  <a:pt x="466" y="289"/>
                  <a:pt x="466" y="289"/>
                </a:cubicBezTo>
                <a:cubicBezTo>
                  <a:pt x="562" y="289"/>
                  <a:pt x="562" y="289"/>
                  <a:pt x="562" y="289"/>
                </a:cubicBezTo>
                <a:cubicBezTo>
                  <a:pt x="273" y="0"/>
                  <a:pt x="273" y="0"/>
                  <a:pt x="273" y="0"/>
                </a:cubicBezTo>
                <a:cubicBezTo>
                  <a:pt x="0" y="272"/>
                  <a:pt x="0" y="272"/>
                  <a:pt x="0" y="272"/>
                </a:cubicBezTo>
                <a:cubicBezTo>
                  <a:pt x="95" y="272"/>
                  <a:pt x="95" y="272"/>
                  <a:pt x="95" y="272"/>
                </a:cubicBezTo>
                <a:cubicBezTo>
                  <a:pt x="95" y="528"/>
                  <a:pt x="95" y="528"/>
                  <a:pt x="95" y="528"/>
                </a:cubicBezTo>
                <a:cubicBezTo>
                  <a:pt x="95" y="528"/>
                  <a:pt x="93" y="551"/>
                  <a:pt x="116" y="573"/>
                </a:cubicBezTo>
                <a:cubicBezTo>
                  <a:pt x="138" y="595"/>
                  <a:pt x="482" y="939"/>
                  <a:pt x="482" y="939"/>
                </a:cubicBezTo>
                <a:cubicBezTo>
                  <a:pt x="482" y="939"/>
                  <a:pt x="504" y="963"/>
                  <a:pt x="551" y="951"/>
                </a:cubicBezTo>
                <a:close/>
              </a:path>
            </a:pathLst>
          </a:custGeom>
          <a:solidFill>
            <a:srgbClr val="01455C">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3" name="Freeform 42"/>
          <p:cNvSpPr/>
          <p:nvPr/>
        </p:nvSpPr>
        <p:spPr>
          <a:xfrm>
            <a:off x="5712143" y="4468275"/>
            <a:ext cx="2038350" cy="1187450"/>
          </a:xfrm>
          <a:custGeom>
            <a:avLst/>
            <a:gdLst/>
            <a:ahLst/>
            <a:cxnLst>
              <a:cxn ang="0">
                <a:pos x="2012950" y="21167"/>
              </a:cxn>
              <a:cxn ang="0">
                <a:pos x="1976967" y="131233"/>
              </a:cxn>
              <a:cxn ang="0">
                <a:pos x="1797050" y="203200"/>
              </a:cxn>
              <a:cxn ang="0">
                <a:pos x="611717" y="203200"/>
              </a:cxn>
              <a:cxn ang="0">
                <a:pos x="611717" y="0"/>
              </a:cxn>
              <a:cxn ang="0">
                <a:pos x="0" y="611717"/>
              </a:cxn>
              <a:cxn ang="0">
                <a:pos x="575733" y="1187450"/>
              </a:cxn>
              <a:cxn ang="0">
                <a:pos x="575733" y="986367"/>
              </a:cxn>
              <a:cxn ang="0">
                <a:pos x="1117600" y="986367"/>
              </a:cxn>
              <a:cxn ang="0">
                <a:pos x="1212850" y="944033"/>
              </a:cxn>
              <a:cxn ang="0">
                <a:pos x="1987550" y="169333"/>
              </a:cxn>
              <a:cxn ang="0">
                <a:pos x="2012950" y="21167"/>
              </a:cxn>
            </a:cxnLst>
            <a:rect l="0" t="0" r="0" b="0"/>
            <a:pathLst>
              <a:path w="963" h="561">
                <a:moveTo>
                  <a:pt x="951" y="10"/>
                </a:moveTo>
                <a:cubicBezTo>
                  <a:pt x="951" y="10"/>
                  <a:pt x="955" y="42"/>
                  <a:pt x="934" y="62"/>
                </a:cubicBezTo>
                <a:cubicBezTo>
                  <a:pt x="914" y="82"/>
                  <a:pt x="882" y="95"/>
                  <a:pt x="849" y="96"/>
                </a:cubicBezTo>
                <a:cubicBezTo>
                  <a:pt x="817" y="97"/>
                  <a:pt x="289" y="96"/>
                  <a:pt x="289" y="96"/>
                </a:cubicBezTo>
                <a:cubicBezTo>
                  <a:pt x="289" y="0"/>
                  <a:pt x="289" y="0"/>
                  <a:pt x="289" y="0"/>
                </a:cubicBezTo>
                <a:cubicBezTo>
                  <a:pt x="0" y="289"/>
                  <a:pt x="0" y="289"/>
                  <a:pt x="0" y="289"/>
                </a:cubicBezTo>
                <a:cubicBezTo>
                  <a:pt x="272" y="561"/>
                  <a:pt x="272" y="561"/>
                  <a:pt x="272" y="561"/>
                </a:cubicBezTo>
                <a:cubicBezTo>
                  <a:pt x="272" y="466"/>
                  <a:pt x="272" y="466"/>
                  <a:pt x="272" y="466"/>
                </a:cubicBezTo>
                <a:cubicBezTo>
                  <a:pt x="528" y="466"/>
                  <a:pt x="528" y="466"/>
                  <a:pt x="528" y="466"/>
                </a:cubicBezTo>
                <a:cubicBezTo>
                  <a:pt x="528" y="466"/>
                  <a:pt x="551" y="468"/>
                  <a:pt x="573" y="446"/>
                </a:cubicBezTo>
                <a:cubicBezTo>
                  <a:pt x="595" y="424"/>
                  <a:pt x="939" y="80"/>
                  <a:pt x="939" y="80"/>
                </a:cubicBezTo>
                <a:cubicBezTo>
                  <a:pt x="939" y="80"/>
                  <a:pt x="963" y="57"/>
                  <a:pt x="951" y="10"/>
                </a:cubicBezTo>
                <a:close/>
              </a:path>
            </a:pathLst>
          </a:custGeom>
          <a:solidFill>
            <a:srgbClr val="ED7C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4" name="Freeform 47"/>
          <p:cNvSpPr/>
          <p:nvPr/>
        </p:nvSpPr>
        <p:spPr>
          <a:xfrm>
            <a:off x="6767830" y="2293400"/>
            <a:ext cx="1185863" cy="2039938"/>
          </a:xfrm>
          <a:custGeom>
            <a:avLst/>
            <a:gdLst/>
            <a:ahLst/>
            <a:cxnLst>
              <a:cxn ang="0">
                <a:pos x="21138" y="25420"/>
              </a:cxn>
              <a:cxn ang="0">
                <a:pos x="131058" y="59313"/>
              </a:cxn>
              <a:cxn ang="0">
                <a:pos x="202928" y="239370"/>
              </a:cxn>
              <a:cxn ang="0">
                <a:pos x="202928" y="1427745"/>
              </a:cxn>
              <a:cxn ang="0">
                <a:pos x="0" y="1427745"/>
              </a:cxn>
              <a:cxn ang="0">
                <a:pos x="610899" y="2039938"/>
              </a:cxn>
              <a:cxn ang="0">
                <a:pos x="1185863" y="1463756"/>
              </a:cxn>
              <a:cxn ang="0">
                <a:pos x="985048" y="1463756"/>
              </a:cxn>
              <a:cxn ang="0">
                <a:pos x="985048" y="919349"/>
              </a:cxn>
              <a:cxn ang="0">
                <a:pos x="942772" y="826143"/>
              </a:cxn>
              <a:cxn ang="0">
                <a:pos x="169107" y="48721"/>
              </a:cxn>
              <a:cxn ang="0">
                <a:pos x="21138" y="25420"/>
              </a:cxn>
            </a:cxnLst>
            <a:rect l="0" t="0" r="0" b="0"/>
            <a:pathLst>
              <a:path w="561" h="963">
                <a:moveTo>
                  <a:pt x="10" y="12"/>
                </a:moveTo>
                <a:cubicBezTo>
                  <a:pt x="10" y="12"/>
                  <a:pt x="42" y="8"/>
                  <a:pt x="62" y="28"/>
                </a:cubicBezTo>
                <a:cubicBezTo>
                  <a:pt x="82" y="49"/>
                  <a:pt x="96" y="81"/>
                  <a:pt x="96" y="113"/>
                </a:cubicBezTo>
                <a:cubicBezTo>
                  <a:pt x="97" y="146"/>
                  <a:pt x="96" y="674"/>
                  <a:pt x="96" y="674"/>
                </a:cubicBezTo>
                <a:cubicBezTo>
                  <a:pt x="0" y="674"/>
                  <a:pt x="0" y="674"/>
                  <a:pt x="0" y="674"/>
                </a:cubicBezTo>
                <a:cubicBezTo>
                  <a:pt x="289" y="963"/>
                  <a:pt x="289" y="963"/>
                  <a:pt x="289" y="963"/>
                </a:cubicBezTo>
                <a:cubicBezTo>
                  <a:pt x="561" y="691"/>
                  <a:pt x="561" y="691"/>
                  <a:pt x="561" y="691"/>
                </a:cubicBezTo>
                <a:cubicBezTo>
                  <a:pt x="466" y="691"/>
                  <a:pt x="466" y="691"/>
                  <a:pt x="466" y="691"/>
                </a:cubicBezTo>
                <a:cubicBezTo>
                  <a:pt x="466" y="434"/>
                  <a:pt x="466" y="434"/>
                  <a:pt x="466" y="434"/>
                </a:cubicBezTo>
                <a:cubicBezTo>
                  <a:pt x="466" y="434"/>
                  <a:pt x="468" y="412"/>
                  <a:pt x="446" y="390"/>
                </a:cubicBezTo>
                <a:cubicBezTo>
                  <a:pt x="424" y="367"/>
                  <a:pt x="80" y="23"/>
                  <a:pt x="80" y="23"/>
                </a:cubicBezTo>
                <a:cubicBezTo>
                  <a:pt x="80" y="23"/>
                  <a:pt x="58" y="0"/>
                  <a:pt x="10" y="12"/>
                </a:cubicBezTo>
                <a:close/>
              </a:path>
            </a:pathLst>
          </a:custGeom>
          <a:solidFill>
            <a:schemeClr val="accent1">
              <a:lumMod val="75000"/>
            </a:schemeClr>
          </a:solidFill>
          <a:ln w="9525">
            <a:noFill/>
          </a:ln>
        </p:spPr>
        <p:txBody>
          <a:bodyPr/>
          <a:lstStyle/>
          <a:p>
            <a:endParaRPr lang="zh-CN" altLang="en-US">
              <a:latin typeface="Microsoft YaHei Light" charset="-122"/>
              <a:ea typeface="Microsoft YaHei Light" charset="-122"/>
              <a:cs typeface="Microsoft YaHei Light" charset="-122"/>
            </a:endParaRPr>
          </a:p>
        </p:txBody>
      </p:sp>
      <p:cxnSp>
        <p:nvCxnSpPr>
          <p:cNvPr id="25" name="Straight Connector 28"/>
          <p:cNvCxnSpPr/>
          <p:nvPr/>
        </p:nvCxnSpPr>
        <p:spPr>
          <a:xfrm>
            <a:off x="7955280" y="2039400"/>
            <a:ext cx="0" cy="1165225"/>
          </a:xfrm>
          <a:prstGeom prst="line">
            <a:avLst/>
          </a:prstGeom>
          <a:ln w="19050" cap="flat" cmpd="sng">
            <a:solidFill>
              <a:srgbClr val="ADBACA"/>
            </a:solidFill>
            <a:prstDash val="solid"/>
            <a:headEnd type="none" w="med" len="med"/>
            <a:tailEnd type="none" w="med" len="med"/>
          </a:ln>
        </p:spPr>
      </p:cxnSp>
      <p:cxnSp>
        <p:nvCxnSpPr>
          <p:cNvPr id="26" name="Straight Connector 67"/>
          <p:cNvCxnSpPr/>
          <p:nvPr/>
        </p:nvCxnSpPr>
        <p:spPr>
          <a:xfrm rot="5400000">
            <a:off x="8228330" y="2055275"/>
            <a:ext cx="0" cy="546100"/>
          </a:xfrm>
          <a:prstGeom prst="line">
            <a:avLst/>
          </a:prstGeom>
          <a:ln w="19050" cap="flat" cmpd="sng">
            <a:solidFill>
              <a:srgbClr val="ADBACA"/>
            </a:solidFill>
            <a:prstDash val="solid"/>
            <a:headEnd type="none" w="med" len="med"/>
            <a:tailEnd type="none" w="med" len="med"/>
          </a:ln>
        </p:spPr>
      </p:cxnSp>
      <p:sp>
        <p:nvSpPr>
          <p:cNvPr id="27" name="TextBox 2047"/>
          <p:cNvSpPr txBox="1"/>
          <p:nvPr/>
        </p:nvSpPr>
        <p:spPr>
          <a:xfrm>
            <a:off x="7976263" y="1878512"/>
            <a:ext cx="527709" cy="461665"/>
          </a:xfrm>
          <a:prstGeom prst="rect">
            <a:avLst/>
          </a:prstGeom>
          <a:noFill/>
          <a:ln w="9525">
            <a:noFill/>
          </a:ln>
        </p:spPr>
        <p:txBody>
          <a:bodyPr wrap="none">
            <a:spAutoFit/>
          </a:bodyPr>
          <a:lstStyle/>
          <a:p>
            <a:pPr lvl="0" defTabSz="913130" eaLnBrk="1" hangingPunct="1"/>
            <a:r>
              <a:rPr lang="en-US" altLang="zh-CN" sz="2400" dirty="0">
                <a:solidFill>
                  <a:srgbClr val="00B0F0"/>
                </a:solidFill>
                <a:latin typeface="Microsoft YaHei Light" charset="-122"/>
                <a:ea typeface="Microsoft YaHei Light" charset="-122"/>
                <a:cs typeface="Microsoft YaHei Light" charset="-122"/>
                <a:sym typeface="Arial" panose="020B0604020202020204" pitchFamily="34" charset="0"/>
              </a:rPr>
              <a:t>02</a:t>
            </a:r>
          </a:p>
        </p:txBody>
      </p:sp>
      <p:cxnSp>
        <p:nvCxnSpPr>
          <p:cNvPr id="28" name="Straight Connector 72"/>
          <p:cNvCxnSpPr/>
          <p:nvPr/>
        </p:nvCxnSpPr>
        <p:spPr>
          <a:xfrm flipH="1">
            <a:off x="4386580" y="2039400"/>
            <a:ext cx="0" cy="1165225"/>
          </a:xfrm>
          <a:prstGeom prst="line">
            <a:avLst/>
          </a:prstGeom>
          <a:ln w="19050" cap="flat" cmpd="sng">
            <a:solidFill>
              <a:srgbClr val="ADBACA"/>
            </a:solidFill>
            <a:prstDash val="solid"/>
            <a:headEnd type="none" w="med" len="med"/>
            <a:tailEnd type="none" w="med" len="med"/>
          </a:ln>
        </p:spPr>
      </p:cxnSp>
      <p:cxnSp>
        <p:nvCxnSpPr>
          <p:cNvPr id="29" name="Straight Connector 74"/>
          <p:cNvCxnSpPr/>
          <p:nvPr/>
        </p:nvCxnSpPr>
        <p:spPr>
          <a:xfrm rot="-5400000" flipH="1">
            <a:off x="4111943" y="2053688"/>
            <a:ext cx="0" cy="547687"/>
          </a:xfrm>
          <a:prstGeom prst="line">
            <a:avLst/>
          </a:prstGeom>
          <a:ln w="19050" cap="flat" cmpd="sng">
            <a:solidFill>
              <a:srgbClr val="ADBACA"/>
            </a:solidFill>
            <a:prstDash val="solid"/>
            <a:headEnd type="none" w="med" len="med"/>
            <a:tailEnd type="none" w="med" len="med"/>
          </a:ln>
        </p:spPr>
      </p:cxnSp>
      <p:sp>
        <p:nvSpPr>
          <p:cNvPr id="30" name="TextBox 75"/>
          <p:cNvSpPr txBox="1"/>
          <p:nvPr/>
        </p:nvSpPr>
        <p:spPr>
          <a:xfrm flipH="1">
            <a:off x="3861463" y="1878512"/>
            <a:ext cx="474810" cy="461665"/>
          </a:xfrm>
          <a:prstGeom prst="rect">
            <a:avLst/>
          </a:prstGeom>
          <a:noFill/>
          <a:ln w="9525">
            <a:noFill/>
          </a:ln>
        </p:spPr>
        <p:txBody>
          <a:bodyPr wrap="none">
            <a:spAutoFit/>
          </a:bodyPr>
          <a:lstStyle/>
          <a:p>
            <a:pPr lvl="0" defTabSz="913130" eaLnBrk="1" hangingPunct="1"/>
            <a:r>
              <a:rPr lang="en-US" altLang="zh-CN" sz="2400" dirty="0">
                <a:solidFill>
                  <a:srgbClr val="73FEFF"/>
                </a:solidFill>
                <a:latin typeface="Microsoft YaHei Light" charset="-122"/>
                <a:ea typeface="Microsoft YaHei Light" charset="-122"/>
                <a:cs typeface="Microsoft YaHei Light" charset="-122"/>
                <a:sym typeface="Arial" panose="020B0604020202020204" pitchFamily="34" charset="0"/>
              </a:rPr>
              <a:t>01</a:t>
            </a:r>
          </a:p>
        </p:txBody>
      </p:sp>
      <p:cxnSp>
        <p:nvCxnSpPr>
          <p:cNvPr id="31" name="Straight Connector 79"/>
          <p:cNvCxnSpPr/>
          <p:nvPr/>
        </p:nvCxnSpPr>
        <p:spPr>
          <a:xfrm>
            <a:off x="7955280" y="4433350"/>
            <a:ext cx="0" cy="1163638"/>
          </a:xfrm>
          <a:prstGeom prst="line">
            <a:avLst/>
          </a:prstGeom>
          <a:ln w="19050" cap="flat" cmpd="sng">
            <a:solidFill>
              <a:srgbClr val="ADBACA"/>
            </a:solidFill>
            <a:prstDash val="solid"/>
            <a:headEnd type="none" w="med" len="med"/>
            <a:tailEnd type="none" w="med" len="med"/>
          </a:ln>
        </p:spPr>
      </p:cxnSp>
      <p:cxnSp>
        <p:nvCxnSpPr>
          <p:cNvPr id="32" name="Straight Connector 81"/>
          <p:cNvCxnSpPr/>
          <p:nvPr/>
        </p:nvCxnSpPr>
        <p:spPr>
          <a:xfrm rot="5400000">
            <a:off x="8228330" y="4449225"/>
            <a:ext cx="0" cy="546100"/>
          </a:xfrm>
          <a:prstGeom prst="line">
            <a:avLst/>
          </a:prstGeom>
          <a:ln w="19050" cap="flat" cmpd="sng">
            <a:solidFill>
              <a:srgbClr val="ADBACA"/>
            </a:solidFill>
            <a:prstDash val="solid"/>
            <a:headEnd type="none" w="med" len="med"/>
            <a:tailEnd type="none" w="med" len="med"/>
          </a:ln>
        </p:spPr>
      </p:cxnSp>
      <p:sp>
        <p:nvSpPr>
          <p:cNvPr id="33" name="TextBox 82"/>
          <p:cNvSpPr txBox="1"/>
          <p:nvPr/>
        </p:nvSpPr>
        <p:spPr>
          <a:xfrm>
            <a:off x="7976263" y="4270874"/>
            <a:ext cx="527709" cy="461665"/>
          </a:xfrm>
          <a:prstGeom prst="rect">
            <a:avLst/>
          </a:prstGeom>
          <a:noFill/>
          <a:ln w="9525">
            <a:noFill/>
          </a:ln>
        </p:spPr>
        <p:txBody>
          <a:bodyPr wrap="none">
            <a:spAutoFit/>
          </a:bodyPr>
          <a:lstStyle/>
          <a:p>
            <a:pPr lvl="0" defTabSz="913130" eaLnBrk="1" hangingPunct="1"/>
            <a:r>
              <a:rPr lang="en-US" altLang="zh-CN" sz="2400" dirty="0">
                <a:solidFill>
                  <a:srgbClr val="ED7A31"/>
                </a:solidFill>
                <a:latin typeface="Microsoft YaHei Light" charset="-122"/>
                <a:ea typeface="Microsoft YaHei Light" charset="-122"/>
                <a:cs typeface="Microsoft YaHei Light" charset="-122"/>
                <a:sym typeface="Arial" panose="020B0604020202020204" pitchFamily="34" charset="0"/>
              </a:rPr>
              <a:t>03</a:t>
            </a:r>
          </a:p>
        </p:txBody>
      </p:sp>
      <p:cxnSp>
        <p:nvCxnSpPr>
          <p:cNvPr id="34" name="Straight Connector 86"/>
          <p:cNvCxnSpPr/>
          <p:nvPr/>
        </p:nvCxnSpPr>
        <p:spPr>
          <a:xfrm flipH="1">
            <a:off x="4386580" y="4433350"/>
            <a:ext cx="0" cy="1163638"/>
          </a:xfrm>
          <a:prstGeom prst="line">
            <a:avLst/>
          </a:prstGeom>
          <a:ln w="19050" cap="flat" cmpd="sng">
            <a:solidFill>
              <a:srgbClr val="ADBACA"/>
            </a:solidFill>
            <a:prstDash val="solid"/>
            <a:headEnd type="none" w="med" len="med"/>
            <a:tailEnd type="none" w="med" len="med"/>
          </a:ln>
        </p:spPr>
      </p:cxnSp>
      <p:cxnSp>
        <p:nvCxnSpPr>
          <p:cNvPr id="35" name="Straight Connector 88"/>
          <p:cNvCxnSpPr/>
          <p:nvPr/>
        </p:nvCxnSpPr>
        <p:spPr>
          <a:xfrm rot="-5400000" flipH="1">
            <a:off x="4111943" y="4447638"/>
            <a:ext cx="0" cy="547687"/>
          </a:xfrm>
          <a:prstGeom prst="line">
            <a:avLst/>
          </a:prstGeom>
          <a:ln w="19050" cap="flat" cmpd="sng">
            <a:solidFill>
              <a:srgbClr val="ADBACA"/>
            </a:solidFill>
            <a:prstDash val="solid"/>
            <a:headEnd type="none" w="med" len="med"/>
            <a:tailEnd type="none" w="med" len="med"/>
          </a:ln>
        </p:spPr>
      </p:cxnSp>
      <p:sp>
        <p:nvSpPr>
          <p:cNvPr id="36" name="TextBox 89"/>
          <p:cNvSpPr txBox="1"/>
          <p:nvPr/>
        </p:nvSpPr>
        <p:spPr>
          <a:xfrm flipH="1">
            <a:off x="3861463" y="4270874"/>
            <a:ext cx="532518" cy="461665"/>
          </a:xfrm>
          <a:prstGeom prst="rect">
            <a:avLst/>
          </a:prstGeom>
          <a:noFill/>
          <a:ln w="9525">
            <a:noFill/>
          </a:ln>
        </p:spPr>
        <p:txBody>
          <a:bodyPr wrap="none">
            <a:spAutoFit/>
          </a:bodyPr>
          <a:lstStyle/>
          <a:p>
            <a:pPr lvl="0" defTabSz="913130" eaLnBrk="1" hangingPunct="1"/>
            <a:r>
              <a:rPr lang="en-US" altLang="zh-CN" sz="2400" dirty="0">
                <a:solidFill>
                  <a:srgbClr val="26A5D0"/>
                </a:solidFill>
                <a:latin typeface="Microsoft YaHei Light" charset="-122"/>
                <a:ea typeface="Microsoft YaHei Light" charset="-122"/>
                <a:cs typeface="Microsoft YaHei Light" charset="-122"/>
                <a:sym typeface="Arial" panose="020B0604020202020204" pitchFamily="34" charset="0"/>
              </a:rPr>
              <a:t>04</a:t>
            </a:r>
          </a:p>
        </p:txBody>
      </p:sp>
      <p:sp>
        <p:nvSpPr>
          <p:cNvPr id="37" name="TextBox 13"/>
          <p:cNvSpPr txBox="1"/>
          <p:nvPr/>
        </p:nvSpPr>
        <p:spPr>
          <a:xfrm>
            <a:off x="2094230" y="2442625"/>
            <a:ext cx="2193925" cy="646331"/>
          </a:xfrm>
          <a:prstGeom prst="rect">
            <a:avLst/>
          </a:prstGeom>
          <a:noFill/>
          <a:ln w="9525">
            <a:noFill/>
          </a:ln>
        </p:spPr>
        <p:txBody>
          <a:bodyPr wrap="square" lIns="0" tIns="0" rIns="0" bIns="0">
            <a:spAutoFit/>
          </a:bodyPr>
          <a:lstStyle/>
          <a:p>
            <a:pPr lvl="0" algn="r" defTabSz="911225" eaLnBrk="1" hangingPunct="1">
              <a:spcBef>
                <a:spcPct val="20000"/>
              </a:spcBef>
            </a:pPr>
            <a:r>
              <a:rPr lang="zh-CN" altLang="en-US" sz="1400" dirty="0" smtClean="0">
                <a:solidFill>
                  <a:schemeClr val="bg1"/>
                </a:solidFill>
                <a:latin typeface="Microsoft YaHei Light" charset="-122"/>
                <a:ea typeface="Microsoft YaHei Light" charset="-122"/>
                <a:cs typeface="Microsoft YaHei Light" charset="-122"/>
                <a:sym typeface="+mn-ea"/>
              </a:rPr>
              <a:t>为什么一些人比另外一些人效率高？高效员工习惯与低效员工比有何不同？</a:t>
            </a:r>
          </a:p>
        </p:txBody>
      </p:sp>
      <p:sp>
        <p:nvSpPr>
          <p:cNvPr id="38" name="文本框 37"/>
          <p:cNvSpPr txBox="1"/>
          <p:nvPr/>
        </p:nvSpPr>
        <p:spPr>
          <a:xfrm>
            <a:off x="5206365" y="2475645"/>
            <a:ext cx="1328420" cy="400110"/>
          </a:xfrm>
          <a:prstGeom prst="rect">
            <a:avLst/>
          </a:prstGeom>
          <a:noFill/>
        </p:spPr>
        <p:txBody>
          <a:bodyPr wrap="square" rtlCol="0" anchor="t">
            <a:spAutoFit/>
          </a:bodyPr>
          <a:lstStyle/>
          <a:p>
            <a:pPr algn="just"/>
            <a:r>
              <a:rPr lang="zh-CN" altLang="en-US" sz="2000">
                <a:solidFill>
                  <a:schemeClr val="bg1"/>
                </a:solidFill>
                <a:latin typeface="Microsoft YaHei Light" charset="-122"/>
                <a:ea typeface="Microsoft YaHei Light" charset="-122"/>
                <a:cs typeface="Microsoft YaHei Light" charset="-122"/>
                <a:sym typeface="+mn-ea"/>
              </a:rPr>
              <a:t>为什么？</a:t>
            </a:r>
          </a:p>
        </p:txBody>
      </p:sp>
      <p:sp>
        <p:nvSpPr>
          <p:cNvPr id="39" name="文本框 38"/>
          <p:cNvSpPr txBox="1"/>
          <p:nvPr/>
        </p:nvSpPr>
        <p:spPr>
          <a:xfrm>
            <a:off x="5897561" y="3580543"/>
            <a:ext cx="690880" cy="722630"/>
          </a:xfrm>
          <a:prstGeom prst="rect">
            <a:avLst/>
          </a:prstGeom>
          <a:noFill/>
        </p:spPr>
        <p:txBody>
          <a:bodyPr wrap="none" rtlCol="0" anchor="t">
            <a:spAutoFit/>
          </a:bodyPr>
          <a:lstStyle/>
          <a:p>
            <a:pPr algn="l"/>
            <a:r>
              <a:rPr lang="zh-CN" altLang="en-US" sz="2000">
                <a:solidFill>
                  <a:schemeClr val="bg1"/>
                </a:solidFill>
                <a:latin typeface="Microsoft YaHei Light" charset="-122"/>
                <a:ea typeface="Microsoft YaHei Light" charset="-122"/>
                <a:cs typeface="Microsoft YaHei Light" charset="-122"/>
                <a:sym typeface="+mn-ea"/>
              </a:rPr>
              <a:t>工作</a:t>
            </a:r>
          </a:p>
          <a:p>
            <a:pPr algn="l"/>
            <a:r>
              <a:rPr lang="zh-CN" altLang="en-US" sz="2000" dirty="0">
                <a:solidFill>
                  <a:schemeClr val="bg1"/>
                </a:solidFill>
                <a:latin typeface="Microsoft YaHei Light" charset="-122"/>
                <a:ea typeface="Microsoft YaHei Light" charset="-122"/>
                <a:cs typeface="Microsoft YaHei Light" charset="-122"/>
                <a:sym typeface="+mn-ea"/>
              </a:rPr>
              <a:t>效率</a:t>
            </a:r>
          </a:p>
        </p:txBody>
      </p:sp>
      <p:sp>
        <p:nvSpPr>
          <p:cNvPr id="40" name="文本框 39"/>
          <p:cNvSpPr txBox="1"/>
          <p:nvPr/>
        </p:nvSpPr>
        <p:spPr>
          <a:xfrm>
            <a:off x="5960745" y="4853085"/>
            <a:ext cx="1328420" cy="400110"/>
          </a:xfrm>
          <a:prstGeom prst="rect">
            <a:avLst/>
          </a:prstGeom>
          <a:noFill/>
        </p:spPr>
        <p:txBody>
          <a:bodyPr wrap="square" rtlCol="0" anchor="t">
            <a:spAutoFit/>
          </a:bodyPr>
          <a:lstStyle/>
          <a:p>
            <a:pPr algn="just"/>
            <a:r>
              <a:rPr lang="zh-CN" altLang="en-US" sz="2000">
                <a:solidFill>
                  <a:schemeClr val="bg1"/>
                </a:solidFill>
                <a:latin typeface="Microsoft YaHei Light" charset="-122"/>
                <a:ea typeface="Microsoft YaHei Light" charset="-122"/>
                <a:cs typeface="Microsoft YaHei Light" charset="-122"/>
                <a:sym typeface="+mn-ea"/>
              </a:rPr>
              <a:t>怎么做？</a:t>
            </a:r>
          </a:p>
        </p:txBody>
      </p:sp>
      <p:sp>
        <p:nvSpPr>
          <p:cNvPr id="41" name="文本框 40"/>
          <p:cNvSpPr txBox="1"/>
          <p:nvPr/>
        </p:nvSpPr>
        <p:spPr>
          <a:xfrm>
            <a:off x="7077076" y="2842675"/>
            <a:ext cx="283686" cy="1323439"/>
          </a:xfrm>
          <a:prstGeom prst="rect">
            <a:avLst/>
          </a:prstGeom>
          <a:noFill/>
        </p:spPr>
        <p:txBody>
          <a:bodyPr wrap="square" rtlCol="0" anchor="t">
            <a:spAutoFit/>
          </a:bodyPr>
          <a:lstStyle/>
          <a:p>
            <a:pPr algn="just"/>
            <a:r>
              <a:rPr lang="zh-CN" altLang="en-US" sz="2000" dirty="0">
                <a:solidFill>
                  <a:schemeClr val="bg1"/>
                </a:solidFill>
                <a:latin typeface="Microsoft YaHei Light" charset="-122"/>
                <a:ea typeface="Microsoft YaHei Light" charset="-122"/>
                <a:cs typeface="Microsoft YaHei Light" charset="-122"/>
                <a:sym typeface="+mn-ea"/>
              </a:rPr>
              <a:t>做什么？</a:t>
            </a:r>
          </a:p>
        </p:txBody>
      </p:sp>
      <p:sp>
        <p:nvSpPr>
          <p:cNvPr id="42" name="文本框 41"/>
          <p:cNvSpPr txBox="1"/>
          <p:nvPr/>
        </p:nvSpPr>
        <p:spPr>
          <a:xfrm>
            <a:off x="4727576" y="3603405"/>
            <a:ext cx="413068" cy="1332230"/>
          </a:xfrm>
          <a:prstGeom prst="rect">
            <a:avLst/>
          </a:prstGeom>
          <a:noFill/>
        </p:spPr>
        <p:txBody>
          <a:bodyPr wrap="square" rtlCol="0" anchor="t">
            <a:spAutoFit/>
          </a:bodyPr>
          <a:lstStyle/>
          <a:p>
            <a:pPr algn="just"/>
            <a:r>
              <a:rPr lang="zh-CN" altLang="en-US" sz="2000" dirty="0">
                <a:solidFill>
                  <a:schemeClr val="bg1"/>
                </a:solidFill>
                <a:latin typeface="Microsoft YaHei Light" charset="-122"/>
                <a:ea typeface="Microsoft YaHei Light" charset="-122"/>
                <a:cs typeface="Microsoft YaHei Light" charset="-122"/>
                <a:sym typeface="+mn-ea"/>
              </a:rPr>
              <a:t>谁来做？</a:t>
            </a:r>
          </a:p>
        </p:txBody>
      </p:sp>
      <p:sp>
        <p:nvSpPr>
          <p:cNvPr id="43" name="TextBox 13"/>
          <p:cNvSpPr txBox="1"/>
          <p:nvPr/>
        </p:nvSpPr>
        <p:spPr>
          <a:xfrm>
            <a:off x="2094230" y="4853085"/>
            <a:ext cx="2193925" cy="430887"/>
          </a:xfrm>
          <a:prstGeom prst="rect">
            <a:avLst/>
          </a:prstGeom>
          <a:noFill/>
          <a:ln w="9525">
            <a:noFill/>
          </a:ln>
        </p:spPr>
        <p:txBody>
          <a:bodyPr wrap="square" lIns="0" tIns="0" rIns="0" bIns="0">
            <a:spAutoFit/>
          </a:bodyPr>
          <a:lstStyle/>
          <a:p>
            <a:pPr lvl="0" algn="r">
              <a:defRPr/>
            </a:pPr>
            <a:r>
              <a:rPr lang="zh-CN" altLang="en-US" sz="1400" noProof="0" dirty="0" smtClean="0">
                <a:solidFill>
                  <a:schemeClr val="bg1"/>
                </a:solidFill>
                <a:latin typeface="Microsoft YaHei Light" charset="-122"/>
                <a:ea typeface="Microsoft YaHei Light" charset="-122"/>
                <a:cs typeface="Microsoft YaHei Light" charset="-122"/>
                <a:sym typeface="+mn-ea"/>
              </a:rPr>
              <a:t>每个人的表现如何？如何评价员工？</a:t>
            </a:r>
          </a:p>
        </p:txBody>
      </p:sp>
      <p:sp>
        <p:nvSpPr>
          <p:cNvPr id="44" name="TextBox 13"/>
          <p:cNvSpPr txBox="1"/>
          <p:nvPr/>
        </p:nvSpPr>
        <p:spPr>
          <a:xfrm>
            <a:off x="8110220" y="4832130"/>
            <a:ext cx="2193925" cy="430887"/>
          </a:xfrm>
          <a:prstGeom prst="rect">
            <a:avLst/>
          </a:prstGeom>
          <a:noFill/>
          <a:ln w="9525">
            <a:noFill/>
          </a:ln>
        </p:spPr>
        <p:txBody>
          <a:bodyPr wrap="square" lIns="0" tIns="0" rIns="0" bIns="0">
            <a:spAutoFit/>
          </a:bodyPr>
          <a:lstStyle/>
          <a:p>
            <a:pPr lvl="0">
              <a:defRPr/>
            </a:pPr>
            <a:r>
              <a:rPr lang="zh-CN" altLang="en-US" sz="1400" noProof="0" dirty="0" smtClean="0">
                <a:solidFill>
                  <a:schemeClr val="bg1"/>
                </a:solidFill>
                <a:latin typeface="Microsoft YaHei Light" charset="-122"/>
                <a:ea typeface="Microsoft YaHei Light" charset="-122"/>
                <a:cs typeface="Microsoft YaHei Light" charset="-122"/>
                <a:sym typeface="+mn-ea"/>
              </a:rPr>
              <a:t>用户做每件事的行为过程如何？</a:t>
            </a:r>
          </a:p>
        </p:txBody>
      </p:sp>
      <p:sp>
        <p:nvSpPr>
          <p:cNvPr id="45" name="TextBox 13"/>
          <p:cNvSpPr txBox="1"/>
          <p:nvPr/>
        </p:nvSpPr>
        <p:spPr>
          <a:xfrm>
            <a:off x="8110220" y="2476915"/>
            <a:ext cx="2193925" cy="430887"/>
          </a:xfrm>
          <a:prstGeom prst="rect">
            <a:avLst/>
          </a:prstGeom>
          <a:noFill/>
          <a:ln w="9525">
            <a:noFill/>
          </a:ln>
        </p:spPr>
        <p:txBody>
          <a:bodyPr wrap="square" lIns="0" tIns="0" rIns="0" bIns="0">
            <a:spAutoFit/>
          </a:bodyPr>
          <a:lstStyle/>
          <a:p>
            <a:pPr lvl="0">
              <a:defRPr/>
            </a:pPr>
            <a:r>
              <a:rPr lang="zh-CN" altLang="en-US" sz="1400" dirty="0" smtClean="0">
                <a:solidFill>
                  <a:schemeClr val="bg1"/>
                </a:solidFill>
                <a:latin typeface="Microsoft YaHei Light" charset="-122"/>
                <a:ea typeface="Microsoft YaHei Light" charset="-122"/>
                <a:cs typeface="Microsoft YaHei Light" charset="-122"/>
                <a:sym typeface="+mn-ea"/>
              </a:rPr>
              <a:t>工作时间，是在高效工作还是浪费时间？</a:t>
            </a:r>
          </a:p>
        </p:txBody>
      </p:sp>
      <p:sp>
        <p:nvSpPr>
          <p:cNvPr id="2" name="标题 1"/>
          <p:cNvSpPr>
            <a:spLocks noGrp="1"/>
          </p:cNvSpPr>
          <p:nvPr>
            <p:ph type="title"/>
          </p:nvPr>
        </p:nvSpPr>
        <p:spPr/>
        <p:txBody>
          <a:bodyPr/>
          <a:lstStyle/>
          <a:p>
            <a:r>
              <a:rPr kumimoji="1" lang="zh-CN" altLang="en-US" dirty="0" smtClean="0"/>
              <a:t>效率提升需求</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2"/>
          <p:cNvGrpSpPr/>
          <p:nvPr/>
        </p:nvGrpSpPr>
        <p:grpSpPr>
          <a:xfrm>
            <a:off x="457200" y="1135629"/>
            <a:ext cx="11051540" cy="2295500"/>
            <a:chOff x="71984" y="1193499"/>
            <a:chExt cx="10686319" cy="2801013"/>
          </a:xfrm>
        </p:grpSpPr>
        <p:sp>
          <p:nvSpPr>
            <p:cNvPr id="17" name="矩形 16"/>
            <p:cNvSpPr/>
            <p:nvPr>
              <p:custDataLst>
                <p:tags r:id="rId1"/>
              </p:custDataLst>
            </p:nvPr>
          </p:nvSpPr>
          <p:spPr>
            <a:xfrm>
              <a:off x="72598" y="1193499"/>
              <a:ext cx="9078827" cy="145127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r>
                <a:rPr lang="zh-CN" altLang="en-US" dirty="0">
                  <a:solidFill>
                    <a:srgbClr val="FFFFFF"/>
                  </a:solidFill>
                  <a:latin typeface="Microsoft YaHei Light" charset="-122"/>
                  <a:ea typeface="Microsoft YaHei Light" charset="-122"/>
                  <a:cs typeface="Microsoft YaHei Light" charset="-122"/>
                </a:rPr>
                <a:t>中共中央总书记、国家主席、中央军委主席、中央网络安全和信息化领导小组组长习近平2016年4月19日上午在京主持召开网络安全和信息化工作座谈会并发表重要讲话：</a:t>
              </a:r>
            </a:p>
          </p:txBody>
        </p:sp>
        <p:pic>
          <p:nvPicPr>
            <p:cNvPr id="19" name="Picture 3"/>
            <p:cNvPicPr>
              <a:picLocks noChangeAspect="1"/>
            </p:cNvPicPr>
            <p:nvPr/>
          </p:nvPicPr>
          <p:blipFill>
            <a:blip r:embed="rId3"/>
            <a:stretch>
              <a:fillRect/>
            </a:stretch>
          </p:blipFill>
          <p:spPr>
            <a:xfrm>
              <a:off x="9269930" y="1193499"/>
              <a:ext cx="1488373" cy="1451274"/>
            </a:xfrm>
            <a:prstGeom prst="rect">
              <a:avLst/>
            </a:prstGeom>
          </p:spPr>
        </p:pic>
        <p:sp>
          <p:nvSpPr>
            <p:cNvPr id="21" name="Rectangle 1"/>
            <p:cNvSpPr/>
            <p:nvPr/>
          </p:nvSpPr>
          <p:spPr>
            <a:xfrm>
              <a:off x="71984" y="2747826"/>
              <a:ext cx="10633586" cy="1246686"/>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a:spAutoFit/>
            </a:bodyPr>
            <a:lstStyle/>
            <a:p>
              <a:pPr>
                <a:lnSpc>
                  <a:spcPct val="150000"/>
                </a:lnSpc>
              </a:pPr>
              <a:r>
                <a:rPr lang="zh-CN" altLang="en-US" sz="1400" dirty="0">
                  <a:solidFill>
                    <a:schemeClr val="bg1"/>
                  </a:solidFill>
                  <a:latin typeface="Microsoft YaHei Light" charset="-122"/>
                  <a:ea typeface="Microsoft YaHei Light" charset="-122"/>
                  <a:cs typeface="Microsoft YaHei Light" charset="-122"/>
                </a:rPr>
                <a:t>习近平强调，网络安全和信息化是相辅相成的。安全是发展的前提，发展是安全的保障，安全和发展要同步推进。要树立正确的网络安全观，加快构建关键信息基础设施安全保障体系，全天候全方位感知网络安全态势，增强网络安全防御能力和威慑能力。网络安全为人民，网络安全靠人民，维护网络安全是全社会共同责任，需要政府、企业、社会组织、广大网民共同参与，共筑网络安全防线。</a:t>
              </a:r>
            </a:p>
          </p:txBody>
        </p:sp>
      </p:grpSp>
      <p:sp>
        <p:nvSpPr>
          <p:cNvPr id="2" name="标题 1"/>
          <p:cNvSpPr>
            <a:spLocks noGrp="1"/>
          </p:cNvSpPr>
          <p:nvPr>
            <p:ph type="title"/>
          </p:nvPr>
        </p:nvSpPr>
        <p:spPr/>
        <p:txBody>
          <a:bodyPr/>
          <a:lstStyle/>
          <a:p>
            <a:r>
              <a:rPr kumimoji="1" lang="zh-CN" altLang="en-US" dirty="0" smtClean="0"/>
              <a:t>政策要求</a:t>
            </a:r>
            <a:endParaRPr kumimoji="1" lang="zh-CN" altLang="en-US" dirty="0"/>
          </a:p>
        </p:txBody>
      </p:sp>
      <p:sp>
        <p:nvSpPr>
          <p:cNvPr id="10" name="Freeform 5"/>
          <p:cNvSpPr>
            <a:spLocks/>
          </p:cNvSpPr>
          <p:nvPr/>
        </p:nvSpPr>
        <p:spPr bwMode="auto">
          <a:xfrm>
            <a:off x="993913" y="5117303"/>
            <a:ext cx="9767432" cy="104054"/>
          </a:xfrm>
          <a:custGeom>
            <a:avLst/>
            <a:gdLst>
              <a:gd name="T0" fmla="*/ 2147483646 w 2112"/>
              <a:gd name="T1" fmla="*/ 2147483646 h 28"/>
              <a:gd name="T2" fmla="*/ 2147483646 w 2112"/>
              <a:gd name="T3" fmla="*/ 0 h 28"/>
              <a:gd name="T4" fmla="*/ 2147483646 w 2112"/>
              <a:gd name="T5" fmla="*/ 0 h 28"/>
              <a:gd name="T6" fmla="*/ 0 w 2112"/>
              <a:gd name="T7" fmla="*/ 2147483646 h 28"/>
              <a:gd name="T8" fmla="*/ 0 w 2112"/>
              <a:gd name="T9" fmla="*/ 2147483646 h 28"/>
              <a:gd name="T10" fmla="*/ 2147483646 w 2112"/>
              <a:gd name="T11" fmla="*/ 2147483646 h 28"/>
              <a:gd name="T12" fmla="*/ 2147483646 w 2112"/>
              <a:gd name="T13" fmla="*/ 2147483646 h 28"/>
              <a:gd name="T14" fmla="*/ 2147483646 w 2112"/>
              <a:gd name="T15" fmla="*/ 2147483646 h 2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12" h="28">
                <a:moveTo>
                  <a:pt x="2112" y="14"/>
                </a:moveTo>
                <a:cubicBezTo>
                  <a:pt x="2112" y="7"/>
                  <a:pt x="2098" y="0"/>
                  <a:pt x="2081" y="0"/>
                </a:cubicBezTo>
                <a:cubicBezTo>
                  <a:pt x="30" y="0"/>
                  <a:pt x="30" y="0"/>
                  <a:pt x="30" y="0"/>
                </a:cubicBezTo>
                <a:cubicBezTo>
                  <a:pt x="13" y="0"/>
                  <a:pt x="0" y="7"/>
                  <a:pt x="0" y="14"/>
                </a:cubicBezTo>
                <a:cubicBezTo>
                  <a:pt x="0" y="14"/>
                  <a:pt x="0" y="14"/>
                  <a:pt x="0" y="14"/>
                </a:cubicBezTo>
                <a:cubicBezTo>
                  <a:pt x="0" y="22"/>
                  <a:pt x="13" y="28"/>
                  <a:pt x="30" y="28"/>
                </a:cubicBezTo>
                <a:cubicBezTo>
                  <a:pt x="2081" y="28"/>
                  <a:pt x="2081" y="28"/>
                  <a:pt x="2081" y="28"/>
                </a:cubicBezTo>
                <a:cubicBezTo>
                  <a:pt x="2098" y="28"/>
                  <a:pt x="2112" y="22"/>
                  <a:pt x="2112" y="14"/>
                </a:cubicBezTo>
                <a:close/>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1" name="组合 1"/>
          <p:cNvGrpSpPr>
            <a:grpSpLocks/>
          </p:cNvGrpSpPr>
          <p:nvPr/>
        </p:nvGrpSpPr>
        <p:grpSpPr bwMode="auto">
          <a:xfrm>
            <a:off x="2266950" y="4944265"/>
            <a:ext cx="446087" cy="450850"/>
            <a:chOff x="3424238" y="2347913"/>
            <a:chExt cx="446087" cy="450850"/>
          </a:xfrm>
        </p:grpSpPr>
        <p:sp>
          <p:nvSpPr>
            <p:cNvPr id="12" name="Oval 8"/>
            <p:cNvSpPr>
              <a:spLocks noChangeArrowheads="1"/>
            </p:cNvSpPr>
            <p:nvPr/>
          </p:nvSpPr>
          <p:spPr bwMode="auto">
            <a:xfrm>
              <a:off x="3424238" y="2347913"/>
              <a:ext cx="446087" cy="450850"/>
            </a:xfrm>
            <a:prstGeom prst="ellipse">
              <a:avLst/>
            </a:pr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800"/>
            </a:p>
          </p:txBody>
        </p:sp>
        <p:sp>
          <p:nvSpPr>
            <p:cNvPr id="13" name="Oval 9"/>
            <p:cNvSpPr>
              <a:spLocks noChangeArrowheads="1"/>
            </p:cNvSpPr>
            <p:nvPr/>
          </p:nvSpPr>
          <p:spPr bwMode="auto">
            <a:xfrm>
              <a:off x="3487738" y="2416175"/>
              <a:ext cx="317500" cy="3175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600">
                <a:solidFill>
                  <a:schemeClr val="accent1">
                    <a:lumMod val="60000"/>
                    <a:lumOff val="40000"/>
                  </a:schemeClr>
                </a:solidFill>
              </a:endParaRPr>
            </a:p>
          </p:txBody>
        </p:sp>
      </p:grpSp>
      <p:grpSp>
        <p:nvGrpSpPr>
          <p:cNvPr id="14" name="组合 6"/>
          <p:cNvGrpSpPr>
            <a:grpSpLocks/>
          </p:cNvGrpSpPr>
          <p:nvPr/>
        </p:nvGrpSpPr>
        <p:grpSpPr bwMode="auto">
          <a:xfrm>
            <a:off x="5264150" y="4944265"/>
            <a:ext cx="446087" cy="450850"/>
            <a:chOff x="3424238" y="2347913"/>
            <a:chExt cx="446087" cy="450850"/>
          </a:xfrm>
        </p:grpSpPr>
        <p:sp>
          <p:nvSpPr>
            <p:cNvPr id="15" name="Oval 8"/>
            <p:cNvSpPr>
              <a:spLocks noChangeArrowheads="1"/>
            </p:cNvSpPr>
            <p:nvPr/>
          </p:nvSpPr>
          <p:spPr bwMode="auto">
            <a:xfrm>
              <a:off x="3424238" y="2347913"/>
              <a:ext cx="446087" cy="450850"/>
            </a:xfrm>
            <a:prstGeom prst="ellipse">
              <a:avLst/>
            </a:pr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800"/>
            </a:p>
          </p:txBody>
        </p:sp>
        <p:sp>
          <p:nvSpPr>
            <p:cNvPr id="23" name="Oval 9"/>
            <p:cNvSpPr>
              <a:spLocks noChangeArrowheads="1"/>
            </p:cNvSpPr>
            <p:nvPr/>
          </p:nvSpPr>
          <p:spPr bwMode="auto">
            <a:xfrm>
              <a:off x="3487738" y="2416175"/>
              <a:ext cx="317500" cy="3175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600"/>
            </a:p>
          </p:txBody>
        </p:sp>
      </p:grpSp>
      <p:grpSp>
        <p:nvGrpSpPr>
          <p:cNvPr id="24" name="组合 9"/>
          <p:cNvGrpSpPr>
            <a:grpSpLocks/>
          </p:cNvGrpSpPr>
          <p:nvPr/>
        </p:nvGrpSpPr>
        <p:grpSpPr bwMode="auto">
          <a:xfrm>
            <a:off x="8262937" y="4944265"/>
            <a:ext cx="446088" cy="450850"/>
            <a:chOff x="3424238" y="2347913"/>
            <a:chExt cx="446087" cy="450850"/>
          </a:xfrm>
        </p:grpSpPr>
        <p:sp>
          <p:nvSpPr>
            <p:cNvPr id="25" name="Oval 8"/>
            <p:cNvSpPr>
              <a:spLocks noChangeArrowheads="1"/>
            </p:cNvSpPr>
            <p:nvPr/>
          </p:nvSpPr>
          <p:spPr bwMode="auto">
            <a:xfrm>
              <a:off x="3424238" y="2347913"/>
              <a:ext cx="446087" cy="450850"/>
            </a:xfrm>
            <a:prstGeom prst="ellipse">
              <a:avLst/>
            </a:pr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800"/>
            </a:p>
          </p:txBody>
        </p:sp>
        <p:sp>
          <p:nvSpPr>
            <p:cNvPr id="26" name="Oval 9"/>
            <p:cNvSpPr>
              <a:spLocks noChangeArrowheads="1"/>
            </p:cNvSpPr>
            <p:nvPr/>
          </p:nvSpPr>
          <p:spPr bwMode="auto">
            <a:xfrm>
              <a:off x="3487738" y="2416175"/>
              <a:ext cx="317500" cy="317500"/>
            </a:xfrm>
            <a:prstGeom prst="ellipse">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endParaRPr lang="zh-CN" altLang="en-US" sz="1600"/>
            </a:p>
          </p:txBody>
        </p:sp>
      </p:grpSp>
      <p:sp>
        <p:nvSpPr>
          <p:cNvPr id="30" name="文本框 29"/>
          <p:cNvSpPr txBox="1">
            <a:spLocks noChangeArrowheads="1"/>
          </p:cNvSpPr>
          <p:nvPr/>
        </p:nvSpPr>
        <p:spPr bwMode="auto">
          <a:xfrm>
            <a:off x="1925756" y="5463377"/>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2400" b="1" dirty="0" smtClean="0">
                <a:solidFill>
                  <a:schemeClr val="accent1">
                    <a:lumMod val="60000"/>
                    <a:lumOff val="40000"/>
                  </a:schemeClr>
                </a:solidFill>
                <a:latin typeface="Agency FB" charset="0"/>
              </a:rPr>
              <a:t>银监会</a:t>
            </a:r>
            <a:endParaRPr lang="zh-CN" altLang="en-US" sz="2400" b="1" dirty="0">
              <a:solidFill>
                <a:schemeClr val="accent1">
                  <a:lumMod val="60000"/>
                  <a:lumOff val="40000"/>
                </a:schemeClr>
              </a:solidFill>
              <a:latin typeface="Agency FB" charset="0"/>
            </a:endParaRPr>
          </a:p>
        </p:txBody>
      </p:sp>
      <p:sp>
        <p:nvSpPr>
          <p:cNvPr id="31" name="文本框 30"/>
          <p:cNvSpPr txBox="1">
            <a:spLocks noChangeArrowheads="1"/>
          </p:cNvSpPr>
          <p:nvPr/>
        </p:nvSpPr>
        <p:spPr bwMode="auto">
          <a:xfrm>
            <a:off x="7937460" y="5434803"/>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2400" b="1" dirty="0" smtClean="0">
                <a:solidFill>
                  <a:schemeClr val="accent1">
                    <a:lumMod val="60000"/>
                    <a:lumOff val="40000"/>
                  </a:schemeClr>
                </a:solidFill>
                <a:latin typeface="Agency FB" charset="0"/>
              </a:rPr>
              <a:t>证监会</a:t>
            </a:r>
            <a:endParaRPr lang="zh-CN" altLang="en-US" sz="2400" b="1" dirty="0">
              <a:solidFill>
                <a:schemeClr val="accent1">
                  <a:lumMod val="60000"/>
                  <a:lumOff val="40000"/>
                </a:schemeClr>
              </a:solidFill>
              <a:latin typeface="Agency FB" charset="0"/>
            </a:endParaRPr>
          </a:p>
        </p:txBody>
      </p:sp>
      <p:sp>
        <p:nvSpPr>
          <p:cNvPr id="32" name="文本框 31"/>
          <p:cNvSpPr txBox="1">
            <a:spLocks noChangeArrowheads="1"/>
          </p:cNvSpPr>
          <p:nvPr/>
        </p:nvSpPr>
        <p:spPr bwMode="auto">
          <a:xfrm>
            <a:off x="4931608" y="439608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2400" b="1" dirty="0" smtClean="0">
                <a:solidFill>
                  <a:schemeClr val="accent1">
                    <a:lumMod val="60000"/>
                    <a:lumOff val="40000"/>
                  </a:schemeClr>
                </a:solidFill>
                <a:latin typeface="Agency FB" charset="0"/>
              </a:rPr>
              <a:t>保监会</a:t>
            </a:r>
            <a:endParaRPr lang="zh-CN" altLang="en-US" sz="2400" b="1" dirty="0">
              <a:solidFill>
                <a:schemeClr val="accent1">
                  <a:lumMod val="60000"/>
                  <a:lumOff val="40000"/>
                </a:schemeClr>
              </a:solidFill>
              <a:latin typeface="Agency FB" charset="0"/>
            </a:endParaRPr>
          </a:p>
        </p:txBody>
      </p:sp>
      <p:sp>
        <p:nvSpPr>
          <p:cNvPr id="34" name="文本框 56"/>
          <p:cNvSpPr txBox="1"/>
          <p:nvPr/>
        </p:nvSpPr>
        <p:spPr>
          <a:xfrm>
            <a:off x="1117600" y="4011158"/>
            <a:ext cx="2743200" cy="738664"/>
          </a:xfrm>
          <a:prstGeom prst="rect">
            <a:avLst/>
          </a:prstGeom>
          <a:noFill/>
        </p:spPr>
        <p:txBody>
          <a:bodyPr wrap="square">
            <a:spAutoFit/>
          </a:bodyPr>
          <a:lstStyle>
            <a:defPPr>
              <a:defRPr lang="zh-CN"/>
            </a:defPPr>
            <a:lvl1pPr algn="just">
              <a:lnSpc>
                <a:spcPct val="110000"/>
              </a:lnSpc>
              <a:defRPr sz="1400">
                <a:solidFill>
                  <a:schemeClr val="tx1">
                    <a:lumMod val="50000"/>
                    <a:lumOff val="50000"/>
                  </a:schemeClr>
                </a:solidFill>
              </a:defRPr>
            </a:lvl1pPr>
          </a:lstStyle>
          <a:p>
            <a:pPr algn="ctr" fontAlgn="auto">
              <a:lnSpc>
                <a:spcPct val="100000"/>
              </a:lnSpc>
              <a:spcBef>
                <a:spcPts val="0"/>
              </a:spcBef>
              <a:spcAft>
                <a:spcPts val="0"/>
              </a:spcAft>
              <a:defRPr/>
            </a:pPr>
            <a:r>
              <a:rPr lang="zh-CN" altLang="en-US" dirty="0">
                <a:solidFill>
                  <a:schemeClr val="bg1">
                    <a:lumMod val="75000"/>
                  </a:schemeClr>
                </a:solidFill>
                <a:latin typeface="Microsoft YaHei Light" charset="-122"/>
                <a:ea typeface="Microsoft YaHei Light" charset="-122"/>
                <a:cs typeface="Microsoft YaHei Light" charset="-122"/>
              </a:rPr>
              <a:t>加强银行投资产品的全过程管理，更好地治理销售误导问题，也有利于提高消费者的风险意识</a:t>
            </a:r>
            <a:endParaRPr lang="zh-CN" altLang="en-US" dirty="0">
              <a:solidFill>
                <a:schemeClr val="bg1">
                  <a:lumMod val="75000"/>
                </a:schemeClr>
              </a:solidFill>
              <a:latin typeface="+mn-lt"/>
              <a:ea typeface="+mn-ea"/>
            </a:endParaRPr>
          </a:p>
        </p:txBody>
      </p:sp>
      <p:sp>
        <p:nvSpPr>
          <p:cNvPr id="35" name="文本框 56"/>
          <p:cNvSpPr txBox="1"/>
          <p:nvPr/>
        </p:nvSpPr>
        <p:spPr>
          <a:xfrm>
            <a:off x="7078129" y="4011158"/>
            <a:ext cx="2859088" cy="738664"/>
          </a:xfrm>
          <a:prstGeom prst="rect">
            <a:avLst/>
          </a:prstGeom>
          <a:noFill/>
        </p:spPr>
        <p:txBody>
          <a:bodyPr wrap="square">
            <a:spAutoFit/>
          </a:bodyPr>
          <a:lstStyle>
            <a:defPPr>
              <a:defRPr lang="zh-CN"/>
            </a:defPPr>
            <a:lvl1pPr algn="just">
              <a:lnSpc>
                <a:spcPct val="110000"/>
              </a:lnSpc>
              <a:defRPr sz="1400">
                <a:solidFill>
                  <a:schemeClr val="tx1">
                    <a:lumMod val="50000"/>
                    <a:lumOff val="50000"/>
                  </a:schemeClr>
                </a:solidFill>
              </a:defRPr>
            </a:lvl1pPr>
          </a:lstStyle>
          <a:p>
            <a:pPr algn="ctr" fontAlgn="auto">
              <a:lnSpc>
                <a:spcPct val="100000"/>
              </a:lnSpc>
              <a:spcBef>
                <a:spcPts val="0"/>
              </a:spcBef>
              <a:spcAft>
                <a:spcPts val="0"/>
              </a:spcAft>
              <a:defRPr/>
            </a:pPr>
            <a:r>
              <a:rPr lang="zh-CN" altLang="en-US" dirty="0">
                <a:solidFill>
                  <a:schemeClr val="bg1">
                    <a:lumMod val="75000"/>
                  </a:schemeClr>
                </a:solidFill>
                <a:latin typeface="Microsoft YaHei Light" charset="-122"/>
                <a:ea typeface="Microsoft YaHei Light" charset="-122"/>
                <a:cs typeface="Microsoft YaHei Light" charset="-122"/>
                <a:sym typeface="+mn-ea"/>
              </a:rPr>
              <a:t>在金融产品销售业务中对履行客户服务、告知和信息公示义务的过程和内容予以全面、有效</a:t>
            </a:r>
            <a:r>
              <a:rPr lang="zh-CN" altLang="en-US">
                <a:solidFill>
                  <a:schemeClr val="bg1">
                    <a:lumMod val="75000"/>
                  </a:schemeClr>
                </a:solidFill>
                <a:latin typeface="Microsoft YaHei Light" charset="-122"/>
                <a:ea typeface="Microsoft YaHei Light" charset="-122"/>
                <a:cs typeface="Microsoft YaHei Light" charset="-122"/>
                <a:sym typeface="+mn-ea"/>
              </a:rPr>
              <a:t>的</a:t>
            </a:r>
            <a:r>
              <a:rPr lang="zh-CN" altLang="en-US" smtClean="0">
                <a:solidFill>
                  <a:schemeClr val="bg1">
                    <a:lumMod val="75000"/>
                  </a:schemeClr>
                </a:solidFill>
                <a:latin typeface="Microsoft YaHei Light" charset="-122"/>
                <a:ea typeface="Microsoft YaHei Light" charset="-122"/>
                <a:cs typeface="Microsoft YaHei Light" charset="-122"/>
                <a:sym typeface="+mn-ea"/>
              </a:rPr>
              <a:t>留痕</a:t>
            </a:r>
            <a:endParaRPr lang="zh-CN" altLang="en-US" dirty="0">
              <a:solidFill>
                <a:schemeClr val="bg1">
                  <a:lumMod val="75000"/>
                </a:schemeClr>
              </a:solidFill>
              <a:latin typeface="Microsoft YaHei Light" charset="-122"/>
              <a:ea typeface="Microsoft YaHei Light" charset="-122"/>
              <a:cs typeface="Microsoft YaHei Light" charset="-122"/>
            </a:endParaRPr>
          </a:p>
        </p:txBody>
      </p:sp>
      <p:sp>
        <p:nvSpPr>
          <p:cNvPr id="36" name="文本框 56"/>
          <p:cNvSpPr txBox="1"/>
          <p:nvPr/>
        </p:nvSpPr>
        <p:spPr>
          <a:xfrm>
            <a:off x="3677788" y="5509031"/>
            <a:ext cx="3615635" cy="954107"/>
          </a:xfrm>
          <a:prstGeom prst="rect">
            <a:avLst/>
          </a:prstGeom>
          <a:noFill/>
        </p:spPr>
        <p:txBody>
          <a:bodyPr wrap="square">
            <a:spAutoFit/>
          </a:bodyPr>
          <a:lstStyle>
            <a:defPPr>
              <a:defRPr lang="zh-CN"/>
            </a:defPPr>
            <a:lvl1pPr algn="just">
              <a:lnSpc>
                <a:spcPct val="110000"/>
              </a:lnSpc>
              <a:defRPr sz="1400">
                <a:solidFill>
                  <a:schemeClr val="tx1">
                    <a:lumMod val="50000"/>
                    <a:lumOff val="50000"/>
                  </a:schemeClr>
                </a:solidFill>
              </a:defRPr>
            </a:lvl1pPr>
          </a:lstStyle>
          <a:p>
            <a:pPr algn="ctr" fontAlgn="auto">
              <a:lnSpc>
                <a:spcPct val="100000"/>
              </a:lnSpc>
              <a:spcBef>
                <a:spcPts val="0"/>
              </a:spcBef>
              <a:spcAft>
                <a:spcPts val="0"/>
              </a:spcAft>
              <a:defRPr/>
            </a:pPr>
            <a:r>
              <a:rPr lang="zh-CN" altLang="en-US" dirty="0">
                <a:solidFill>
                  <a:schemeClr val="bg1">
                    <a:lumMod val="75000"/>
                  </a:schemeClr>
                </a:solidFill>
                <a:latin typeface="Microsoft YaHei Light" charset="-122"/>
                <a:ea typeface="Microsoft YaHei Light" charset="-122"/>
                <a:cs typeface="Microsoft YaHei Light" charset="-122"/>
              </a:rPr>
              <a:t>完善并落实保险消保各项制度。进一步完善消费者保护各项制度，出台</a:t>
            </a:r>
            <a:r>
              <a:rPr lang="en-US" altLang="zh-CN" dirty="0">
                <a:solidFill>
                  <a:schemeClr val="bg1">
                    <a:lumMod val="75000"/>
                  </a:schemeClr>
                </a:solidFill>
                <a:latin typeface="Microsoft YaHei Light" charset="-122"/>
                <a:ea typeface="Microsoft YaHei Light" charset="-122"/>
                <a:cs typeface="Microsoft YaHei Light" charset="-122"/>
              </a:rPr>
              <a:t>《</a:t>
            </a:r>
            <a:r>
              <a:rPr lang="zh-CN" altLang="en-US" dirty="0">
                <a:solidFill>
                  <a:schemeClr val="bg1">
                    <a:lumMod val="75000"/>
                  </a:schemeClr>
                </a:solidFill>
                <a:latin typeface="Microsoft YaHei Light" charset="-122"/>
                <a:ea typeface="Microsoft YaHei Light" charset="-122"/>
                <a:cs typeface="Microsoft YaHei Light" charset="-122"/>
              </a:rPr>
              <a:t>保险销售行为可回溯管理暂行办法</a:t>
            </a:r>
            <a:r>
              <a:rPr lang="en-US" altLang="zh-CN" dirty="0">
                <a:solidFill>
                  <a:schemeClr val="bg1">
                    <a:lumMod val="75000"/>
                  </a:schemeClr>
                </a:solidFill>
                <a:latin typeface="Microsoft YaHei Light" charset="-122"/>
                <a:ea typeface="Microsoft YaHei Light" charset="-122"/>
                <a:cs typeface="Microsoft YaHei Light" charset="-122"/>
              </a:rPr>
              <a:t>》</a:t>
            </a:r>
            <a:r>
              <a:rPr lang="zh-CN" altLang="en-US" dirty="0">
                <a:solidFill>
                  <a:schemeClr val="bg1">
                    <a:lumMod val="75000"/>
                  </a:schemeClr>
                </a:solidFill>
                <a:latin typeface="Microsoft YaHei Light" charset="-122"/>
                <a:ea typeface="Microsoft YaHei Light" charset="-122"/>
                <a:cs typeface="Microsoft YaHei Light" charset="-122"/>
              </a:rPr>
              <a:t>，实现销售过程可回放、重要信息可查询、问题责任可确认</a:t>
            </a:r>
          </a:p>
        </p:txBody>
      </p:sp>
      <p:sp>
        <p:nvSpPr>
          <p:cNvPr id="3" name="文本框 2"/>
          <p:cNvSpPr txBox="1"/>
          <p:nvPr/>
        </p:nvSpPr>
        <p:spPr>
          <a:xfrm>
            <a:off x="10715844" y="4870998"/>
            <a:ext cx="723275" cy="400110"/>
          </a:xfrm>
          <a:prstGeom prst="rect">
            <a:avLst/>
          </a:prstGeom>
          <a:noFill/>
        </p:spPr>
        <p:txBody>
          <a:bodyPr wrap="none" rtlCol="0">
            <a:spAutoFit/>
          </a:bodyPr>
          <a:lstStyle/>
          <a:p>
            <a:r>
              <a:rPr kumimoji="1" lang="is-IS" altLang="zh-CN" sz="2000" dirty="0" smtClean="0"/>
              <a:t>… ...</a:t>
            </a:r>
            <a:endParaRPr kumimoji="1" lang="zh-CN" altLang="en-US" sz="2000" dirty="0"/>
          </a:p>
        </p:txBody>
      </p:sp>
    </p:spTree>
    <p:extLst>
      <p:ext uri="{BB962C8B-B14F-4D97-AF65-F5344CB8AC3E}">
        <p14:creationId xmlns:p14="http://schemas.microsoft.com/office/powerpoint/2010/main" val="697848505"/>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Effect transition="in" filter="fade">
                                      <p:cBhvr>
                                        <p:cTn id="25" dur="500"/>
                                        <p:tgtEl>
                                          <p:spTgt spid="24"/>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0" grpId="0"/>
      <p:bldP spid="31" grpId="0"/>
      <p:bldP spid="32"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
          <p:cNvGrpSpPr/>
          <p:nvPr/>
        </p:nvGrpSpPr>
        <p:grpSpPr>
          <a:xfrm>
            <a:off x="942109" y="969818"/>
            <a:ext cx="6064408" cy="5899294"/>
            <a:chOff x="22403" y="-258684"/>
            <a:chExt cx="8831832" cy="7718269"/>
          </a:xfrm>
        </p:grpSpPr>
        <p:pic>
          <p:nvPicPr>
            <p:cNvPr id="7" name="Picture 1"/>
            <p:cNvPicPr>
              <a:picLocks noChangeAspect="1"/>
            </p:cNvPicPr>
            <p:nvPr/>
          </p:nvPicPr>
          <p:blipFill>
            <a:blip r:embed="rId3"/>
            <a:stretch>
              <a:fillRect/>
            </a:stretch>
          </p:blipFill>
          <p:spPr>
            <a:xfrm>
              <a:off x="22403" y="-258684"/>
              <a:ext cx="8831832" cy="7718269"/>
            </a:xfrm>
            <a:prstGeom prst="rect">
              <a:avLst/>
            </a:prstGeom>
          </p:spPr>
        </p:pic>
        <p:sp>
          <p:nvSpPr>
            <p:cNvPr id="12" name="Rectangle 2"/>
            <p:cNvSpPr/>
            <p:nvPr/>
          </p:nvSpPr>
          <p:spPr>
            <a:xfrm>
              <a:off x="7066917" y="0"/>
              <a:ext cx="1530170" cy="6751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13" name="Rectangle 4"/>
            <p:cNvSpPr/>
            <p:nvPr/>
          </p:nvSpPr>
          <p:spPr>
            <a:xfrm>
              <a:off x="136146" y="990160"/>
              <a:ext cx="4635515" cy="6751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grpSp>
      <p:grpSp>
        <p:nvGrpSpPr>
          <p:cNvPr id="17" name="组合 10"/>
          <p:cNvGrpSpPr/>
          <p:nvPr/>
        </p:nvGrpSpPr>
        <p:grpSpPr bwMode="auto">
          <a:xfrm>
            <a:off x="5829621" y="1812123"/>
            <a:ext cx="6354759" cy="4321175"/>
            <a:chOff x="0" y="0"/>
            <a:chExt cx="6840000" cy="4320000"/>
          </a:xfrm>
        </p:grpSpPr>
        <p:sp>
          <p:nvSpPr>
            <p:cNvPr id="18" name="矩形 8"/>
            <p:cNvSpPr>
              <a:spLocks noChangeArrowheads="1"/>
            </p:cNvSpPr>
            <p:nvPr/>
          </p:nvSpPr>
          <p:spPr bwMode="auto">
            <a:xfrm>
              <a:off x="0" y="0"/>
              <a:ext cx="6840000" cy="4320000"/>
            </a:xfrm>
            <a:prstGeom prst="rect">
              <a:avLst/>
            </a:prstGeom>
            <a:solidFill>
              <a:srgbClr val="354B5E">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Tx/>
                <a:buNone/>
              </a:pPr>
              <a:endParaRPr lang="zh-CN" altLang="en-US" sz="1800">
                <a:solidFill>
                  <a:srgbClr val="FFFFFF"/>
                </a:solidFill>
                <a:latin typeface="Microsoft YaHei Light" charset="-122"/>
                <a:ea typeface="Microsoft YaHei Light" charset="-122"/>
                <a:cs typeface="Microsoft YaHei Light" charset="-122"/>
              </a:endParaRPr>
            </a:p>
          </p:txBody>
        </p:sp>
        <p:sp>
          <p:nvSpPr>
            <p:cNvPr id="19" name="矩形 9"/>
            <p:cNvSpPr>
              <a:spLocks noChangeArrowheads="1"/>
            </p:cNvSpPr>
            <p:nvPr/>
          </p:nvSpPr>
          <p:spPr bwMode="auto">
            <a:xfrm>
              <a:off x="0" y="0"/>
              <a:ext cx="108000" cy="432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Tx/>
                <a:buNone/>
              </a:pPr>
              <a:endParaRPr lang="zh-CN" altLang="en-US" sz="1800">
                <a:solidFill>
                  <a:srgbClr val="FFFFFF"/>
                </a:solidFill>
                <a:latin typeface="Microsoft YaHei Light" charset="-122"/>
                <a:ea typeface="Microsoft YaHei Light" charset="-122"/>
                <a:cs typeface="Microsoft YaHei Light" charset="-122"/>
              </a:endParaRPr>
            </a:p>
          </p:txBody>
        </p:sp>
      </p:grpSp>
      <p:sp>
        <p:nvSpPr>
          <p:cNvPr id="20" name="矩形 17"/>
          <p:cNvSpPr>
            <a:spLocks noChangeArrowheads="1"/>
          </p:cNvSpPr>
          <p:nvPr/>
        </p:nvSpPr>
        <p:spPr bwMode="auto">
          <a:xfrm>
            <a:off x="6729733" y="2620160"/>
            <a:ext cx="510063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buNone/>
            </a:pPr>
            <a:r>
              <a:rPr lang="en-US" altLang="zh-CN" sz="1600" dirty="0">
                <a:solidFill>
                  <a:schemeClr val="bg1"/>
                </a:solidFill>
                <a:latin typeface="Microsoft YaHei Light" charset="-122"/>
                <a:ea typeface="Microsoft YaHei Light" charset="-122"/>
                <a:cs typeface="Microsoft YaHei Light" charset="-122"/>
                <a:sym typeface="+mn-ea"/>
              </a:rPr>
              <a:t>UEBA</a:t>
            </a:r>
            <a:r>
              <a:rPr lang="zh-CN" altLang="en-US" sz="1600" dirty="0">
                <a:solidFill>
                  <a:schemeClr val="bg1"/>
                </a:solidFill>
                <a:latin typeface="Microsoft YaHei Light" charset="-122"/>
                <a:ea typeface="Microsoft YaHei Light" charset="-122"/>
                <a:cs typeface="Microsoft YaHei Light" charset="-122"/>
                <a:sym typeface="+mn-ea"/>
              </a:rPr>
              <a:t>市场得到越来越多用户的认可</a:t>
            </a:r>
          </a:p>
        </p:txBody>
      </p:sp>
      <p:sp>
        <p:nvSpPr>
          <p:cNvPr id="21" name="Freeform 121"/>
          <p:cNvSpPr>
            <a:spLocks noEditPoints="1"/>
          </p:cNvSpPr>
          <p:nvPr/>
        </p:nvSpPr>
        <p:spPr bwMode="auto">
          <a:xfrm>
            <a:off x="6093146" y="2620160"/>
            <a:ext cx="374650" cy="374650"/>
          </a:xfrm>
          <a:custGeom>
            <a:avLst/>
            <a:gdLst>
              <a:gd name="T0" fmla="*/ 187325 w 200"/>
              <a:gd name="T1" fmla="*/ 0 h 200"/>
              <a:gd name="T2" fmla="*/ 0 w 200"/>
              <a:gd name="T3" fmla="*/ 187325 h 200"/>
              <a:gd name="T4" fmla="*/ 187325 w 200"/>
              <a:gd name="T5" fmla="*/ 374650 h 200"/>
              <a:gd name="T6" fmla="*/ 374650 w 200"/>
              <a:gd name="T7" fmla="*/ 187325 h 200"/>
              <a:gd name="T8" fmla="*/ 187325 w 200"/>
              <a:gd name="T9" fmla="*/ 0 h 200"/>
              <a:gd name="T10" fmla="*/ 297847 w 200"/>
              <a:gd name="T11" fmla="*/ 136747 h 200"/>
              <a:gd name="T12" fmla="*/ 168593 w 200"/>
              <a:gd name="T13" fmla="*/ 260382 h 200"/>
              <a:gd name="T14" fmla="*/ 161100 w 200"/>
              <a:gd name="T15" fmla="*/ 264128 h 200"/>
              <a:gd name="T16" fmla="*/ 153607 w 200"/>
              <a:gd name="T17" fmla="*/ 260382 h 200"/>
              <a:gd name="T18" fmla="*/ 103029 w 200"/>
              <a:gd name="T19" fmla="*/ 209804 h 200"/>
              <a:gd name="T20" fmla="*/ 103029 w 200"/>
              <a:gd name="T21" fmla="*/ 194818 h 200"/>
              <a:gd name="T22" fmla="*/ 119888 w 200"/>
              <a:gd name="T23" fmla="*/ 194818 h 200"/>
              <a:gd name="T24" fmla="*/ 161100 w 200"/>
              <a:gd name="T25" fmla="*/ 236030 h 200"/>
              <a:gd name="T26" fmla="*/ 280988 w 200"/>
              <a:gd name="T27" fmla="*/ 119888 h 200"/>
              <a:gd name="T28" fmla="*/ 297847 w 200"/>
              <a:gd name="T29" fmla="*/ 119888 h 200"/>
              <a:gd name="T30" fmla="*/ 297847 w 200"/>
              <a:gd name="T31" fmla="*/ 136747 h 2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2" name="矩形 19"/>
          <p:cNvSpPr>
            <a:spLocks noChangeArrowheads="1"/>
          </p:cNvSpPr>
          <p:nvPr/>
        </p:nvSpPr>
        <p:spPr bwMode="auto">
          <a:xfrm>
            <a:off x="6745413" y="3848102"/>
            <a:ext cx="510063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buNone/>
            </a:pPr>
            <a:r>
              <a:rPr lang="zh-CN" altLang="en-US" sz="1600" dirty="0">
                <a:solidFill>
                  <a:schemeClr val="bg1"/>
                </a:solidFill>
                <a:latin typeface="Microsoft YaHei Light" charset="-122"/>
                <a:ea typeface="Microsoft YaHei Light" charset="-122"/>
                <a:cs typeface="Microsoft YaHei Light" charset="-122"/>
                <a:sym typeface="+mn-ea"/>
              </a:rPr>
              <a:t>美国</a:t>
            </a:r>
            <a:r>
              <a:rPr lang="en-US" altLang="zh-CN" sz="1600" dirty="0">
                <a:solidFill>
                  <a:schemeClr val="bg1"/>
                </a:solidFill>
                <a:latin typeface="Microsoft YaHei Light" charset="-122"/>
                <a:ea typeface="Microsoft YaHei Light" charset="-122"/>
                <a:cs typeface="Microsoft YaHei Light" charset="-122"/>
                <a:sym typeface="+mn-ea"/>
              </a:rPr>
              <a:t>UEBA</a:t>
            </a:r>
            <a:r>
              <a:rPr lang="zh-CN" altLang="en-US" sz="1600" dirty="0">
                <a:solidFill>
                  <a:schemeClr val="bg1"/>
                </a:solidFill>
                <a:latin typeface="Microsoft YaHei Light" charset="-122"/>
                <a:ea typeface="Microsoft YaHei Light" charset="-122"/>
                <a:cs typeface="Microsoft YaHei Light" charset="-122"/>
                <a:sym typeface="+mn-ea"/>
              </a:rPr>
              <a:t>市场在</a:t>
            </a:r>
            <a:r>
              <a:rPr lang="en-US" altLang="zh-CN" sz="1600" dirty="0">
                <a:solidFill>
                  <a:schemeClr val="bg1"/>
                </a:solidFill>
                <a:latin typeface="Microsoft YaHei Light" charset="-122"/>
                <a:ea typeface="Microsoft YaHei Light" charset="-122"/>
                <a:cs typeface="Microsoft YaHei Light" charset="-122"/>
                <a:sym typeface="+mn-ea"/>
              </a:rPr>
              <a:t>2017</a:t>
            </a:r>
            <a:r>
              <a:rPr lang="zh-CN" altLang="en-US" sz="1600" dirty="0">
                <a:solidFill>
                  <a:schemeClr val="bg1"/>
                </a:solidFill>
                <a:latin typeface="Microsoft YaHei Light" charset="-122"/>
                <a:ea typeface="Microsoft YaHei Light" charset="-122"/>
                <a:cs typeface="Microsoft YaHei Light" charset="-122"/>
                <a:sym typeface="+mn-ea"/>
              </a:rPr>
              <a:t>年将达到</a:t>
            </a:r>
            <a:r>
              <a:rPr lang="en-US" altLang="zh-CN" sz="1600" dirty="0">
                <a:solidFill>
                  <a:schemeClr val="bg1"/>
                </a:solidFill>
                <a:latin typeface="Microsoft YaHei Light" charset="-122"/>
                <a:ea typeface="Microsoft YaHei Light" charset="-122"/>
                <a:cs typeface="Microsoft YaHei Light" charset="-122"/>
                <a:sym typeface="+mn-ea"/>
              </a:rPr>
              <a:t>2</a:t>
            </a:r>
            <a:r>
              <a:rPr lang="zh-CN" altLang="en-US" sz="1600" dirty="0" smtClean="0">
                <a:solidFill>
                  <a:schemeClr val="bg1"/>
                </a:solidFill>
                <a:latin typeface="Microsoft YaHei Light" charset="-122"/>
                <a:ea typeface="Microsoft YaHei Light" charset="-122"/>
                <a:cs typeface="Microsoft YaHei Light" charset="-122"/>
                <a:sym typeface="+mn-ea"/>
              </a:rPr>
              <a:t>亿美金</a:t>
            </a:r>
            <a:r>
              <a:rPr lang="zh-CN" altLang="en-US" sz="1600" dirty="0">
                <a:solidFill>
                  <a:schemeClr val="bg1"/>
                </a:solidFill>
                <a:latin typeface="Microsoft YaHei Light" charset="-122"/>
                <a:ea typeface="Microsoft YaHei Light" charset="-122"/>
                <a:cs typeface="Microsoft YaHei Light" charset="-122"/>
                <a:sym typeface="+mn-ea"/>
              </a:rPr>
              <a:t>的规模</a:t>
            </a:r>
          </a:p>
        </p:txBody>
      </p:sp>
      <p:sp>
        <p:nvSpPr>
          <p:cNvPr id="23" name="Freeform 121"/>
          <p:cNvSpPr>
            <a:spLocks noEditPoints="1"/>
          </p:cNvSpPr>
          <p:nvPr/>
        </p:nvSpPr>
        <p:spPr bwMode="auto">
          <a:xfrm>
            <a:off x="6093146" y="3791735"/>
            <a:ext cx="374650" cy="374650"/>
          </a:xfrm>
          <a:custGeom>
            <a:avLst/>
            <a:gdLst>
              <a:gd name="T0" fmla="*/ 187325 w 200"/>
              <a:gd name="T1" fmla="*/ 0 h 200"/>
              <a:gd name="T2" fmla="*/ 0 w 200"/>
              <a:gd name="T3" fmla="*/ 187325 h 200"/>
              <a:gd name="T4" fmla="*/ 187325 w 200"/>
              <a:gd name="T5" fmla="*/ 374650 h 200"/>
              <a:gd name="T6" fmla="*/ 374650 w 200"/>
              <a:gd name="T7" fmla="*/ 187325 h 200"/>
              <a:gd name="T8" fmla="*/ 187325 w 200"/>
              <a:gd name="T9" fmla="*/ 0 h 200"/>
              <a:gd name="T10" fmla="*/ 297847 w 200"/>
              <a:gd name="T11" fmla="*/ 136747 h 200"/>
              <a:gd name="T12" fmla="*/ 168593 w 200"/>
              <a:gd name="T13" fmla="*/ 260382 h 200"/>
              <a:gd name="T14" fmla="*/ 161100 w 200"/>
              <a:gd name="T15" fmla="*/ 264128 h 200"/>
              <a:gd name="T16" fmla="*/ 153607 w 200"/>
              <a:gd name="T17" fmla="*/ 260382 h 200"/>
              <a:gd name="T18" fmla="*/ 103029 w 200"/>
              <a:gd name="T19" fmla="*/ 209804 h 200"/>
              <a:gd name="T20" fmla="*/ 103029 w 200"/>
              <a:gd name="T21" fmla="*/ 194818 h 200"/>
              <a:gd name="T22" fmla="*/ 119888 w 200"/>
              <a:gd name="T23" fmla="*/ 194818 h 200"/>
              <a:gd name="T24" fmla="*/ 161100 w 200"/>
              <a:gd name="T25" fmla="*/ 236030 h 200"/>
              <a:gd name="T26" fmla="*/ 280988 w 200"/>
              <a:gd name="T27" fmla="*/ 119888 h 200"/>
              <a:gd name="T28" fmla="*/ 297847 w 200"/>
              <a:gd name="T29" fmla="*/ 119888 h 200"/>
              <a:gd name="T30" fmla="*/ 297847 w 200"/>
              <a:gd name="T31" fmla="*/ 136747 h 2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4" name="矩形 12"/>
          <p:cNvSpPr>
            <a:spLocks noChangeArrowheads="1"/>
          </p:cNvSpPr>
          <p:nvPr/>
        </p:nvSpPr>
        <p:spPr bwMode="auto">
          <a:xfrm>
            <a:off x="6729733" y="4874234"/>
            <a:ext cx="5100638" cy="41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buNone/>
            </a:pPr>
            <a:r>
              <a:rPr lang="zh-CN" altLang="en-US" sz="1600" dirty="0">
                <a:solidFill>
                  <a:schemeClr val="bg1"/>
                </a:solidFill>
                <a:latin typeface="Microsoft YaHei Light" charset="-122"/>
                <a:ea typeface="Microsoft YaHei Light" charset="-122"/>
                <a:cs typeface="Microsoft YaHei Light" charset="-122"/>
                <a:sym typeface="+mn-ea"/>
              </a:rPr>
              <a:t>用户实体行为分析市场与云的</a:t>
            </a:r>
            <a:r>
              <a:rPr lang="zh-CN" altLang="en-US" sz="1600" dirty="0" smtClean="0">
                <a:solidFill>
                  <a:schemeClr val="bg1"/>
                </a:solidFill>
                <a:latin typeface="Microsoft YaHei Light" charset="-122"/>
                <a:ea typeface="Microsoft YaHei Light" charset="-122"/>
                <a:cs typeface="Microsoft YaHei Light" charset="-122"/>
                <a:sym typeface="+mn-ea"/>
              </a:rPr>
              <a:t>发展</a:t>
            </a:r>
            <a:r>
              <a:rPr lang="zh-CN" altLang="en-US" sz="1600" dirty="0">
                <a:solidFill>
                  <a:schemeClr val="bg1"/>
                </a:solidFill>
                <a:latin typeface="Microsoft YaHei Light" charset="-122"/>
                <a:ea typeface="Microsoft YaHei Light" charset="-122"/>
                <a:cs typeface="Microsoft YaHei Light" charset="-122"/>
                <a:sym typeface="+mn-ea"/>
              </a:rPr>
              <a:t>密切相关，发展迅猛</a:t>
            </a:r>
          </a:p>
        </p:txBody>
      </p:sp>
      <p:sp>
        <p:nvSpPr>
          <p:cNvPr id="25" name="Freeform 121"/>
          <p:cNvSpPr>
            <a:spLocks noEditPoints="1"/>
          </p:cNvSpPr>
          <p:nvPr/>
        </p:nvSpPr>
        <p:spPr bwMode="auto">
          <a:xfrm>
            <a:off x="6093146" y="4968073"/>
            <a:ext cx="374650" cy="374650"/>
          </a:xfrm>
          <a:custGeom>
            <a:avLst/>
            <a:gdLst>
              <a:gd name="T0" fmla="*/ 187325 w 200"/>
              <a:gd name="T1" fmla="*/ 0 h 200"/>
              <a:gd name="T2" fmla="*/ 0 w 200"/>
              <a:gd name="T3" fmla="*/ 187325 h 200"/>
              <a:gd name="T4" fmla="*/ 187325 w 200"/>
              <a:gd name="T5" fmla="*/ 374650 h 200"/>
              <a:gd name="T6" fmla="*/ 374650 w 200"/>
              <a:gd name="T7" fmla="*/ 187325 h 200"/>
              <a:gd name="T8" fmla="*/ 187325 w 200"/>
              <a:gd name="T9" fmla="*/ 0 h 200"/>
              <a:gd name="T10" fmla="*/ 297847 w 200"/>
              <a:gd name="T11" fmla="*/ 136747 h 200"/>
              <a:gd name="T12" fmla="*/ 168593 w 200"/>
              <a:gd name="T13" fmla="*/ 260382 h 200"/>
              <a:gd name="T14" fmla="*/ 161100 w 200"/>
              <a:gd name="T15" fmla="*/ 264128 h 200"/>
              <a:gd name="T16" fmla="*/ 153607 w 200"/>
              <a:gd name="T17" fmla="*/ 260382 h 200"/>
              <a:gd name="T18" fmla="*/ 103029 w 200"/>
              <a:gd name="T19" fmla="*/ 209804 h 200"/>
              <a:gd name="T20" fmla="*/ 103029 w 200"/>
              <a:gd name="T21" fmla="*/ 194818 h 200"/>
              <a:gd name="T22" fmla="*/ 119888 w 200"/>
              <a:gd name="T23" fmla="*/ 194818 h 200"/>
              <a:gd name="T24" fmla="*/ 161100 w 200"/>
              <a:gd name="T25" fmla="*/ 236030 h 200"/>
              <a:gd name="T26" fmla="*/ 280988 w 200"/>
              <a:gd name="T27" fmla="*/ 119888 h 200"/>
              <a:gd name="T28" fmla="*/ 297847 w 200"/>
              <a:gd name="T29" fmla="*/ 119888 h 200"/>
              <a:gd name="T30" fmla="*/ 297847 w 200"/>
              <a:gd name="T31" fmla="*/ 136747 h 2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0" h="200">
                <a:moveTo>
                  <a:pt x="100" y="0"/>
                </a:moveTo>
                <a:cubicBezTo>
                  <a:pt x="45" y="0"/>
                  <a:pt x="0" y="45"/>
                  <a:pt x="0" y="100"/>
                </a:cubicBezTo>
                <a:cubicBezTo>
                  <a:pt x="0" y="155"/>
                  <a:pt x="45" y="200"/>
                  <a:pt x="100" y="200"/>
                </a:cubicBezTo>
                <a:cubicBezTo>
                  <a:pt x="156" y="200"/>
                  <a:pt x="200" y="155"/>
                  <a:pt x="200" y="100"/>
                </a:cubicBezTo>
                <a:cubicBezTo>
                  <a:pt x="200" y="45"/>
                  <a:pt x="156" y="0"/>
                  <a:pt x="100" y="0"/>
                </a:cubicBezTo>
                <a:close/>
                <a:moveTo>
                  <a:pt x="159" y="73"/>
                </a:moveTo>
                <a:cubicBezTo>
                  <a:pt x="90" y="139"/>
                  <a:pt x="90" y="139"/>
                  <a:pt x="90" y="139"/>
                </a:cubicBezTo>
                <a:cubicBezTo>
                  <a:pt x="89" y="140"/>
                  <a:pt x="88" y="141"/>
                  <a:pt x="86" y="141"/>
                </a:cubicBezTo>
                <a:cubicBezTo>
                  <a:pt x="85" y="141"/>
                  <a:pt x="83" y="140"/>
                  <a:pt x="82" y="139"/>
                </a:cubicBezTo>
                <a:cubicBezTo>
                  <a:pt x="55" y="112"/>
                  <a:pt x="55" y="112"/>
                  <a:pt x="55" y="112"/>
                </a:cubicBezTo>
                <a:cubicBezTo>
                  <a:pt x="53" y="110"/>
                  <a:pt x="53" y="106"/>
                  <a:pt x="55" y="104"/>
                </a:cubicBezTo>
                <a:cubicBezTo>
                  <a:pt x="57" y="102"/>
                  <a:pt x="61" y="102"/>
                  <a:pt x="64" y="104"/>
                </a:cubicBezTo>
                <a:cubicBezTo>
                  <a:pt x="86" y="126"/>
                  <a:pt x="86" y="126"/>
                  <a:pt x="86" y="126"/>
                </a:cubicBezTo>
                <a:cubicBezTo>
                  <a:pt x="150" y="64"/>
                  <a:pt x="150" y="64"/>
                  <a:pt x="150" y="64"/>
                </a:cubicBezTo>
                <a:cubicBezTo>
                  <a:pt x="153" y="62"/>
                  <a:pt x="157" y="62"/>
                  <a:pt x="159" y="64"/>
                </a:cubicBezTo>
                <a:cubicBezTo>
                  <a:pt x="161" y="67"/>
                  <a:pt x="161" y="71"/>
                  <a:pt x="159" y="7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grpSp>
        <p:nvGrpSpPr>
          <p:cNvPr id="26" name="Group 7"/>
          <p:cNvGrpSpPr/>
          <p:nvPr/>
        </p:nvGrpSpPr>
        <p:grpSpPr>
          <a:xfrm>
            <a:off x="134422" y="3319518"/>
            <a:ext cx="4447954" cy="3395607"/>
            <a:chOff x="1708751" y="-258684"/>
            <a:chExt cx="10716332" cy="7732037"/>
          </a:xfrm>
        </p:grpSpPr>
        <p:pic>
          <p:nvPicPr>
            <p:cNvPr id="27" name="Picture 5"/>
            <p:cNvPicPr>
              <a:picLocks noChangeAspect="1"/>
            </p:cNvPicPr>
            <p:nvPr/>
          </p:nvPicPr>
          <p:blipFill>
            <a:blip r:embed="rId4"/>
            <a:stretch>
              <a:fillRect/>
            </a:stretch>
          </p:blipFill>
          <p:spPr>
            <a:xfrm>
              <a:off x="1708751" y="-258684"/>
              <a:ext cx="10716332" cy="7732037"/>
            </a:xfrm>
            <a:prstGeom prst="rect">
              <a:avLst/>
            </a:prstGeom>
          </p:spPr>
        </p:pic>
        <p:sp>
          <p:nvSpPr>
            <p:cNvPr id="28" name="Rectangle 6"/>
            <p:cNvSpPr/>
            <p:nvPr/>
          </p:nvSpPr>
          <p:spPr>
            <a:xfrm>
              <a:off x="2161372" y="1170180"/>
              <a:ext cx="1755195" cy="495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29" name="Rectangle 8"/>
            <p:cNvSpPr/>
            <p:nvPr/>
          </p:nvSpPr>
          <p:spPr>
            <a:xfrm>
              <a:off x="6189319" y="1665285"/>
              <a:ext cx="2047728" cy="495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30" name="Rectangle 9"/>
            <p:cNvSpPr/>
            <p:nvPr/>
          </p:nvSpPr>
          <p:spPr>
            <a:xfrm>
              <a:off x="2015105" y="3240410"/>
              <a:ext cx="2047728" cy="495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31" name="Rectangle 10"/>
            <p:cNvSpPr/>
            <p:nvPr/>
          </p:nvSpPr>
          <p:spPr>
            <a:xfrm>
              <a:off x="5019189" y="3240410"/>
              <a:ext cx="2047728" cy="10801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32" name="Rectangle 11"/>
            <p:cNvSpPr/>
            <p:nvPr/>
          </p:nvSpPr>
          <p:spPr>
            <a:xfrm>
              <a:off x="2086771" y="5760690"/>
              <a:ext cx="2047728" cy="495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sp>
          <p:nvSpPr>
            <p:cNvPr id="33" name="Rectangle 12"/>
            <p:cNvSpPr/>
            <p:nvPr/>
          </p:nvSpPr>
          <p:spPr>
            <a:xfrm>
              <a:off x="4771661" y="6716928"/>
              <a:ext cx="2047728" cy="49510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15">
                <a:latin typeface="Microsoft YaHei Light" charset="-122"/>
                <a:ea typeface="Microsoft YaHei Light" charset="-122"/>
                <a:cs typeface="Microsoft YaHei Light" charset="-122"/>
              </a:endParaRPr>
            </a:p>
          </p:txBody>
        </p:sp>
      </p:grpSp>
      <p:sp>
        <p:nvSpPr>
          <p:cNvPr id="2" name="标题 1"/>
          <p:cNvSpPr>
            <a:spLocks noGrp="1"/>
          </p:cNvSpPr>
          <p:nvPr>
            <p:ph type="title"/>
          </p:nvPr>
        </p:nvSpPr>
        <p:spPr/>
        <p:txBody>
          <a:bodyPr/>
          <a:lstStyle/>
          <a:p>
            <a:r>
              <a:rPr kumimoji="1" lang="zh-CN" altLang="en-US" dirty="0" smtClean="0"/>
              <a:t>国际技术发展趋势</a:t>
            </a:r>
            <a:endParaRPr kumimoji="1" lang="zh-CN" altLang="en-US" dirty="0"/>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par>
                          <p:cTn id="13" fill="hold">
                            <p:stCondLst>
                              <p:cond delay="1000"/>
                            </p:stCondLst>
                            <p:childTnLst>
                              <p:par>
                                <p:cTn id="14" presetID="3" presetClass="entr" presetSubtype="1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childTnLst>
                          </p:cTn>
                        </p:par>
                        <p:par>
                          <p:cTn id="17" fill="hold">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blinds(horizontal)">
                                      <p:cBhvr>
                                        <p:cTn id="20" dur="500"/>
                                        <p:tgtEl>
                                          <p:spTgt spid="23"/>
                                        </p:tgtEl>
                                      </p:cBhvr>
                                    </p:animEffect>
                                  </p:childTnLst>
                                </p:cTn>
                              </p:par>
                            </p:childTnLst>
                          </p:cTn>
                        </p:par>
                        <p:par>
                          <p:cTn id="21" fill="hold">
                            <p:stCondLst>
                              <p:cond delay="2000"/>
                            </p:stCondLst>
                            <p:childTnLst>
                              <p:par>
                                <p:cTn id="22" presetID="3" presetClass="entr" presetSubtype="1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linds(horizontal)">
                                      <p:cBhvr>
                                        <p:cTn id="24" dur="500"/>
                                        <p:tgtEl>
                                          <p:spTgt spid="22"/>
                                        </p:tgtEl>
                                      </p:cBhvr>
                                    </p:animEffect>
                                  </p:childTnLst>
                                </p:cTn>
                              </p:par>
                            </p:childTnLst>
                          </p:cTn>
                        </p:par>
                        <p:par>
                          <p:cTn id="25" fill="hold">
                            <p:stCondLst>
                              <p:cond delay="2500"/>
                            </p:stCondLst>
                            <p:childTnLst>
                              <p:par>
                                <p:cTn id="26" presetID="3" presetClass="entr" presetSubtype="1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blinds(horizontal)">
                                      <p:cBhvr>
                                        <p:cTn id="28" dur="500"/>
                                        <p:tgtEl>
                                          <p:spTgt spid="25"/>
                                        </p:tgtEl>
                                      </p:cBhvr>
                                    </p:animEffect>
                                  </p:childTnLst>
                                </p:cTn>
                              </p:par>
                            </p:childTnLst>
                          </p:cTn>
                        </p:par>
                        <p:par>
                          <p:cTn id="29" fill="hold">
                            <p:stCondLst>
                              <p:cond delay="3000"/>
                            </p:stCondLst>
                            <p:childTnLst>
                              <p:par>
                                <p:cTn id="30" presetID="3" presetClass="entr" presetSubtype="1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blinds(horizontal)">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p:bldP spid="23" grpId="0" animBg="1"/>
      <p:bldP spid="24" grpId="0"/>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5"/>
          <p:cNvSpPr/>
          <p:nvPr/>
        </p:nvSpPr>
        <p:spPr>
          <a:xfrm>
            <a:off x="5618163" y="2791233"/>
            <a:ext cx="954107" cy="1015663"/>
          </a:xfrm>
          <a:prstGeom prst="rect">
            <a:avLst/>
          </a:prstGeom>
          <a:noFill/>
          <a:ln w="9525">
            <a:noFill/>
          </a:ln>
        </p:spPr>
        <p:txBody>
          <a:bodyPr wrap="none">
            <a:spAutoFit/>
          </a:bodyPr>
          <a:lstStyle/>
          <a:p>
            <a:pPr lvl="0" eaLnBrk="1" hangingPunct="1"/>
            <a:r>
              <a:rPr lang="en-US" sz="6000" b="1" dirty="0" smtClean="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a:t>
            </a:r>
            <a:r>
              <a:rPr lang="en-US" altLang="zh-CN" sz="6000" b="1" dirty="0" smtClean="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3</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12" name="文本框 6"/>
          <p:cNvSpPr/>
          <p:nvPr/>
        </p:nvSpPr>
        <p:spPr>
          <a:xfrm>
            <a:off x="2584450" y="4176226"/>
            <a:ext cx="7010400" cy="870743"/>
          </a:xfrm>
          <a:prstGeom prst="rect">
            <a:avLst/>
          </a:prstGeom>
          <a:noFill/>
          <a:ln w="9525">
            <a:noFill/>
          </a:ln>
        </p:spPr>
        <p:txBody>
          <a:bodyPr>
            <a:noAutofit/>
          </a:bodyPr>
          <a:lstStyle/>
          <a:p>
            <a:pPr lvl="0" algn="ctr" eaLnBrk="1" hangingPunct="1">
              <a:lnSpc>
                <a:spcPts val="2400"/>
              </a:lnSpc>
            </a:pPr>
            <a:r>
              <a:rPr lang="zh-CN" altLang="en-US" sz="4000" dirty="0" smtClean="0">
                <a:solidFill>
                  <a:srgbClr val="F2F2F2"/>
                </a:solidFill>
                <a:latin typeface="Microsoft YaHei Light" charset="-122"/>
                <a:ea typeface="Microsoft YaHei Light" charset="-122"/>
                <a:cs typeface="Microsoft YaHei Light" charset="-122"/>
                <a:sym typeface="Arial" panose="020B0604020202020204" pitchFamily="34" charset="0"/>
              </a:rPr>
              <a:t>用户实体行为分析</a:t>
            </a:r>
            <a:endPar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endParaRPr>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7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6*min(max(#ppt_w*#ppt_h,.3),1)-7.4)/-.7*#ppt_w"/>
                                          </p:val>
                                        </p:tav>
                                        <p:tav tm="100000">
                                          <p:val>
                                            <p:strVal val="#ppt_w"/>
                                          </p:val>
                                        </p:tav>
                                      </p:tavLst>
                                    </p:anim>
                                    <p:anim calcmode="lin" valueType="num">
                                      <p:cBhvr>
                                        <p:cTn id="8" dur="500" fill="hold"/>
                                        <p:tgtEl>
                                          <p:spTgt spid="11"/>
                                        </p:tgtEl>
                                        <p:attrNameLst>
                                          <p:attrName>ppt_h</p:attrName>
                                        </p:attrNameLst>
                                      </p:cBhvr>
                                      <p:tavLst>
                                        <p:tav tm="0">
                                          <p:val>
                                            <p:strVal val="(6*min(max(#ppt_w*#ppt_h,.3),1)-7.4)/-.7*#ppt_h"/>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84"/>
                            </p:stCondLst>
                            <p:childTnLst>
                              <p:par>
                                <p:cTn id="12" presetID="9"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filter="dissolv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Box 3"/>
          <p:cNvSpPr txBox="1">
            <a:spLocks noChangeArrowheads="1"/>
          </p:cNvSpPr>
          <p:nvPr/>
        </p:nvSpPr>
        <p:spPr bwMode="auto">
          <a:xfrm>
            <a:off x="119270" y="899936"/>
            <a:ext cx="2703466" cy="599440"/>
          </a:xfrm>
          <a:prstGeom prst="rect">
            <a:avLst/>
          </a:prstGeom>
          <a:noFill/>
          <a:ln>
            <a:noFill/>
          </a:ln>
          <a:effectLst/>
        </p:spPr>
        <p:txBody>
          <a:bodyPr wrap="square">
            <a:spAutoFit/>
          </a:bodyPr>
          <a:lstStyle/>
          <a:p>
            <a:pPr algn="ctr">
              <a:lnSpc>
                <a:spcPts val="4000"/>
              </a:lnSpc>
              <a:buFont typeface="Wingdings 3" panose="05040102010807070707" pitchFamily="18" charset="2"/>
              <a:buNone/>
              <a:defRPr/>
            </a:pPr>
            <a:r>
              <a:rPr lang="zh-CN" altLang="en-US" sz="1600" smtClean="0">
                <a:solidFill>
                  <a:schemeClr val="accent1"/>
                </a:solidFill>
                <a:latin typeface="微软雅黑 Light" panose="020B0502040204020203" charset="-122"/>
                <a:ea typeface="微软雅黑 Light" panose="020B0502040204020203" charset="-122"/>
                <a:cs typeface="黑体" panose="02010609060101010101" charset="-122"/>
              </a:rPr>
              <a:t>艺赛旗</a:t>
            </a:r>
            <a:r>
              <a:rPr lang="en-US" altLang="zh-CN" sz="1600" dirty="0" smtClean="0">
                <a:solidFill>
                  <a:schemeClr val="accent1"/>
                </a:solidFill>
                <a:latin typeface="微软雅黑 Light" panose="020B0502040204020203" charset="-122"/>
                <a:ea typeface="微软雅黑 Light" panose="020B0502040204020203" charset="-122"/>
                <a:cs typeface="黑体" panose="02010609060101010101" charset="-122"/>
              </a:rPr>
              <a:t>——</a:t>
            </a:r>
            <a:r>
              <a:rPr lang="zh-CN" altLang="en-US" sz="1600" dirty="0" smtClean="0">
                <a:solidFill>
                  <a:schemeClr val="accent1"/>
                </a:solidFill>
                <a:latin typeface="微软雅黑 Light" panose="020B0502040204020203" charset="-122"/>
                <a:ea typeface="微软雅黑 Light" panose="020B0502040204020203" charset="-122"/>
                <a:cs typeface="黑体" panose="02010609060101010101" charset="-122"/>
              </a:rPr>
              <a:t>行为数据专家</a:t>
            </a:r>
          </a:p>
        </p:txBody>
      </p:sp>
      <p:sp>
        <p:nvSpPr>
          <p:cNvPr id="17" name="Rectangle 1"/>
          <p:cNvSpPr/>
          <p:nvPr/>
        </p:nvSpPr>
        <p:spPr>
          <a:xfrm>
            <a:off x="902335" y="1848485"/>
            <a:ext cx="9973945" cy="1188720"/>
          </a:xfrm>
          <a:prstGeom prst="rect">
            <a:avLst/>
          </a:prstGeom>
        </p:spPr>
        <p:txBody>
          <a:bodyPr wrap="square">
            <a:spAutoFit/>
          </a:bodyPr>
          <a:lstStyle/>
          <a:p>
            <a:pPr>
              <a:lnSpc>
                <a:spcPct val="150000"/>
              </a:lnSpc>
            </a:pPr>
            <a:r>
              <a:rPr lang="zh-CN" altLang="en-US" sz="1600" dirty="0" smtClean="0">
                <a:solidFill>
                  <a:schemeClr val="bg1"/>
                </a:solidFill>
                <a:latin typeface="Microsoft YaHei Light" charset="-122"/>
                <a:ea typeface="Microsoft YaHei Light" charset="-122"/>
                <a:cs typeface="Microsoft YaHei Light" charset="-122"/>
              </a:rPr>
              <a:t>       您</a:t>
            </a:r>
            <a:r>
              <a:rPr lang="zh-CN" altLang="en-US" sz="1600" dirty="0">
                <a:solidFill>
                  <a:schemeClr val="bg1"/>
                </a:solidFill>
                <a:latin typeface="Microsoft YaHei Light" charset="-122"/>
                <a:ea typeface="Microsoft YaHei Light" charset="-122"/>
                <a:cs typeface="Microsoft YaHei Light" charset="-122"/>
              </a:rPr>
              <a:t>看到的是业务操作、设备维护、办公协同、客户联络服务，我们看到了企业中人员个体产生的无处不在的数据。</a:t>
            </a:r>
            <a:r>
              <a:rPr lang="en-US" altLang="zh-CN" sz="1600" dirty="0">
                <a:solidFill>
                  <a:schemeClr val="bg1"/>
                </a:solidFill>
                <a:latin typeface="Microsoft YaHei Light" charset="-122"/>
                <a:ea typeface="Microsoft YaHei Light" charset="-122"/>
                <a:cs typeface="Microsoft YaHei Light" charset="-122"/>
              </a:rPr>
              <a:t>UEBA</a:t>
            </a:r>
            <a:r>
              <a:rPr lang="zh-CN" altLang="en-US" sz="1600" dirty="0">
                <a:solidFill>
                  <a:schemeClr val="bg1"/>
                </a:solidFill>
                <a:latin typeface="Microsoft YaHei Light" charset="-122"/>
                <a:ea typeface="Microsoft YaHei Light" charset="-122"/>
                <a:cs typeface="Microsoft YaHei Light" charset="-122"/>
              </a:rPr>
              <a:t>（</a:t>
            </a:r>
            <a:r>
              <a:rPr lang="en-US" altLang="zh-CN" sz="1600" dirty="0">
                <a:solidFill>
                  <a:schemeClr val="bg1"/>
                </a:solidFill>
                <a:latin typeface="Microsoft YaHei Light" charset="-122"/>
                <a:ea typeface="Microsoft YaHei Light" charset="-122"/>
                <a:cs typeface="Microsoft YaHei Light" charset="-122"/>
              </a:rPr>
              <a:t>User and Entity Behavior Analytics</a:t>
            </a:r>
            <a:r>
              <a:rPr lang="zh-CN" altLang="en-US" sz="1600" dirty="0">
                <a:solidFill>
                  <a:schemeClr val="bg1"/>
                </a:solidFill>
                <a:latin typeface="Microsoft YaHei Light" charset="-122"/>
                <a:ea typeface="Microsoft YaHei Light" charset="-122"/>
                <a:cs typeface="Microsoft YaHei Light" charset="-122"/>
              </a:rPr>
              <a:t>）提供可视化录屏、用户行为数据化和基于大数据的智能行为分析。</a:t>
            </a:r>
            <a:r>
              <a:rPr lang="en-US" altLang="zh-CN" sz="1600" dirty="0">
                <a:solidFill>
                  <a:schemeClr val="bg1"/>
                </a:solidFill>
                <a:latin typeface="Microsoft YaHei Light" charset="-122"/>
                <a:ea typeface="Microsoft YaHei Light" charset="-122"/>
                <a:cs typeface="Microsoft YaHei Light" charset="-122"/>
              </a:rPr>
              <a:t>UEBA</a:t>
            </a:r>
            <a:r>
              <a:rPr lang="zh-CN" altLang="en-US" sz="1600" dirty="0">
                <a:solidFill>
                  <a:schemeClr val="bg1"/>
                </a:solidFill>
                <a:latin typeface="Microsoft YaHei Light" charset="-122"/>
                <a:ea typeface="Microsoft YaHei Light" charset="-122"/>
                <a:cs typeface="Microsoft YaHei Light" charset="-122"/>
              </a:rPr>
              <a:t>帮助用户防范信息泄露，避免商业欺诈，增强服务质量，提高工作效率。</a:t>
            </a:r>
          </a:p>
        </p:txBody>
      </p:sp>
      <p:sp>
        <p:nvSpPr>
          <p:cNvPr id="18" name="菱形 17"/>
          <p:cNvSpPr/>
          <p:nvPr>
            <p:custDataLst>
              <p:tags r:id="rId1"/>
            </p:custDataLst>
          </p:nvPr>
        </p:nvSpPr>
        <p:spPr>
          <a:xfrm>
            <a:off x="1847528" y="3284349"/>
            <a:ext cx="1230072" cy="1323728"/>
          </a:xfrm>
          <a:prstGeom prst="diamond">
            <a:avLst/>
          </a:prstGeom>
          <a:solidFill>
            <a:srgbClr val="2E73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行为留痕 审计分析</a:t>
            </a:r>
          </a:p>
        </p:txBody>
      </p:sp>
      <p:sp>
        <p:nvSpPr>
          <p:cNvPr id="19" name="菱形 18"/>
          <p:cNvSpPr/>
          <p:nvPr>
            <p:custDataLst>
              <p:tags r:id="rId2"/>
            </p:custDataLst>
          </p:nvPr>
        </p:nvSpPr>
        <p:spPr>
          <a:xfrm>
            <a:off x="2449503" y="3959576"/>
            <a:ext cx="1230072" cy="1323728"/>
          </a:xfrm>
          <a:prstGeom prst="diamond">
            <a:avLst/>
          </a:prstGeom>
          <a:noFill/>
          <a:ln w="12700">
            <a:solidFill>
              <a:srgbClr val="2E71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商业欺诈</a:t>
            </a:r>
          </a:p>
        </p:txBody>
      </p:sp>
      <p:sp>
        <p:nvSpPr>
          <p:cNvPr id="20" name="菱形 19"/>
          <p:cNvSpPr/>
          <p:nvPr>
            <p:custDataLst>
              <p:tags r:id="rId3"/>
            </p:custDataLst>
          </p:nvPr>
        </p:nvSpPr>
        <p:spPr>
          <a:xfrm>
            <a:off x="3077504" y="3284349"/>
            <a:ext cx="1230072" cy="1323728"/>
          </a:xfrm>
          <a:prstGeom prst="diamond">
            <a:avLst/>
          </a:prstGeom>
          <a:solidFill>
            <a:srgbClr val="2E72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fontScale="67500" lnSpcReduction="20000"/>
          </a:bodyPr>
          <a:lstStyle/>
          <a:p>
            <a:pPr algn="ctr"/>
            <a:r>
              <a:rPr lang="en-US" altLang="zh-CN" dirty="0" smtClean="0">
                <a:solidFill>
                  <a:schemeClr val="bg1"/>
                </a:solidFill>
                <a:latin typeface="Microsoft YaHei Light" charset="-122"/>
                <a:ea typeface="Microsoft YaHei Light" charset="-122"/>
                <a:cs typeface="Microsoft YaHei Light" charset="-122"/>
                <a:sym typeface="Arial" panose="020B0604020202020204" pitchFamily="34" charset="0"/>
              </a:rPr>
              <a:t>用户画像</a:t>
            </a:r>
          </a:p>
          <a:p>
            <a:pPr algn="ctr"/>
            <a:r>
              <a:rPr lang="en-US" altLang="zh-CN" dirty="0" smtClean="0">
                <a:solidFill>
                  <a:schemeClr val="bg1"/>
                </a:solidFill>
                <a:latin typeface="Microsoft YaHei Light" charset="-122"/>
                <a:ea typeface="Microsoft YaHei Light" charset="-122"/>
                <a:cs typeface="Microsoft YaHei Light" charset="-122"/>
                <a:sym typeface="Arial" panose="020B0604020202020204" pitchFamily="34" charset="0"/>
              </a:rPr>
              <a:t> 异常行为发现</a:t>
            </a:r>
          </a:p>
        </p:txBody>
      </p:sp>
      <p:sp>
        <p:nvSpPr>
          <p:cNvPr id="21" name="菱形 20"/>
          <p:cNvSpPr/>
          <p:nvPr>
            <p:custDataLst>
              <p:tags r:id="rId4"/>
            </p:custDataLst>
          </p:nvPr>
        </p:nvSpPr>
        <p:spPr>
          <a:xfrm>
            <a:off x="3706142" y="3959576"/>
            <a:ext cx="1230072" cy="1323728"/>
          </a:xfrm>
          <a:prstGeom prst="diamond">
            <a:avLst/>
          </a:prstGeom>
          <a:noFill/>
          <a:ln w="12700">
            <a:solidFill>
              <a:srgbClr val="2E71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行为风险可视化</a:t>
            </a:r>
          </a:p>
        </p:txBody>
      </p:sp>
      <p:sp>
        <p:nvSpPr>
          <p:cNvPr id="22" name="菱形 21"/>
          <p:cNvSpPr/>
          <p:nvPr>
            <p:custDataLst>
              <p:tags r:id="rId5"/>
            </p:custDataLst>
          </p:nvPr>
        </p:nvSpPr>
        <p:spPr>
          <a:xfrm>
            <a:off x="4334779" y="3284349"/>
            <a:ext cx="1230072" cy="1323728"/>
          </a:xfrm>
          <a:prstGeom prst="diamond">
            <a:avLst/>
          </a:prstGeom>
          <a:solidFill>
            <a:srgbClr val="2E72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数据泄密发现</a:t>
            </a:r>
          </a:p>
        </p:txBody>
      </p:sp>
      <p:sp>
        <p:nvSpPr>
          <p:cNvPr id="23" name="菱形 22"/>
          <p:cNvSpPr/>
          <p:nvPr>
            <p:custDataLst>
              <p:tags r:id="rId6"/>
            </p:custDataLst>
          </p:nvPr>
        </p:nvSpPr>
        <p:spPr>
          <a:xfrm>
            <a:off x="6494182" y="3267844"/>
            <a:ext cx="1230072" cy="1323728"/>
          </a:xfrm>
          <a:prstGeom prst="diamond">
            <a:avLst/>
          </a:prstGeom>
          <a:solidFill>
            <a:srgbClr val="2E72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有效工作时间</a:t>
            </a:r>
          </a:p>
        </p:txBody>
      </p:sp>
      <p:sp>
        <p:nvSpPr>
          <p:cNvPr id="24" name="菱形 23"/>
          <p:cNvSpPr/>
          <p:nvPr>
            <p:custDataLst>
              <p:tags r:id="rId7"/>
            </p:custDataLst>
          </p:nvPr>
        </p:nvSpPr>
        <p:spPr>
          <a:xfrm>
            <a:off x="7096158" y="3943071"/>
            <a:ext cx="1230072" cy="1323728"/>
          </a:xfrm>
          <a:prstGeom prst="diamond">
            <a:avLst/>
          </a:prstGeom>
          <a:noFill/>
          <a:ln w="12700">
            <a:solidFill>
              <a:srgbClr val="2E71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效率评分</a:t>
            </a:r>
          </a:p>
        </p:txBody>
      </p:sp>
      <p:sp>
        <p:nvSpPr>
          <p:cNvPr id="25" name="菱形 24"/>
          <p:cNvSpPr/>
          <p:nvPr>
            <p:custDataLst>
              <p:tags r:id="rId8"/>
            </p:custDataLst>
          </p:nvPr>
        </p:nvSpPr>
        <p:spPr>
          <a:xfrm>
            <a:off x="7724794" y="3267844"/>
            <a:ext cx="1230072" cy="1323728"/>
          </a:xfrm>
          <a:prstGeom prst="diamond">
            <a:avLst/>
          </a:prstGeom>
          <a:solidFill>
            <a:srgbClr val="2E72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业务操作合规</a:t>
            </a:r>
          </a:p>
        </p:txBody>
      </p:sp>
      <p:sp>
        <p:nvSpPr>
          <p:cNvPr id="26" name="菱形 25"/>
          <p:cNvSpPr/>
          <p:nvPr>
            <p:custDataLst>
              <p:tags r:id="rId9"/>
            </p:custDataLst>
          </p:nvPr>
        </p:nvSpPr>
        <p:spPr>
          <a:xfrm>
            <a:off x="8353431" y="3943071"/>
            <a:ext cx="1230072" cy="1323728"/>
          </a:xfrm>
          <a:prstGeom prst="diamond">
            <a:avLst/>
          </a:prstGeom>
          <a:noFill/>
          <a:ln w="12700">
            <a:solidFill>
              <a:srgbClr val="2E71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员工技能瓶颈分析</a:t>
            </a:r>
          </a:p>
        </p:txBody>
      </p:sp>
      <p:sp>
        <p:nvSpPr>
          <p:cNvPr id="27" name="菱形 26"/>
          <p:cNvSpPr/>
          <p:nvPr>
            <p:custDataLst>
              <p:tags r:id="rId10"/>
            </p:custDataLst>
          </p:nvPr>
        </p:nvSpPr>
        <p:spPr>
          <a:xfrm>
            <a:off x="8982069" y="3267844"/>
            <a:ext cx="1230072" cy="1323728"/>
          </a:xfrm>
          <a:prstGeom prst="diamond">
            <a:avLst/>
          </a:prstGeom>
          <a:solidFill>
            <a:srgbClr val="2E72B6"/>
          </a:solidFill>
          <a:ln w="3175">
            <a:solidFill>
              <a:srgbClr val="2E73B6"/>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rmAutofit/>
          </a:bodyPr>
          <a:lstStyle/>
          <a:p>
            <a:pPr algn="ctr"/>
            <a:r>
              <a:rPr lang="en-US" altLang="zh-CN" sz="1200" dirty="0" smtClean="0">
                <a:solidFill>
                  <a:schemeClr val="bg1"/>
                </a:solidFill>
                <a:latin typeface="Microsoft YaHei Light" charset="-122"/>
                <a:ea typeface="Microsoft YaHei Light" charset="-122"/>
                <a:cs typeface="Microsoft YaHei Light" charset="-122"/>
                <a:sym typeface="Arial" panose="020B0604020202020204" pitchFamily="34" charset="0"/>
              </a:rPr>
              <a:t>高效行为发现</a:t>
            </a:r>
          </a:p>
        </p:txBody>
      </p:sp>
      <p:sp>
        <p:nvSpPr>
          <p:cNvPr id="28" name="矩形 27"/>
          <p:cNvSpPr/>
          <p:nvPr>
            <p:custDataLst>
              <p:tags r:id="rId11"/>
            </p:custDataLst>
          </p:nvPr>
        </p:nvSpPr>
        <p:spPr>
          <a:xfrm>
            <a:off x="2448404" y="5759695"/>
            <a:ext cx="2489200" cy="400050"/>
          </a:xfrm>
          <a:prstGeom prst="rect">
            <a:avLst/>
          </a:prstGeom>
        </p:spPr>
        <p:txBody>
          <a:bodyPr wrap="square">
            <a:normAutofit fontScale="95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安全</a:t>
            </a:r>
          </a:p>
        </p:txBody>
      </p:sp>
      <p:sp>
        <p:nvSpPr>
          <p:cNvPr id="29" name="矩形 28"/>
          <p:cNvSpPr/>
          <p:nvPr>
            <p:custDataLst>
              <p:tags r:id="rId12"/>
            </p:custDataLst>
          </p:nvPr>
        </p:nvSpPr>
        <p:spPr>
          <a:xfrm>
            <a:off x="7111209" y="5759695"/>
            <a:ext cx="2489200" cy="400050"/>
          </a:xfrm>
          <a:prstGeom prst="rect">
            <a:avLst/>
          </a:prstGeom>
        </p:spPr>
        <p:txBody>
          <a:bodyPr wrap="square">
            <a:normAutofit fontScale="975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效率</a:t>
            </a:r>
          </a:p>
        </p:txBody>
      </p:sp>
      <p:grpSp>
        <p:nvGrpSpPr>
          <p:cNvPr id="30" name="组合 4"/>
          <p:cNvGrpSpPr/>
          <p:nvPr/>
        </p:nvGrpSpPr>
        <p:grpSpPr>
          <a:xfrm>
            <a:off x="5023485" y="4283710"/>
            <a:ext cx="2117090" cy="2118441"/>
            <a:chOff x="0" y="0"/>
            <a:chExt cx="3848105" cy="3850009"/>
          </a:xfrm>
        </p:grpSpPr>
        <p:sp>
          <p:nvSpPr>
            <p:cNvPr id="31" name="Block Arc 38"/>
            <p:cNvSpPr/>
            <p:nvPr/>
          </p:nvSpPr>
          <p:spPr>
            <a:xfrm rot="2990966">
              <a:off x="15241" y="1"/>
              <a:ext cx="3823336" cy="3823334"/>
            </a:xfrm>
            <a:custGeom>
              <a:avLst/>
              <a:gdLst/>
              <a:ahLst/>
              <a:cxnLst>
                <a:cxn ang="0">
                  <a:pos x="0" y="1911667"/>
                </a:cxn>
                <a:cxn ang="0">
                  <a:pos x="579354" y="540751"/>
                </a:cxn>
                <a:cxn ang="0">
                  <a:pos x="1966254" y="780"/>
                </a:cxn>
                <a:cxn ang="0">
                  <a:pos x="1948429" y="624761"/>
                </a:cxn>
                <a:cxn ang="0">
                  <a:pos x="1014407" y="988410"/>
                </a:cxn>
                <a:cxn ang="0">
                  <a:pos x="624235" y="1911667"/>
                </a:cxn>
                <a:cxn ang="0">
                  <a:pos x="0" y="1911667"/>
                </a:cxn>
              </a:cxnLst>
              <a:rect l="0" t="0" r="0" b="0"/>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01455C"/>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2" name="Block Arc 37"/>
            <p:cNvSpPr/>
            <p:nvPr/>
          </p:nvSpPr>
          <p:spPr>
            <a:xfrm rot="-2484302">
              <a:off x="0" y="7620"/>
              <a:ext cx="3823334" cy="3823336"/>
            </a:xfrm>
            <a:custGeom>
              <a:avLst/>
              <a:gdLst/>
              <a:ahLst/>
              <a:cxnLst>
                <a:cxn ang="0">
                  <a:pos x="9943" y="1716950"/>
                </a:cxn>
                <a:cxn ang="0">
                  <a:pos x="1966253" y="779"/>
                </a:cxn>
                <a:cxn ang="0">
                  <a:pos x="1948428" y="624761"/>
                </a:cxn>
                <a:cxn ang="0">
                  <a:pos x="630932" y="1780533"/>
                </a:cxn>
                <a:cxn ang="0">
                  <a:pos x="9943" y="1716950"/>
                </a:cxn>
              </a:cxnLst>
              <a:rect l="0" t="0" r="0" b="0"/>
              <a:pathLst>
                <a:path w="3823334" h="3823336">
                  <a:moveTo>
                    <a:pt x="9943" y="1716950"/>
                  </a:moveTo>
                  <a:cubicBezTo>
                    <a:pt x="111937" y="720819"/>
                    <a:pt x="965323" y="-27813"/>
                    <a:pt x="1966253" y="779"/>
                  </a:cubicBezTo>
                  <a:lnTo>
                    <a:pt x="1948428" y="624761"/>
                  </a:lnTo>
                  <a:cubicBezTo>
                    <a:pt x="1274342" y="605505"/>
                    <a:pt x="699620" y="1109679"/>
                    <a:pt x="630932" y="1780533"/>
                  </a:cubicBezTo>
                  <a:lnTo>
                    <a:pt x="9943" y="1716950"/>
                  </a:lnTo>
                  <a:close/>
                </a:path>
              </a:pathLst>
            </a:custGeom>
            <a:solidFill>
              <a:srgbClr val="2E72B6"/>
            </a:solidFill>
            <a:ln w="9525">
              <a:noFill/>
            </a:ln>
          </p:spPr>
          <p:txBody>
            <a:bodyPr/>
            <a:lstStyle/>
            <a:p>
              <a:endParaRPr lang="zh-CN" altLang="en-US">
                <a:latin typeface="Microsoft YaHei Light" charset="-122"/>
                <a:ea typeface="Microsoft YaHei Light" charset="-122"/>
                <a:cs typeface="Microsoft YaHei Light" charset="-122"/>
              </a:endParaRPr>
            </a:p>
          </p:txBody>
        </p:sp>
        <p:grpSp>
          <p:nvGrpSpPr>
            <p:cNvPr id="33" name="组合 8"/>
            <p:cNvGrpSpPr/>
            <p:nvPr/>
          </p:nvGrpSpPr>
          <p:grpSpPr>
            <a:xfrm>
              <a:off x="9527" y="13337"/>
              <a:ext cx="3838578" cy="3836672"/>
              <a:chOff x="0" y="0"/>
              <a:chExt cx="3838578" cy="3836672"/>
            </a:xfrm>
          </p:grpSpPr>
          <p:sp>
            <p:nvSpPr>
              <p:cNvPr id="34" name="Block Arc 40"/>
              <p:cNvSpPr/>
              <p:nvPr/>
            </p:nvSpPr>
            <p:spPr>
              <a:xfrm rot="-7652769">
                <a:off x="0" y="13336"/>
                <a:ext cx="3823336" cy="3823336"/>
              </a:xfrm>
              <a:custGeom>
                <a:avLst/>
                <a:gdLst/>
                <a:ahLst/>
                <a:cxnLst>
                  <a:cxn ang="0">
                    <a:pos x="0" y="1911668"/>
                  </a:cxn>
                  <a:cxn ang="0">
                    <a:pos x="579354" y="540751"/>
                  </a:cxn>
                  <a:cxn ang="0">
                    <a:pos x="1966255" y="779"/>
                  </a:cxn>
                  <a:cxn ang="0">
                    <a:pos x="1948429" y="624761"/>
                  </a:cxn>
                  <a:cxn ang="0">
                    <a:pos x="1014407" y="988411"/>
                  </a:cxn>
                  <a:cxn ang="0">
                    <a:pos x="624236" y="1911669"/>
                  </a:cxn>
                  <a:cxn ang="0">
                    <a:pos x="0" y="1911668"/>
                  </a:cxn>
                </a:cxnLst>
                <a:rect l="0" t="0" r="0" b="0"/>
                <a:pathLst>
                  <a:path w="3823336" h="3823336">
                    <a:moveTo>
                      <a:pt x="0" y="1911668"/>
                    </a:moveTo>
                    <a:cubicBezTo>
                      <a:pt x="0" y="1395196"/>
                      <a:pt x="208976" y="900700"/>
                      <a:pt x="579354" y="540751"/>
                    </a:cubicBezTo>
                    <a:cubicBezTo>
                      <a:pt x="949732" y="180802"/>
                      <a:pt x="1449994" y="-13968"/>
                      <a:pt x="1966255" y="779"/>
                    </a:cubicBezTo>
                    <a:lnTo>
                      <a:pt x="1948429" y="624761"/>
                    </a:lnTo>
                    <a:cubicBezTo>
                      <a:pt x="1600748" y="614829"/>
                      <a:pt x="1263841" y="745999"/>
                      <a:pt x="1014407" y="988411"/>
                    </a:cubicBezTo>
                    <a:cubicBezTo>
                      <a:pt x="764972" y="1230822"/>
                      <a:pt x="624236" y="1563846"/>
                      <a:pt x="624236" y="1911669"/>
                    </a:cubicBezTo>
                    <a:lnTo>
                      <a:pt x="0" y="1911668"/>
                    </a:lnTo>
                    <a:close/>
                  </a:path>
                </a:pathLst>
              </a:custGeom>
              <a:solidFill>
                <a:srgbClr val="D7702B"/>
              </a:solidFill>
              <a:ln w="9525">
                <a:noFill/>
              </a:ln>
            </p:spPr>
            <p:txBody>
              <a:bodyPr/>
              <a:lstStyle/>
              <a:p>
                <a:endParaRPr lang="zh-CN" altLang="en-US">
                  <a:latin typeface="Microsoft YaHei Light" charset="-122"/>
                  <a:ea typeface="Microsoft YaHei Light" charset="-122"/>
                  <a:cs typeface="Microsoft YaHei Light" charset="-122"/>
                </a:endParaRPr>
              </a:p>
            </p:txBody>
          </p:sp>
          <p:grpSp>
            <p:nvGrpSpPr>
              <p:cNvPr id="35" name="组合 10"/>
              <p:cNvGrpSpPr/>
              <p:nvPr/>
            </p:nvGrpSpPr>
            <p:grpSpPr>
              <a:xfrm>
                <a:off x="15242" y="0"/>
                <a:ext cx="3823336" cy="3823334"/>
                <a:chOff x="0" y="0"/>
                <a:chExt cx="3823336" cy="3823334"/>
              </a:xfrm>
            </p:grpSpPr>
            <p:sp>
              <p:nvSpPr>
                <p:cNvPr id="36" name="Block Arc 39"/>
                <p:cNvSpPr/>
                <p:nvPr/>
              </p:nvSpPr>
              <p:spPr>
                <a:xfrm rot="8470872">
                  <a:off x="0" y="0"/>
                  <a:ext cx="3823336" cy="3823334"/>
                </a:xfrm>
                <a:custGeom>
                  <a:avLst/>
                  <a:gdLst/>
                  <a:ahLst/>
                  <a:cxnLst>
                    <a:cxn ang="0">
                      <a:pos x="0" y="1911667"/>
                    </a:cxn>
                    <a:cxn ang="0">
                      <a:pos x="579354" y="540751"/>
                    </a:cxn>
                    <a:cxn ang="0">
                      <a:pos x="1966254" y="780"/>
                    </a:cxn>
                    <a:cxn ang="0">
                      <a:pos x="1948429" y="624761"/>
                    </a:cxn>
                    <a:cxn ang="0">
                      <a:pos x="1014407" y="988410"/>
                    </a:cxn>
                    <a:cxn ang="0">
                      <a:pos x="624235" y="1911667"/>
                    </a:cxn>
                    <a:cxn ang="0">
                      <a:pos x="0" y="1911667"/>
                    </a:cxn>
                  </a:cxnLst>
                  <a:rect l="0" t="0" r="0" b="0"/>
                  <a:pathLst>
                    <a:path w="3823336" h="3823334">
                      <a:moveTo>
                        <a:pt x="0" y="1911667"/>
                      </a:moveTo>
                      <a:cubicBezTo>
                        <a:pt x="0" y="1395195"/>
                        <a:pt x="208976" y="900699"/>
                        <a:pt x="579354" y="540751"/>
                      </a:cubicBezTo>
                      <a:cubicBezTo>
                        <a:pt x="949732" y="180803"/>
                        <a:pt x="1449994" y="-13968"/>
                        <a:pt x="1966254" y="780"/>
                      </a:cubicBezTo>
                      <a:lnTo>
                        <a:pt x="1948429" y="624761"/>
                      </a:lnTo>
                      <a:cubicBezTo>
                        <a:pt x="1600748" y="614829"/>
                        <a:pt x="1263842" y="745999"/>
                        <a:pt x="1014407" y="988410"/>
                      </a:cubicBezTo>
                      <a:cubicBezTo>
                        <a:pt x="764972" y="1230821"/>
                        <a:pt x="624235" y="1563844"/>
                        <a:pt x="624235" y="1911667"/>
                      </a:cubicBezTo>
                      <a:lnTo>
                        <a:pt x="0" y="1911667"/>
                      </a:lnTo>
                      <a:close/>
                    </a:path>
                  </a:pathLst>
                </a:custGeom>
                <a:solidFill>
                  <a:srgbClr val="5D9CE3"/>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7" name="Isosceles Triangle 41"/>
                <p:cNvSpPr/>
                <p:nvPr/>
              </p:nvSpPr>
              <p:spPr>
                <a:xfrm rot="2938533">
                  <a:off x="522921" y="385761"/>
                  <a:ext cx="916304" cy="358140"/>
                </a:xfrm>
                <a:prstGeom prst="triangle">
                  <a:avLst>
                    <a:gd name="adj" fmla="val 50000"/>
                  </a:avLst>
                </a:prstGeom>
                <a:solidFill>
                  <a:srgbClr val="2E73B6"/>
                </a:solidFill>
                <a:ln w="9525">
                  <a:noFill/>
                </a:ln>
              </p:spPr>
              <p:txBody>
                <a:bodyPr anchor="ctr"/>
                <a:lstStyle/>
                <a:p>
                  <a:pPr lvl="0" algn="ctr" eaLnBrk="1" hangingPunct="1"/>
                  <a:endParaRPr lang="en-US" altLang="zh-CN" dirty="0">
                    <a:solidFill>
                      <a:srgbClr val="FFFFFF"/>
                    </a:solidFill>
                    <a:latin typeface="Microsoft YaHei Light" charset="-122"/>
                    <a:ea typeface="Microsoft YaHei Light" charset="-122"/>
                    <a:cs typeface="Microsoft YaHei Light" charset="-122"/>
                  </a:endParaRPr>
                </a:p>
              </p:txBody>
            </p:sp>
            <p:sp>
              <p:nvSpPr>
                <p:cNvPr id="38" name="Isosceles Triangle 42"/>
                <p:cNvSpPr/>
                <p:nvPr/>
              </p:nvSpPr>
              <p:spPr>
                <a:xfrm rot="8461846">
                  <a:off x="2779396" y="861060"/>
                  <a:ext cx="916304" cy="358140"/>
                </a:xfrm>
                <a:prstGeom prst="triangle">
                  <a:avLst>
                    <a:gd name="adj" fmla="val 50000"/>
                  </a:avLst>
                </a:prstGeom>
                <a:solidFill>
                  <a:srgbClr val="01455C"/>
                </a:solidFill>
                <a:ln w="9525">
                  <a:noFill/>
                </a:ln>
              </p:spPr>
              <p:txBody>
                <a:bodyPr anchor="ctr"/>
                <a:lstStyle/>
                <a:p>
                  <a:pPr lvl="0" algn="ctr" eaLnBrk="1" hangingPunct="1"/>
                  <a:endParaRPr lang="en-US" altLang="zh-CN" dirty="0">
                    <a:solidFill>
                      <a:srgbClr val="FFFFFF"/>
                    </a:solidFill>
                    <a:latin typeface="Microsoft YaHei Light" charset="-122"/>
                    <a:ea typeface="Microsoft YaHei Light" charset="-122"/>
                    <a:cs typeface="Microsoft YaHei Light" charset="-122"/>
                  </a:endParaRPr>
                </a:p>
              </p:txBody>
            </p:sp>
            <p:sp>
              <p:nvSpPr>
                <p:cNvPr id="39" name="Isosceles Triangle 43"/>
                <p:cNvSpPr/>
                <p:nvPr/>
              </p:nvSpPr>
              <p:spPr>
                <a:xfrm rot="-7527845">
                  <a:off x="2290761" y="3068001"/>
                  <a:ext cx="916304" cy="358140"/>
                </a:xfrm>
                <a:prstGeom prst="triangle">
                  <a:avLst>
                    <a:gd name="adj" fmla="val 50000"/>
                  </a:avLst>
                </a:prstGeom>
                <a:solidFill>
                  <a:srgbClr val="5D9CE3"/>
                </a:solidFill>
                <a:ln w="9525">
                  <a:noFill/>
                </a:ln>
              </p:spPr>
              <p:txBody>
                <a:bodyPr anchor="ctr"/>
                <a:lstStyle/>
                <a:p>
                  <a:pPr lvl="0" algn="ctr" eaLnBrk="1" hangingPunct="1"/>
                  <a:endParaRPr lang="en-US" altLang="zh-CN" dirty="0">
                    <a:solidFill>
                      <a:srgbClr val="FFFFFF"/>
                    </a:solidFill>
                    <a:latin typeface="Microsoft YaHei Light" charset="-122"/>
                    <a:ea typeface="Microsoft YaHei Light" charset="-122"/>
                    <a:cs typeface="Microsoft YaHei Light" charset="-122"/>
                  </a:endParaRPr>
                </a:p>
              </p:txBody>
            </p:sp>
            <p:sp>
              <p:nvSpPr>
                <p:cNvPr id="40" name="Isosceles Triangle 44"/>
                <p:cNvSpPr/>
                <p:nvPr/>
              </p:nvSpPr>
              <p:spPr>
                <a:xfrm rot="-2140796">
                  <a:off x="43816" y="2567941"/>
                  <a:ext cx="916304" cy="360044"/>
                </a:xfrm>
                <a:prstGeom prst="triangle">
                  <a:avLst>
                    <a:gd name="adj" fmla="val 50000"/>
                  </a:avLst>
                </a:prstGeom>
                <a:solidFill>
                  <a:srgbClr val="D7702B"/>
                </a:solidFill>
                <a:ln w="9525">
                  <a:noFill/>
                </a:ln>
              </p:spPr>
              <p:txBody>
                <a:bodyPr anchor="ctr"/>
                <a:lstStyle/>
                <a:p>
                  <a:pPr lvl="0" algn="ctr" eaLnBrk="1" hangingPunct="1"/>
                  <a:endParaRPr lang="en-US" altLang="zh-CN" dirty="0">
                    <a:solidFill>
                      <a:srgbClr val="FFFFFF"/>
                    </a:solidFill>
                    <a:latin typeface="Microsoft YaHei Light" charset="-122"/>
                    <a:ea typeface="Microsoft YaHei Light" charset="-122"/>
                    <a:cs typeface="Microsoft YaHei Light" charset="-122"/>
                  </a:endParaRPr>
                </a:p>
              </p:txBody>
            </p:sp>
            <p:sp>
              <p:nvSpPr>
                <p:cNvPr id="41" name="TextBox 61"/>
                <p:cNvSpPr txBox="1"/>
                <p:nvPr/>
              </p:nvSpPr>
              <p:spPr>
                <a:xfrm>
                  <a:off x="1357340" y="91169"/>
                  <a:ext cx="1802861" cy="521624"/>
                </a:xfrm>
                <a:prstGeom prst="rect">
                  <a:avLst/>
                </a:prstGeom>
                <a:noFill/>
                <a:ln w="9525">
                  <a:noFill/>
                </a:ln>
              </p:spPr>
              <p:txBody>
                <a:bodyPr wrap="square">
                  <a:spAutoFit/>
                </a:bodyPr>
                <a:lstStyle/>
                <a:p>
                  <a:pPr lvl="0" eaLnBrk="1" hangingPunct="1"/>
                  <a:r>
                    <a:rPr lang="zh-CN" altLang="en-US" sz="1200" dirty="0">
                      <a:solidFill>
                        <a:schemeClr val="bg1"/>
                      </a:solidFill>
                      <a:latin typeface="Microsoft YaHei Light" charset="-122"/>
                      <a:ea typeface="Microsoft YaHei Light" charset="-122"/>
                      <a:cs typeface="Microsoft YaHei Light" charset="-122"/>
                    </a:rPr>
                    <a:t>捕捉行为</a:t>
                  </a:r>
                </a:p>
              </p:txBody>
            </p:sp>
            <p:sp>
              <p:nvSpPr>
                <p:cNvPr id="42" name="TextBox 62"/>
                <p:cNvSpPr txBox="1"/>
                <p:nvPr/>
              </p:nvSpPr>
              <p:spPr>
                <a:xfrm>
                  <a:off x="964912" y="3202448"/>
                  <a:ext cx="2169897" cy="521624"/>
                </a:xfrm>
                <a:prstGeom prst="rect">
                  <a:avLst/>
                </a:prstGeom>
                <a:noFill/>
                <a:ln w="9525">
                  <a:noFill/>
                </a:ln>
              </p:spPr>
              <p:txBody>
                <a:bodyPr wrap="square">
                  <a:spAutoFit/>
                </a:bodyPr>
                <a:lstStyle/>
                <a:p>
                  <a:pPr lvl="0" eaLnBrk="1" hangingPunct="1"/>
                  <a:r>
                    <a:rPr lang="zh-CN" altLang="en-US" sz="1200" dirty="0">
                      <a:solidFill>
                        <a:schemeClr val="bg1"/>
                      </a:solidFill>
                      <a:latin typeface="Microsoft YaHei Light" charset="-122"/>
                      <a:ea typeface="Microsoft YaHei Light" charset="-122"/>
                      <a:cs typeface="Microsoft YaHei Light" charset="-122"/>
                    </a:rPr>
                    <a:t>分析行为</a:t>
                  </a:r>
                </a:p>
              </p:txBody>
            </p:sp>
            <p:sp>
              <p:nvSpPr>
                <p:cNvPr id="43" name="TextBox 63"/>
                <p:cNvSpPr txBox="1"/>
                <p:nvPr/>
              </p:nvSpPr>
              <p:spPr>
                <a:xfrm>
                  <a:off x="25393" y="1028246"/>
                  <a:ext cx="832179" cy="1518710"/>
                </a:xfrm>
                <a:prstGeom prst="rect">
                  <a:avLst/>
                </a:prstGeom>
                <a:noFill/>
                <a:ln w="9525">
                  <a:noFill/>
                </a:ln>
              </p:spPr>
              <p:txBody>
                <a:bodyPr wrap="square">
                  <a:spAutoFit/>
                </a:bodyPr>
                <a:lstStyle/>
                <a:p>
                  <a:pPr lvl="0" eaLnBrk="1" hangingPunct="1"/>
                  <a:r>
                    <a:rPr lang="zh-CN" altLang="en-US" sz="1200" dirty="0">
                      <a:solidFill>
                        <a:schemeClr val="bg1"/>
                      </a:solidFill>
                      <a:latin typeface="Microsoft YaHei Light" charset="-122"/>
                      <a:ea typeface="Microsoft YaHei Light" charset="-122"/>
                      <a:cs typeface="Microsoft YaHei Light" charset="-122"/>
                    </a:rPr>
                    <a:t>改进优化</a:t>
                  </a:r>
                </a:p>
              </p:txBody>
            </p:sp>
            <p:sp>
              <p:nvSpPr>
                <p:cNvPr id="44" name="TextBox 64"/>
                <p:cNvSpPr txBox="1"/>
                <p:nvPr/>
              </p:nvSpPr>
              <p:spPr>
                <a:xfrm>
                  <a:off x="3134809" y="1250974"/>
                  <a:ext cx="685595" cy="1518710"/>
                </a:xfrm>
                <a:prstGeom prst="rect">
                  <a:avLst/>
                </a:prstGeom>
                <a:noFill/>
                <a:ln w="9525">
                  <a:noFill/>
                </a:ln>
              </p:spPr>
              <p:txBody>
                <a:bodyPr wrap="square">
                  <a:spAutoFit/>
                </a:bodyPr>
                <a:lstStyle/>
                <a:p>
                  <a:pPr lvl="0" eaLnBrk="1" hangingPunct="1"/>
                  <a:r>
                    <a:rPr lang="zh-CN" altLang="en-US" sz="1200" dirty="0">
                      <a:solidFill>
                        <a:schemeClr val="bg1"/>
                      </a:solidFill>
                      <a:latin typeface="Microsoft YaHei Light" charset="-122"/>
                      <a:ea typeface="Microsoft YaHei Light" charset="-122"/>
                      <a:cs typeface="Microsoft YaHei Light" charset="-122"/>
                    </a:rPr>
                    <a:t>识别行为</a:t>
                  </a:r>
                </a:p>
              </p:txBody>
            </p:sp>
          </p:grpSp>
        </p:grpSp>
      </p:grpSp>
      <p:sp>
        <p:nvSpPr>
          <p:cNvPr id="2" name="标题 1"/>
          <p:cNvSpPr>
            <a:spLocks noGrp="1"/>
          </p:cNvSpPr>
          <p:nvPr>
            <p:ph type="title"/>
          </p:nvPr>
        </p:nvSpPr>
        <p:spPr/>
        <p:txBody>
          <a:bodyPr/>
          <a:lstStyle/>
          <a:p>
            <a:r>
              <a:rPr kumimoji="1" lang="zh-CN" altLang="en-US" dirty="0"/>
              <a:t>“</a:t>
            </a:r>
            <a:r>
              <a:rPr kumimoji="1" lang="en-US" altLang="zh-CN" dirty="0"/>
              <a:t>UEBA</a:t>
            </a:r>
            <a:r>
              <a:rPr kumimoji="1" lang="zh-CN" altLang="en-US"/>
              <a:t>：</a:t>
            </a:r>
            <a:r>
              <a:rPr kumimoji="1" lang="zh-CN" altLang="en-US" smtClean="0"/>
              <a:t>用户个体行为</a:t>
            </a:r>
            <a:r>
              <a:rPr kumimoji="1" lang="zh-CN" altLang="en-US" dirty="0"/>
              <a:t>分析</a:t>
            </a:r>
            <a:r>
              <a:rPr kumimoji="1" lang="zh-CN" altLang="en-US" dirty="0" smtClean="0"/>
              <a:t>”</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9"/>
          <p:cNvSpPr>
            <a:spLocks noEditPoints="1"/>
          </p:cNvSpPr>
          <p:nvPr/>
        </p:nvSpPr>
        <p:spPr>
          <a:xfrm>
            <a:off x="3940810" y="1710690"/>
            <a:ext cx="4311015" cy="4311015"/>
          </a:xfrm>
          <a:custGeom>
            <a:avLst/>
            <a:gdLst/>
            <a:ahLst/>
            <a:cxnLst>
              <a:cxn ang="0">
                <a:pos x="2122023" y="843560"/>
              </a:cxn>
              <a:cxn ang="0">
                <a:pos x="1548402" y="1304706"/>
              </a:cxn>
              <a:cxn ang="0">
                <a:pos x="1855832" y="843560"/>
              </a:cxn>
              <a:cxn ang="0">
                <a:pos x="1855832" y="468645"/>
              </a:cxn>
              <a:cxn ang="0">
                <a:pos x="918543" y="468645"/>
              </a:cxn>
              <a:cxn ang="0">
                <a:pos x="918543" y="843560"/>
              </a:cxn>
              <a:cxn ang="0">
                <a:pos x="1225974" y="1304706"/>
              </a:cxn>
              <a:cxn ang="0">
                <a:pos x="656102" y="843560"/>
              </a:cxn>
              <a:cxn ang="0">
                <a:pos x="0" y="1390937"/>
              </a:cxn>
              <a:cxn ang="0">
                <a:pos x="656102" y="1934565"/>
              </a:cxn>
              <a:cxn ang="0">
                <a:pos x="1225974" y="1473419"/>
              </a:cxn>
              <a:cxn ang="0">
                <a:pos x="918543" y="1934565"/>
              </a:cxn>
              <a:cxn ang="0">
                <a:pos x="918543" y="2309480"/>
              </a:cxn>
              <a:cxn ang="0">
                <a:pos x="1855832" y="2309480"/>
              </a:cxn>
              <a:cxn ang="0">
                <a:pos x="1855832" y="1934565"/>
              </a:cxn>
              <a:cxn ang="0">
                <a:pos x="1548402" y="1473419"/>
              </a:cxn>
              <a:cxn ang="0">
                <a:pos x="2122023" y="1934565"/>
              </a:cxn>
              <a:cxn ang="0">
                <a:pos x="2778125" y="1390937"/>
              </a:cxn>
              <a:cxn ang="0">
                <a:pos x="1004774" y="761079"/>
              </a:cxn>
              <a:cxn ang="0">
                <a:pos x="1004774" y="554875"/>
              </a:cxn>
              <a:cxn ang="0">
                <a:pos x="1773351" y="554875"/>
              </a:cxn>
              <a:cxn ang="0">
                <a:pos x="1773351" y="761079"/>
              </a:cxn>
              <a:cxn ang="0">
                <a:pos x="1004774" y="761079"/>
              </a:cxn>
              <a:cxn ang="0">
                <a:pos x="656102" y="1814592"/>
              </a:cxn>
              <a:cxn ang="0">
                <a:pos x="168712" y="1390937"/>
              </a:cxn>
              <a:cxn ang="0">
                <a:pos x="656102" y="963533"/>
              </a:cxn>
              <a:cxn ang="0">
                <a:pos x="1143493" y="1390937"/>
              </a:cxn>
              <a:cxn ang="0">
                <a:pos x="1773351" y="2020795"/>
              </a:cxn>
              <a:cxn ang="0">
                <a:pos x="1773351" y="2226999"/>
              </a:cxn>
              <a:cxn ang="0">
                <a:pos x="1004774" y="2226999"/>
              </a:cxn>
              <a:cxn ang="0">
                <a:pos x="1004774" y="2020795"/>
              </a:cxn>
              <a:cxn ang="0">
                <a:pos x="1773351" y="2020795"/>
              </a:cxn>
              <a:cxn ang="0">
                <a:pos x="1312205" y="1390937"/>
              </a:cxn>
              <a:cxn ang="0">
                <a:pos x="1465920" y="1390937"/>
              </a:cxn>
              <a:cxn ang="0">
                <a:pos x="2223250" y="1773351"/>
              </a:cxn>
              <a:cxn ang="0">
                <a:pos x="2017046" y="1773351"/>
              </a:cxn>
              <a:cxn ang="0">
                <a:pos x="2017046" y="1004774"/>
              </a:cxn>
              <a:cxn ang="0">
                <a:pos x="2223250" y="1004774"/>
              </a:cxn>
              <a:cxn ang="0">
                <a:pos x="2223250" y="1773351"/>
              </a:cxn>
            </a:cxnLst>
            <a:rect l="0" t="0" r="0" b="0"/>
            <a:pathLst>
              <a:path w="741" h="741">
                <a:moveTo>
                  <a:pt x="616" y="246"/>
                </a:moveTo>
                <a:cubicBezTo>
                  <a:pt x="602" y="232"/>
                  <a:pt x="585" y="225"/>
                  <a:pt x="566" y="225"/>
                </a:cubicBezTo>
                <a:cubicBezTo>
                  <a:pt x="547" y="225"/>
                  <a:pt x="529" y="232"/>
                  <a:pt x="516" y="246"/>
                </a:cubicBezTo>
                <a:cubicBezTo>
                  <a:pt x="413" y="348"/>
                  <a:pt x="413" y="348"/>
                  <a:pt x="413" y="348"/>
                </a:cubicBezTo>
                <a:cubicBezTo>
                  <a:pt x="393" y="328"/>
                  <a:pt x="393" y="328"/>
                  <a:pt x="393" y="328"/>
                </a:cubicBezTo>
                <a:cubicBezTo>
                  <a:pt x="495" y="225"/>
                  <a:pt x="495" y="225"/>
                  <a:pt x="495" y="225"/>
                </a:cubicBezTo>
                <a:cubicBezTo>
                  <a:pt x="509" y="212"/>
                  <a:pt x="516" y="194"/>
                  <a:pt x="516" y="175"/>
                </a:cubicBezTo>
                <a:cubicBezTo>
                  <a:pt x="516" y="156"/>
                  <a:pt x="509" y="138"/>
                  <a:pt x="495" y="125"/>
                </a:cubicBezTo>
                <a:cubicBezTo>
                  <a:pt x="370" y="0"/>
                  <a:pt x="370" y="0"/>
                  <a:pt x="370" y="0"/>
                </a:cubicBezTo>
                <a:cubicBezTo>
                  <a:pt x="245" y="125"/>
                  <a:pt x="245" y="125"/>
                  <a:pt x="245" y="125"/>
                </a:cubicBezTo>
                <a:cubicBezTo>
                  <a:pt x="232" y="138"/>
                  <a:pt x="225" y="156"/>
                  <a:pt x="225" y="175"/>
                </a:cubicBezTo>
                <a:cubicBezTo>
                  <a:pt x="225" y="194"/>
                  <a:pt x="232" y="212"/>
                  <a:pt x="245" y="225"/>
                </a:cubicBezTo>
                <a:cubicBezTo>
                  <a:pt x="348" y="328"/>
                  <a:pt x="348" y="328"/>
                  <a:pt x="348" y="328"/>
                </a:cubicBezTo>
                <a:cubicBezTo>
                  <a:pt x="327" y="348"/>
                  <a:pt x="327" y="348"/>
                  <a:pt x="327" y="348"/>
                </a:cubicBezTo>
                <a:cubicBezTo>
                  <a:pt x="225" y="246"/>
                  <a:pt x="225" y="246"/>
                  <a:pt x="225" y="246"/>
                </a:cubicBezTo>
                <a:cubicBezTo>
                  <a:pt x="211" y="232"/>
                  <a:pt x="194" y="225"/>
                  <a:pt x="175" y="225"/>
                </a:cubicBezTo>
                <a:cubicBezTo>
                  <a:pt x="156" y="225"/>
                  <a:pt x="138" y="232"/>
                  <a:pt x="125" y="246"/>
                </a:cubicBezTo>
                <a:cubicBezTo>
                  <a:pt x="0" y="371"/>
                  <a:pt x="0" y="371"/>
                  <a:pt x="0" y="371"/>
                </a:cubicBezTo>
                <a:cubicBezTo>
                  <a:pt x="125" y="496"/>
                  <a:pt x="125" y="496"/>
                  <a:pt x="125" y="496"/>
                </a:cubicBezTo>
                <a:cubicBezTo>
                  <a:pt x="138" y="509"/>
                  <a:pt x="156" y="516"/>
                  <a:pt x="175" y="516"/>
                </a:cubicBezTo>
                <a:cubicBezTo>
                  <a:pt x="194" y="516"/>
                  <a:pt x="211" y="509"/>
                  <a:pt x="225" y="496"/>
                </a:cubicBezTo>
                <a:cubicBezTo>
                  <a:pt x="327" y="393"/>
                  <a:pt x="327" y="393"/>
                  <a:pt x="327" y="393"/>
                </a:cubicBezTo>
                <a:cubicBezTo>
                  <a:pt x="348" y="414"/>
                  <a:pt x="348" y="414"/>
                  <a:pt x="348" y="414"/>
                </a:cubicBezTo>
                <a:cubicBezTo>
                  <a:pt x="245" y="516"/>
                  <a:pt x="245" y="516"/>
                  <a:pt x="245" y="516"/>
                </a:cubicBezTo>
                <a:cubicBezTo>
                  <a:pt x="232" y="529"/>
                  <a:pt x="225" y="547"/>
                  <a:pt x="225" y="566"/>
                </a:cubicBezTo>
                <a:cubicBezTo>
                  <a:pt x="225" y="585"/>
                  <a:pt x="232" y="603"/>
                  <a:pt x="245" y="616"/>
                </a:cubicBezTo>
                <a:cubicBezTo>
                  <a:pt x="370" y="741"/>
                  <a:pt x="370" y="741"/>
                  <a:pt x="370" y="741"/>
                </a:cubicBezTo>
                <a:cubicBezTo>
                  <a:pt x="495" y="616"/>
                  <a:pt x="495" y="616"/>
                  <a:pt x="495" y="616"/>
                </a:cubicBezTo>
                <a:cubicBezTo>
                  <a:pt x="509" y="603"/>
                  <a:pt x="516" y="585"/>
                  <a:pt x="516" y="566"/>
                </a:cubicBezTo>
                <a:cubicBezTo>
                  <a:pt x="516" y="547"/>
                  <a:pt x="509" y="529"/>
                  <a:pt x="495" y="516"/>
                </a:cubicBezTo>
                <a:cubicBezTo>
                  <a:pt x="393" y="414"/>
                  <a:pt x="393" y="414"/>
                  <a:pt x="393" y="414"/>
                </a:cubicBezTo>
                <a:cubicBezTo>
                  <a:pt x="413" y="393"/>
                  <a:pt x="413" y="393"/>
                  <a:pt x="413" y="393"/>
                </a:cubicBezTo>
                <a:cubicBezTo>
                  <a:pt x="516" y="496"/>
                  <a:pt x="516" y="496"/>
                  <a:pt x="516" y="496"/>
                </a:cubicBezTo>
                <a:cubicBezTo>
                  <a:pt x="529" y="509"/>
                  <a:pt x="547" y="516"/>
                  <a:pt x="566" y="516"/>
                </a:cubicBezTo>
                <a:cubicBezTo>
                  <a:pt x="585" y="516"/>
                  <a:pt x="602" y="509"/>
                  <a:pt x="616" y="496"/>
                </a:cubicBezTo>
                <a:cubicBezTo>
                  <a:pt x="741" y="371"/>
                  <a:pt x="741" y="371"/>
                  <a:pt x="741" y="371"/>
                </a:cubicBezTo>
                <a:lnTo>
                  <a:pt x="616" y="246"/>
                </a:lnTo>
                <a:close/>
                <a:moveTo>
                  <a:pt x="268" y="203"/>
                </a:moveTo>
                <a:cubicBezTo>
                  <a:pt x="261" y="195"/>
                  <a:pt x="257" y="185"/>
                  <a:pt x="257" y="175"/>
                </a:cubicBezTo>
                <a:cubicBezTo>
                  <a:pt x="257" y="165"/>
                  <a:pt x="260" y="155"/>
                  <a:pt x="268" y="148"/>
                </a:cubicBezTo>
                <a:cubicBezTo>
                  <a:pt x="370" y="45"/>
                  <a:pt x="370" y="45"/>
                  <a:pt x="370" y="45"/>
                </a:cubicBezTo>
                <a:cubicBezTo>
                  <a:pt x="473" y="148"/>
                  <a:pt x="473" y="148"/>
                  <a:pt x="473" y="148"/>
                </a:cubicBezTo>
                <a:cubicBezTo>
                  <a:pt x="480" y="155"/>
                  <a:pt x="484" y="165"/>
                  <a:pt x="484" y="175"/>
                </a:cubicBezTo>
                <a:cubicBezTo>
                  <a:pt x="484" y="185"/>
                  <a:pt x="480" y="195"/>
                  <a:pt x="473" y="203"/>
                </a:cubicBezTo>
                <a:cubicBezTo>
                  <a:pt x="370" y="305"/>
                  <a:pt x="370" y="305"/>
                  <a:pt x="370" y="305"/>
                </a:cubicBezTo>
                <a:lnTo>
                  <a:pt x="268" y="203"/>
                </a:lnTo>
                <a:close/>
                <a:moveTo>
                  <a:pt x="202" y="473"/>
                </a:moveTo>
                <a:cubicBezTo>
                  <a:pt x="195" y="480"/>
                  <a:pt x="185" y="484"/>
                  <a:pt x="175" y="484"/>
                </a:cubicBezTo>
                <a:cubicBezTo>
                  <a:pt x="164" y="484"/>
                  <a:pt x="155" y="480"/>
                  <a:pt x="147" y="473"/>
                </a:cubicBezTo>
                <a:cubicBezTo>
                  <a:pt x="45" y="371"/>
                  <a:pt x="45" y="371"/>
                  <a:pt x="45" y="371"/>
                </a:cubicBezTo>
                <a:cubicBezTo>
                  <a:pt x="147" y="268"/>
                  <a:pt x="147" y="268"/>
                  <a:pt x="147" y="268"/>
                </a:cubicBezTo>
                <a:cubicBezTo>
                  <a:pt x="155" y="261"/>
                  <a:pt x="164" y="257"/>
                  <a:pt x="175" y="257"/>
                </a:cubicBezTo>
                <a:cubicBezTo>
                  <a:pt x="185" y="257"/>
                  <a:pt x="195" y="261"/>
                  <a:pt x="202" y="268"/>
                </a:cubicBezTo>
                <a:cubicBezTo>
                  <a:pt x="305" y="371"/>
                  <a:pt x="305" y="371"/>
                  <a:pt x="305" y="371"/>
                </a:cubicBezTo>
                <a:lnTo>
                  <a:pt x="202" y="473"/>
                </a:lnTo>
                <a:close/>
                <a:moveTo>
                  <a:pt x="473" y="539"/>
                </a:moveTo>
                <a:cubicBezTo>
                  <a:pt x="480" y="546"/>
                  <a:pt x="484" y="556"/>
                  <a:pt x="484" y="566"/>
                </a:cubicBezTo>
                <a:cubicBezTo>
                  <a:pt x="484" y="576"/>
                  <a:pt x="480" y="586"/>
                  <a:pt x="473" y="594"/>
                </a:cubicBezTo>
                <a:cubicBezTo>
                  <a:pt x="370" y="696"/>
                  <a:pt x="370" y="696"/>
                  <a:pt x="370" y="696"/>
                </a:cubicBezTo>
                <a:cubicBezTo>
                  <a:pt x="268" y="594"/>
                  <a:pt x="268" y="594"/>
                  <a:pt x="268" y="594"/>
                </a:cubicBezTo>
                <a:cubicBezTo>
                  <a:pt x="261" y="586"/>
                  <a:pt x="257" y="576"/>
                  <a:pt x="257" y="566"/>
                </a:cubicBezTo>
                <a:cubicBezTo>
                  <a:pt x="257" y="556"/>
                  <a:pt x="260" y="546"/>
                  <a:pt x="268" y="539"/>
                </a:cubicBezTo>
                <a:cubicBezTo>
                  <a:pt x="370" y="436"/>
                  <a:pt x="370" y="436"/>
                  <a:pt x="370" y="436"/>
                </a:cubicBezTo>
                <a:lnTo>
                  <a:pt x="473" y="539"/>
                </a:lnTo>
                <a:close/>
                <a:moveTo>
                  <a:pt x="370" y="391"/>
                </a:moveTo>
                <a:cubicBezTo>
                  <a:pt x="350" y="371"/>
                  <a:pt x="350" y="371"/>
                  <a:pt x="350" y="371"/>
                </a:cubicBezTo>
                <a:cubicBezTo>
                  <a:pt x="370" y="350"/>
                  <a:pt x="370" y="350"/>
                  <a:pt x="370" y="350"/>
                </a:cubicBezTo>
                <a:cubicBezTo>
                  <a:pt x="391" y="371"/>
                  <a:pt x="391" y="371"/>
                  <a:pt x="391" y="371"/>
                </a:cubicBezTo>
                <a:lnTo>
                  <a:pt x="370" y="391"/>
                </a:lnTo>
                <a:close/>
                <a:moveTo>
                  <a:pt x="593" y="473"/>
                </a:moveTo>
                <a:cubicBezTo>
                  <a:pt x="586" y="480"/>
                  <a:pt x="576" y="484"/>
                  <a:pt x="566" y="484"/>
                </a:cubicBezTo>
                <a:cubicBezTo>
                  <a:pt x="555" y="484"/>
                  <a:pt x="546" y="480"/>
                  <a:pt x="538" y="473"/>
                </a:cubicBezTo>
                <a:cubicBezTo>
                  <a:pt x="436" y="371"/>
                  <a:pt x="436" y="371"/>
                  <a:pt x="436" y="371"/>
                </a:cubicBezTo>
                <a:cubicBezTo>
                  <a:pt x="538" y="268"/>
                  <a:pt x="538" y="268"/>
                  <a:pt x="538" y="268"/>
                </a:cubicBezTo>
                <a:cubicBezTo>
                  <a:pt x="546" y="261"/>
                  <a:pt x="555" y="257"/>
                  <a:pt x="566" y="257"/>
                </a:cubicBezTo>
                <a:cubicBezTo>
                  <a:pt x="576" y="257"/>
                  <a:pt x="586" y="261"/>
                  <a:pt x="593" y="268"/>
                </a:cubicBezTo>
                <a:cubicBezTo>
                  <a:pt x="696" y="371"/>
                  <a:pt x="696" y="371"/>
                  <a:pt x="696" y="371"/>
                </a:cubicBezTo>
                <a:lnTo>
                  <a:pt x="593" y="473"/>
                </a:lnTo>
                <a:close/>
              </a:path>
            </a:pathLst>
          </a:custGeom>
          <a:solidFill>
            <a:schemeClr val="accent1"/>
          </a:solidFill>
          <a:ln w="9525">
            <a:noFill/>
          </a:ln>
        </p:spPr>
        <p:txBody>
          <a:bodyPr/>
          <a:lstStyle/>
          <a:p>
            <a:endParaRPr lang="zh-CN" altLang="en-US"/>
          </a:p>
        </p:txBody>
      </p:sp>
      <p:sp>
        <p:nvSpPr>
          <p:cNvPr id="17" name="Line 14"/>
          <p:cNvSpPr/>
          <p:nvPr/>
        </p:nvSpPr>
        <p:spPr>
          <a:xfrm flipH="1">
            <a:off x="2357754" y="1976895"/>
            <a:ext cx="3484816" cy="263"/>
          </a:xfrm>
          <a:prstGeom prst="line">
            <a:avLst/>
          </a:prstGeom>
          <a:ln w="6350" cap="flat" cmpd="sng">
            <a:solidFill>
              <a:schemeClr val="accent1"/>
            </a:solidFill>
            <a:prstDash val="solid"/>
            <a:headEnd type="none" w="med" len="med"/>
            <a:tailEnd type="oval" w="med" len="med"/>
          </a:ln>
        </p:spPr>
      </p:sp>
      <p:sp>
        <p:nvSpPr>
          <p:cNvPr id="18" name="Line 16"/>
          <p:cNvSpPr/>
          <p:nvPr/>
        </p:nvSpPr>
        <p:spPr>
          <a:xfrm flipH="1">
            <a:off x="2072005" y="4488206"/>
            <a:ext cx="2396132" cy="7620"/>
          </a:xfrm>
          <a:prstGeom prst="line">
            <a:avLst/>
          </a:prstGeom>
          <a:ln w="6350" cap="flat" cmpd="sng">
            <a:solidFill>
              <a:schemeClr val="accent1"/>
            </a:solidFill>
            <a:prstDash val="solid"/>
            <a:headEnd type="none" w="med" len="med"/>
            <a:tailEnd type="oval" w="med" len="med"/>
          </a:ln>
        </p:spPr>
      </p:sp>
      <p:pic>
        <p:nvPicPr>
          <p:cNvPr id="21" name="Picture 2" descr="E:\工作\其他\ppt\ppt_icon\1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0890" y="2236232"/>
            <a:ext cx="648000" cy="56585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E:\工作\其他\ppt\ppt_icon\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4613" y="3314953"/>
            <a:ext cx="576000" cy="532437"/>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E:\工作\其他\ppt\ppt_icon\79.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2585" y="3451414"/>
            <a:ext cx="432000" cy="42745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 descr="E:\工作\其他\ppt\ppt_icon\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0890" y="4528208"/>
            <a:ext cx="576000" cy="493715"/>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89"/>
          <p:cNvSpPr txBox="1"/>
          <p:nvPr/>
        </p:nvSpPr>
        <p:spPr>
          <a:xfrm>
            <a:off x="5599072" y="2802087"/>
            <a:ext cx="995680" cy="352425"/>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捕捉行为</a:t>
            </a:r>
          </a:p>
        </p:txBody>
      </p:sp>
      <p:sp>
        <p:nvSpPr>
          <p:cNvPr id="26" name="TextBox 90"/>
          <p:cNvSpPr txBox="1"/>
          <p:nvPr/>
        </p:nvSpPr>
        <p:spPr>
          <a:xfrm>
            <a:off x="4468137" y="3944682"/>
            <a:ext cx="995680" cy="352425"/>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行为分析</a:t>
            </a:r>
          </a:p>
        </p:txBody>
      </p:sp>
      <p:sp>
        <p:nvSpPr>
          <p:cNvPr id="27" name="TextBox 91"/>
          <p:cNvSpPr txBox="1"/>
          <p:nvPr/>
        </p:nvSpPr>
        <p:spPr>
          <a:xfrm>
            <a:off x="6734165" y="3982143"/>
            <a:ext cx="995680" cy="352425"/>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识别</a:t>
            </a:r>
            <a:r>
              <a:rPr lang="zh-CN" altLang="en-US" sz="1600" dirty="0" smtClean="0">
                <a:solidFill>
                  <a:schemeClr val="bg1"/>
                </a:solidFill>
                <a:latin typeface="微软雅黑" panose="020B0503020204020204" pitchFamily="34" charset="-122"/>
                <a:ea typeface="微软雅黑" panose="020B0503020204020204" pitchFamily="34" charset="-122"/>
              </a:rPr>
              <a:t>行为</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8" name="TextBox 92"/>
          <p:cNvSpPr txBox="1"/>
          <p:nvPr/>
        </p:nvSpPr>
        <p:spPr>
          <a:xfrm>
            <a:off x="5561256" y="4999473"/>
            <a:ext cx="995680" cy="352425"/>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行为</a:t>
            </a:r>
            <a:r>
              <a:rPr lang="zh-CN" altLang="en-US" sz="1600" dirty="0">
                <a:solidFill>
                  <a:schemeClr val="bg1"/>
                </a:solidFill>
                <a:latin typeface="微软雅黑" panose="020B0503020204020204" pitchFamily="34" charset="-122"/>
                <a:ea typeface="微软雅黑" panose="020B0503020204020204" pitchFamily="34" charset="-122"/>
              </a:rPr>
              <a:t>审计</a:t>
            </a:r>
          </a:p>
        </p:txBody>
      </p:sp>
      <p:sp>
        <p:nvSpPr>
          <p:cNvPr id="29" name="AutoShape 19"/>
          <p:cNvSpPr>
            <a:spLocks noChangeArrowheads="1"/>
          </p:cNvSpPr>
          <p:nvPr/>
        </p:nvSpPr>
        <p:spPr bwMode="auto">
          <a:xfrm>
            <a:off x="2346325" y="1615465"/>
            <a:ext cx="1289685" cy="345440"/>
          </a:xfrm>
          <a:prstGeom prst="roundRect">
            <a:avLst>
              <a:gd name="adj" fmla="val 16667"/>
            </a:avLst>
          </a:prstGeom>
          <a:solidFill>
            <a:srgbClr val="D7702B"/>
          </a:solidFill>
          <a:ln>
            <a:noFill/>
          </a:ln>
          <a:effectLst/>
        </p:spPr>
        <p:txBody>
          <a:bodyPr wrap="none" lIns="90170" tIns="46990" rIns="90170" bIns="46990" anchor="ctr"/>
          <a:lstStyle/>
          <a:p>
            <a:pPr algn="ctr"/>
            <a:r>
              <a:rPr lang="zh-CN" altLang="en-US" sz="1600" dirty="0" smtClean="0">
                <a:solidFill>
                  <a:schemeClr val="bg1"/>
                </a:solidFill>
                <a:ea typeface="微软雅黑" panose="020B0503020204020204" pitchFamily="34" charset="-122"/>
              </a:rPr>
              <a:t>屏幕录像</a:t>
            </a:r>
            <a:endParaRPr lang="zh-CN" altLang="en-US" sz="1600" dirty="0">
              <a:solidFill>
                <a:schemeClr val="bg1"/>
              </a:solidFill>
              <a:ea typeface="微软雅黑" panose="020B0503020204020204" pitchFamily="34" charset="-122"/>
            </a:endParaRPr>
          </a:p>
        </p:txBody>
      </p:sp>
      <p:sp>
        <p:nvSpPr>
          <p:cNvPr id="30" name="椭圆 29"/>
          <p:cNvSpPr/>
          <p:nvPr/>
        </p:nvSpPr>
        <p:spPr bwMode="auto">
          <a:xfrm>
            <a:off x="3599720" y="2090820"/>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31" name="TextBox 95"/>
          <p:cNvSpPr txBox="1"/>
          <p:nvPr/>
        </p:nvSpPr>
        <p:spPr>
          <a:xfrm>
            <a:off x="1081465" y="1940893"/>
            <a:ext cx="2489407" cy="1708160"/>
          </a:xfrm>
          <a:prstGeom prst="rect">
            <a:avLst/>
          </a:prstGeom>
          <a:noFill/>
        </p:spPr>
        <p:txBody>
          <a:bodyPr wrap="square" rtlCol="0">
            <a:spAutoFit/>
          </a:bodyPr>
          <a:lstStyle/>
          <a:p>
            <a:pPr algn="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屏幕变化捕捉</a:t>
            </a:r>
          </a:p>
          <a:p>
            <a:pPr algn="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连续视频</a:t>
            </a:r>
          </a:p>
          <a:p>
            <a:pPr algn="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鼠标键盘操作捕捉</a:t>
            </a:r>
          </a:p>
          <a:p>
            <a:pPr algn="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基于策略录像，黑白名单</a:t>
            </a:r>
          </a:p>
          <a:p>
            <a:pPr algn="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低存储空间及</a:t>
            </a:r>
            <a:r>
              <a:rPr lang="en-US" altLang="zh-CN" sz="1400" dirty="0">
                <a:solidFill>
                  <a:srgbClr val="FFFFFF"/>
                </a:solidFill>
                <a:latin typeface="微软雅黑" panose="020B0503020204020204" pitchFamily="34" charset="-122"/>
                <a:ea typeface="微软雅黑" panose="020B0503020204020204" pitchFamily="34" charset="-122"/>
                <a:cs typeface="黑体" panose="02010609060101010101" charset="-122"/>
              </a:rPr>
              <a:t>CPU</a:t>
            </a: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占用率</a:t>
            </a:r>
          </a:p>
        </p:txBody>
      </p:sp>
      <p:sp>
        <p:nvSpPr>
          <p:cNvPr id="32" name="椭圆 31"/>
          <p:cNvSpPr/>
          <p:nvPr/>
        </p:nvSpPr>
        <p:spPr bwMode="auto">
          <a:xfrm>
            <a:off x="3599720" y="2410602"/>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33" name="椭圆 32"/>
          <p:cNvSpPr/>
          <p:nvPr/>
        </p:nvSpPr>
        <p:spPr bwMode="auto">
          <a:xfrm>
            <a:off x="3599720" y="2730384"/>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34" name="椭圆 33"/>
          <p:cNvSpPr/>
          <p:nvPr/>
        </p:nvSpPr>
        <p:spPr bwMode="auto">
          <a:xfrm>
            <a:off x="3599720" y="3050166"/>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35" name="椭圆 34"/>
          <p:cNvSpPr/>
          <p:nvPr/>
        </p:nvSpPr>
        <p:spPr bwMode="auto">
          <a:xfrm>
            <a:off x="3599720" y="3369948"/>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38" name="AutoShape 19"/>
          <p:cNvSpPr>
            <a:spLocks noChangeArrowheads="1"/>
          </p:cNvSpPr>
          <p:nvPr/>
        </p:nvSpPr>
        <p:spPr bwMode="auto">
          <a:xfrm>
            <a:off x="2071370" y="4142765"/>
            <a:ext cx="1584325" cy="345440"/>
          </a:xfrm>
          <a:prstGeom prst="roundRect">
            <a:avLst>
              <a:gd name="adj" fmla="val 16667"/>
            </a:avLst>
          </a:prstGeom>
          <a:solidFill>
            <a:srgbClr val="D7702B"/>
          </a:solidFill>
          <a:ln>
            <a:noFill/>
          </a:ln>
          <a:effectLst/>
        </p:spPr>
        <p:txBody>
          <a:bodyPr wrap="none" lIns="90170" tIns="46990" rIns="90170" bIns="46990" anchor="ctr"/>
          <a:lstStyle/>
          <a:p>
            <a:pPr algn="ctr"/>
            <a:r>
              <a:rPr lang="zh-CN" altLang="zh-CN" sz="1600" dirty="0">
                <a:solidFill>
                  <a:schemeClr val="bg1"/>
                </a:solidFill>
                <a:ea typeface="微软雅黑" panose="020B0503020204020204" pitchFamily="34" charset="-122"/>
              </a:rPr>
              <a:t>高级可视化分析</a:t>
            </a:r>
          </a:p>
        </p:txBody>
      </p:sp>
      <p:sp>
        <p:nvSpPr>
          <p:cNvPr id="39" name="椭圆 38"/>
          <p:cNvSpPr/>
          <p:nvPr/>
        </p:nvSpPr>
        <p:spPr bwMode="auto">
          <a:xfrm>
            <a:off x="3599720" y="4569940"/>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0" name="TextBox 103"/>
          <p:cNvSpPr txBox="1"/>
          <p:nvPr/>
        </p:nvSpPr>
        <p:spPr>
          <a:xfrm>
            <a:off x="2230387" y="4426458"/>
            <a:ext cx="1340485" cy="2011680"/>
          </a:xfrm>
          <a:prstGeom prst="rect">
            <a:avLst/>
          </a:prstGeom>
          <a:noFill/>
        </p:spPr>
        <p:txBody>
          <a:bodyPr wrap="square" rtlCol="0">
            <a:spAutoFit/>
          </a:bodyPr>
          <a:lstStyle/>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用户行为分析</a:t>
            </a:r>
          </a:p>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用户关系分析</a:t>
            </a:r>
          </a:p>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工作效率</a:t>
            </a: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分析</a:t>
            </a:r>
          </a:p>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可视化分析</a:t>
            </a:r>
          </a:p>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合规</a:t>
            </a: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报表</a:t>
            </a:r>
          </a:p>
          <a:p>
            <a:pPr algn="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分布式</a:t>
            </a: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管理</a:t>
            </a:r>
          </a:p>
        </p:txBody>
      </p:sp>
      <p:sp>
        <p:nvSpPr>
          <p:cNvPr id="41" name="椭圆 40"/>
          <p:cNvSpPr/>
          <p:nvPr/>
        </p:nvSpPr>
        <p:spPr bwMode="auto">
          <a:xfrm>
            <a:off x="3599720" y="4890123"/>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2" name="椭圆 41"/>
          <p:cNvSpPr/>
          <p:nvPr/>
        </p:nvSpPr>
        <p:spPr bwMode="auto">
          <a:xfrm>
            <a:off x="3599720" y="5210306"/>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3" name="椭圆 42"/>
          <p:cNvSpPr/>
          <p:nvPr/>
        </p:nvSpPr>
        <p:spPr bwMode="auto">
          <a:xfrm>
            <a:off x="3599720" y="5530489"/>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4" name="椭圆 43"/>
          <p:cNvSpPr/>
          <p:nvPr/>
        </p:nvSpPr>
        <p:spPr bwMode="auto">
          <a:xfrm>
            <a:off x="3599720" y="5850672"/>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5" name="椭圆 44"/>
          <p:cNvSpPr/>
          <p:nvPr/>
        </p:nvSpPr>
        <p:spPr bwMode="auto">
          <a:xfrm>
            <a:off x="3599720" y="6170855"/>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grpSp>
        <p:nvGrpSpPr>
          <p:cNvPr id="3" name="组 2"/>
          <p:cNvGrpSpPr/>
          <p:nvPr/>
        </p:nvGrpSpPr>
        <p:grpSpPr>
          <a:xfrm>
            <a:off x="6234546" y="3431406"/>
            <a:ext cx="5179427" cy="2419265"/>
            <a:chOff x="6079531" y="844747"/>
            <a:chExt cx="5179427" cy="2419265"/>
          </a:xfrm>
        </p:grpSpPr>
        <p:sp>
          <p:nvSpPr>
            <p:cNvPr id="19" name="Line 18"/>
            <p:cNvSpPr/>
            <p:nvPr/>
          </p:nvSpPr>
          <p:spPr>
            <a:xfrm flipV="1">
              <a:off x="6079531" y="3246872"/>
              <a:ext cx="3736840" cy="17140"/>
            </a:xfrm>
            <a:prstGeom prst="line">
              <a:avLst/>
            </a:prstGeom>
            <a:ln w="6350" cap="flat" cmpd="sng">
              <a:solidFill>
                <a:schemeClr val="accent1"/>
              </a:solidFill>
              <a:prstDash val="solid"/>
              <a:headEnd type="none" w="med" len="med"/>
              <a:tailEnd type="oval" w="med" len="med"/>
            </a:ln>
          </p:spPr>
        </p:sp>
        <p:sp>
          <p:nvSpPr>
            <p:cNvPr id="36" name="AutoShape 19"/>
            <p:cNvSpPr>
              <a:spLocks noChangeArrowheads="1"/>
            </p:cNvSpPr>
            <p:nvPr/>
          </p:nvSpPr>
          <p:spPr bwMode="auto">
            <a:xfrm>
              <a:off x="8496204" y="2897623"/>
              <a:ext cx="1289685" cy="345440"/>
            </a:xfrm>
            <a:prstGeom prst="roundRect">
              <a:avLst>
                <a:gd name="adj" fmla="val 16667"/>
              </a:avLst>
            </a:prstGeom>
            <a:solidFill>
              <a:srgbClr val="D7702B"/>
            </a:solidFill>
            <a:ln>
              <a:noFill/>
            </a:ln>
            <a:effectLst/>
          </p:spPr>
          <p:txBody>
            <a:bodyPr wrap="none" lIns="90170" tIns="46990" rIns="90170" bIns="46990" anchor="ctr"/>
            <a:lstStyle/>
            <a:p>
              <a:pPr algn="ctr"/>
              <a:r>
                <a:rPr lang="zh-CN" altLang="zh-CN" sz="1600" dirty="0">
                  <a:solidFill>
                    <a:schemeClr val="bg1"/>
                  </a:solidFill>
                  <a:ea typeface="微软雅黑" panose="020B0503020204020204" pitchFamily="34" charset="-122"/>
                </a:rPr>
                <a:t>审计查看</a:t>
              </a:r>
            </a:p>
          </p:txBody>
        </p:sp>
        <p:sp>
          <p:nvSpPr>
            <p:cNvPr id="51" name="TextBox 116"/>
            <p:cNvSpPr txBox="1"/>
            <p:nvPr/>
          </p:nvSpPr>
          <p:spPr>
            <a:xfrm>
              <a:off x="8423643" y="844747"/>
              <a:ext cx="2835315" cy="2031325"/>
            </a:xfrm>
            <a:prstGeom prst="rect">
              <a:avLst/>
            </a:prstGeom>
            <a:noFill/>
          </p:spPr>
          <p:txBody>
            <a:bodyPr wrap="square" rtlCol="0">
              <a:spAutoFit/>
            </a:bodyPr>
            <a:lstStyle/>
            <a:p>
              <a:pP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屏幕录像和日志同步播放</a:t>
              </a:r>
            </a:p>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会话管理</a:t>
              </a:r>
            </a:p>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会话搜索</a:t>
              </a:r>
            </a:p>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日志全文检索</a:t>
              </a:r>
            </a:p>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分段播放</a:t>
              </a:r>
            </a:p>
            <a:p>
              <a:pP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精确跳</a:t>
              </a: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转</a:t>
              </a:r>
            </a:p>
          </p:txBody>
        </p:sp>
        <p:sp>
          <p:nvSpPr>
            <p:cNvPr id="52" name="椭圆 51"/>
            <p:cNvSpPr/>
            <p:nvPr/>
          </p:nvSpPr>
          <p:spPr bwMode="auto">
            <a:xfrm>
              <a:off x="8233623" y="1312103"/>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3" name="椭圆 52"/>
            <p:cNvSpPr/>
            <p:nvPr/>
          </p:nvSpPr>
          <p:spPr bwMode="auto">
            <a:xfrm>
              <a:off x="8233623" y="1635404"/>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4" name="椭圆 53"/>
            <p:cNvSpPr/>
            <p:nvPr/>
          </p:nvSpPr>
          <p:spPr bwMode="auto">
            <a:xfrm>
              <a:off x="8233623" y="1963785"/>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5" name="椭圆 54"/>
            <p:cNvSpPr/>
            <p:nvPr/>
          </p:nvSpPr>
          <p:spPr bwMode="auto">
            <a:xfrm>
              <a:off x="8233623" y="2287086"/>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6" name="椭圆 55"/>
            <p:cNvSpPr/>
            <p:nvPr/>
          </p:nvSpPr>
          <p:spPr bwMode="auto">
            <a:xfrm>
              <a:off x="8233623" y="2610386"/>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7" name="椭圆 56"/>
            <p:cNvSpPr/>
            <p:nvPr/>
          </p:nvSpPr>
          <p:spPr bwMode="auto">
            <a:xfrm>
              <a:off x="8233623" y="988802"/>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grpSp>
      <p:grpSp>
        <p:nvGrpSpPr>
          <p:cNvPr id="4" name="组 3"/>
          <p:cNvGrpSpPr/>
          <p:nvPr/>
        </p:nvGrpSpPr>
        <p:grpSpPr>
          <a:xfrm>
            <a:off x="7729845" y="1148711"/>
            <a:ext cx="3646569" cy="2111153"/>
            <a:chOff x="7924673" y="3726637"/>
            <a:chExt cx="3646569" cy="2111153"/>
          </a:xfrm>
        </p:grpSpPr>
        <p:sp>
          <p:nvSpPr>
            <p:cNvPr id="20" name="Line 20"/>
            <p:cNvSpPr/>
            <p:nvPr/>
          </p:nvSpPr>
          <p:spPr>
            <a:xfrm flipV="1">
              <a:off x="7924673" y="5807213"/>
              <a:ext cx="2175405" cy="30577"/>
            </a:xfrm>
            <a:prstGeom prst="line">
              <a:avLst/>
            </a:prstGeom>
            <a:ln w="6350" cap="flat" cmpd="sng">
              <a:solidFill>
                <a:schemeClr val="accent1"/>
              </a:solidFill>
              <a:prstDash val="solid"/>
              <a:headEnd type="none" w="med" len="med"/>
              <a:tailEnd type="oval" w="med" len="med"/>
            </a:ln>
          </p:spPr>
        </p:sp>
        <p:sp>
          <p:nvSpPr>
            <p:cNvPr id="37" name="AutoShape 19"/>
            <p:cNvSpPr>
              <a:spLocks noChangeArrowheads="1"/>
            </p:cNvSpPr>
            <p:nvPr/>
          </p:nvSpPr>
          <p:spPr bwMode="auto">
            <a:xfrm>
              <a:off x="8808488" y="5441454"/>
              <a:ext cx="1289685" cy="345440"/>
            </a:xfrm>
            <a:prstGeom prst="roundRect">
              <a:avLst>
                <a:gd name="adj" fmla="val 16667"/>
              </a:avLst>
            </a:prstGeom>
            <a:solidFill>
              <a:srgbClr val="D7702B"/>
            </a:solidFill>
            <a:ln>
              <a:noFill/>
            </a:ln>
            <a:effectLst/>
          </p:spPr>
          <p:txBody>
            <a:bodyPr wrap="none" lIns="90170" tIns="46990" rIns="90170" bIns="46990" anchor="ctr"/>
            <a:lstStyle/>
            <a:p>
              <a:pPr algn="ctr"/>
              <a:r>
                <a:rPr lang="zh-CN" altLang="en-US" sz="1600" dirty="0">
                  <a:solidFill>
                    <a:schemeClr val="bg1"/>
                  </a:solidFill>
                  <a:ea typeface="微软雅黑" panose="020B0503020204020204" pitchFamily="34" charset="-122"/>
                  <a:sym typeface="+mn-ea"/>
                </a:rPr>
                <a:t>文本获取</a:t>
              </a:r>
              <a:endParaRPr lang="zh-CN" altLang="en-US" sz="1600" dirty="0">
                <a:solidFill>
                  <a:schemeClr val="bg1"/>
                </a:solidFill>
                <a:ea typeface="微软雅黑" panose="020B0503020204020204" pitchFamily="34" charset="-122"/>
              </a:endParaRPr>
            </a:p>
          </p:txBody>
        </p:sp>
        <p:sp>
          <p:nvSpPr>
            <p:cNvPr id="46" name="椭圆 45"/>
            <p:cNvSpPr/>
            <p:nvPr/>
          </p:nvSpPr>
          <p:spPr bwMode="auto">
            <a:xfrm>
              <a:off x="8545907" y="3903020"/>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7" name="TextBox 111"/>
            <p:cNvSpPr txBox="1"/>
            <p:nvPr/>
          </p:nvSpPr>
          <p:spPr>
            <a:xfrm>
              <a:off x="8735927" y="3726637"/>
              <a:ext cx="2835315" cy="1708160"/>
            </a:xfrm>
            <a:prstGeom prst="rect">
              <a:avLst/>
            </a:prstGeom>
            <a:noFill/>
          </p:spPr>
          <p:txBody>
            <a:bodyPr wrap="square" rtlCol="0">
              <a:spAutoFit/>
            </a:bodyPr>
            <a:lstStyle/>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运维</a:t>
              </a: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工具交互内容</a:t>
              </a:r>
            </a:p>
            <a:p>
              <a:pP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浏览器交互内容</a:t>
              </a:r>
            </a:p>
            <a:p>
              <a:pP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聊天工具交互内容</a:t>
              </a:r>
            </a:p>
            <a:p>
              <a:pPr>
                <a:lnSpc>
                  <a:spcPct val="150000"/>
                </a:lnSpc>
                <a:defRPr/>
              </a:pPr>
              <a:r>
                <a:rPr lang="zh-CN" altLang="en-US" sz="1400" dirty="0">
                  <a:solidFill>
                    <a:srgbClr val="FFFFFF"/>
                  </a:solidFill>
                  <a:latin typeface="微软雅黑" panose="020B0503020204020204" pitchFamily="34" charset="-122"/>
                  <a:ea typeface="微软雅黑" panose="020B0503020204020204" pitchFamily="34" charset="-122"/>
                  <a:cs typeface="黑体" panose="02010609060101010101" charset="-122"/>
                </a:rPr>
                <a:t>邮件工具交互</a:t>
              </a: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内容</a:t>
              </a:r>
            </a:p>
            <a:p>
              <a:pPr>
                <a:lnSpc>
                  <a:spcPct val="150000"/>
                </a:lnSpc>
                <a:defRPr/>
              </a:pPr>
              <a:r>
                <a:rPr lang="zh-CN" altLang="en-US" sz="1400" dirty="0" smtClean="0">
                  <a:solidFill>
                    <a:srgbClr val="FFFFFF"/>
                  </a:solidFill>
                  <a:latin typeface="微软雅黑" panose="020B0503020204020204" pitchFamily="34" charset="-122"/>
                  <a:ea typeface="微软雅黑" panose="020B0503020204020204" pitchFamily="34" charset="-122"/>
                  <a:cs typeface="黑体" panose="02010609060101010101" charset="-122"/>
                </a:rPr>
                <a:t>文件操作</a:t>
              </a:r>
            </a:p>
          </p:txBody>
        </p:sp>
        <p:sp>
          <p:nvSpPr>
            <p:cNvPr id="48" name="椭圆 47"/>
            <p:cNvSpPr/>
            <p:nvPr/>
          </p:nvSpPr>
          <p:spPr bwMode="auto">
            <a:xfrm>
              <a:off x="8545907" y="4529894"/>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49" name="椭圆 48"/>
            <p:cNvSpPr/>
            <p:nvPr/>
          </p:nvSpPr>
          <p:spPr bwMode="auto">
            <a:xfrm>
              <a:off x="8545907" y="4843331"/>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0" name="椭圆 49"/>
            <p:cNvSpPr/>
            <p:nvPr/>
          </p:nvSpPr>
          <p:spPr bwMode="auto">
            <a:xfrm>
              <a:off x="8545907" y="5156770"/>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sp>
          <p:nvSpPr>
            <p:cNvPr id="58" name="椭圆 57"/>
            <p:cNvSpPr/>
            <p:nvPr/>
          </p:nvSpPr>
          <p:spPr bwMode="auto">
            <a:xfrm>
              <a:off x="8545907" y="4216457"/>
              <a:ext cx="160337" cy="158750"/>
            </a:xfrm>
            <a:prstGeom prst="ellipse">
              <a:avLst/>
            </a:prstGeom>
            <a:solidFill>
              <a:schemeClr val="lt1">
                <a:alpha val="0"/>
              </a:schemeClr>
            </a:solidFill>
            <a:ln w="19050">
              <a:solidFill>
                <a:schemeClr val="accent1"/>
              </a:solidFill>
              <a:prstDash val="sysDot"/>
            </a:ln>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tx1"/>
                </a:solidFill>
                <a:latin typeface="Arial" panose="020B0604020202020204" pitchFamily="34" charset="0"/>
              </a:endParaRPr>
            </a:p>
          </p:txBody>
        </p:sp>
      </p:grpSp>
      <p:sp>
        <p:nvSpPr>
          <p:cNvPr id="2" name="标题 1"/>
          <p:cNvSpPr>
            <a:spLocks noGrp="1"/>
          </p:cNvSpPr>
          <p:nvPr>
            <p:ph type="title"/>
          </p:nvPr>
        </p:nvSpPr>
        <p:spPr/>
        <p:txBody>
          <a:bodyPr/>
          <a:lstStyle/>
          <a:p>
            <a:r>
              <a:rPr kumimoji="1" lang="zh-CN" altLang="en-US" dirty="0"/>
              <a:t>专注于录屏、操作行为文本化</a:t>
            </a:r>
            <a:r>
              <a:rPr kumimoji="1" lang="zh-CN" altLang="en-US" dirty="0" smtClean="0"/>
              <a:t>分析</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1" name="图片 3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8236" y="1518051"/>
            <a:ext cx="4968552" cy="4010463"/>
          </a:xfrm>
          <a:prstGeom prst="rect">
            <a:avLst/>
          </a:prstGeom>
        </p:spPr>
      </p:pic>
      <p:sp>
        <p:nvSpPr>
          <p:cNvPr id="342" name="矩形 341"/>
          <p:cNvSpPr/>
          <p:nvPr/>
        </p:nvSpPr>
        <p:spPr>
          <a:xfrm>
            <a:off x="7738542" y="1623998"/>
            <a:ext cx="2492990" cy="400110"/>
          </a:xfrm>
          <a:prstGeom prst="rect">
            <a:avLst/>
          </a:prstGeom>
        </p:spPr>
        <p:txBody>
          <a:bodyPr wrap="none">
            <a:spAutoFit/>
          </a:bodyPr>
          <a:lstStyle/>
          <a:p>
            <a:r>
              <a:rPr lang="zh-CN" altLang="en-US" sz="2000" dirty="0" smtClean="0">
                <a:solidFill>
                  <a:schemeClr val="bg1"/>
                </a:solidFill>
                <a:effectLst/>
                <a:latin typeface="Microsoft YaHei Light" charset="-122"/>
                <a:ea typeface="Microsoft YaHei Light" charset="-122"/>
                <a:cs typeface="Microsoft YaHei Light" charset="-122"/>
              </a:rPr>
              <a:t>基于变化的屏幕录像</a:t>
            </a:r>
          </a:p>
        </p:txBody>
      </p:sp>
      <p:sp>
        <p:nvSpPr>
          <p:cNvPr id="343" name="矩形 342"/>
          <p:cNvSpPr/>
          <p:nvPr/>
        </p:nvSpPr>
        <p:spPr>
          <a:xfrm>
            <a:off x="7738542" y="2551194"/>
            <a:ext cx="3518912" cy="400110"/>
          </a:xfrm>
          <a:prstGeom prst="rect">
            <a:avLst/>
          </a:prstGeom>
        </p:spPr>
        <p:txBody>
          <a:bodyPr wrap="none">
            <a:spAutoFit/>
          </a:bodyPr>
          <a:lstStyle/>
          <a:p>
            <a:r>
              <a:rPr lang="zh-CN" altLang="en-US" sz="2000" dirty="0" smtClean="0">
                <a:solidFill>
                  <a:schemeClr val="bg1"/>
                </a:solidFill>
                <a:effectLst/>
                <a:latin typeface="Microsoft YaHei Light" charset="-122"/>
                <a:ea typeface="Microsoft YaHei Light" charset="-122"/>
                <a:cs typeface="Microsoft YaHei Light" charset="-122"/>
              </a:rPr>
              <a:t>连续录屏，不错过每一个操作</a:t>
            </a:r>
          </a:p>
        </p:txBody>
      </p:sp>
      <p:sp>
        <p:nvSpPr>
          <p:cNvPr id="344" name="矩形 343"/>
          <p:cNvSpPr/>
          <p:nvPr/>
        </p:nvSpPr>
        <p:spPr>
          <a:xfrm>
            <a:off x="7738994" y="3485123"/>
            <a:ext cx="1723549" cy="400110"/>
          </a:xfrm>
          <a:prstGeom prst="rect">
            <a:avLst/>
          </a:prstGeom>
        </p:spPr>
        <p:txBody>
          <a:bodyPr wrap="none">
            <a:spAutoFit/>
          </a:bodyPr>
          <a:lstStyle/>
          <a:p>
            <a:r>
              <a:rPr lang="zh-CN" altLang="en-US" sz="2000" dirty="0">
                <a:solidFill>
                  <a:schemeClr val="bg1"/>
                </a:solidFill>
                <a:effectLst/>
                <a:latin typeface="Microsoft YaHei Light" charset="-122"/>
                <a:ea typeface="Microsoft YaHei Light" charset="-122"/>
                <a:cs typeface="Microsoft YaHei Light" charset="-122"/>
              </a:rPr>
              <a:t>录像实时监控</a:t>
            </a:r>
          </a:p>
        </p:txBody>
      </p:sp>
      <p:sp>
        <p:nvSpPr>
          <p:cNvPr id="345" name="矩形 344"/>
          <p:cNvSpPr/>
          <p:nvPr/>
        </p:nvSpPr>
        <p:spPr>
          <a:xfrm>
            <a:off x="7738994" y="4329769"/>
            <a:ext cx="1723549" cy="400110"/>
          </a:xfrm>
          <a:prstGeom prst="rect">
            <a:avLst/>
          </a:prstGeom>
        </p:spPr>
        <p:txBody>
          <a:bodyPr wrap="none">
            <a:spAutoFit/>
          </a:bodyPr>
          <a:lstStyle/>
          <a:p>
            <a:r>
              <a:rPr lang="zh-CN" altLang="en-US" sz="2000" dirty="0" smtClean="0">
                <a:solidFill>
                  <a:schemeClr val="bg1"/>
                </a:solidFill>
                <a:effectLst/>
                <a:latin typeface="Microsoft YaHei Light" charset="-122"/>
                <a:ea typeface="Microsoft YaHei Light" charset="-122"/>
                <a:cs typeface="Microsoft YaHei Light" charset="-122"/>
              </a:rPr>
              <a:t>定位回放录像</a:t>
            </a:r>
          </a:p>
        </p:txBody>
      </p:sp>
      <p:sp>
        <p:nvSpPr>
          <p:cNvPr id="346" name="矩形 345"/>
          <p:cNvSpPr/>
          <p:nvPr/>
        </p:nvSpPr>
        <p:spPr>
          <a:xfrm>
            <a:off x="7738994" y="5249386"/>
            <a:ext cx="2749471" cy="400110"/>
          </a:xfrm>
          <a:prstGeom prst="rect">
            <a:avLst/>
          </a:prstGeom>
        </p:spPr>
        <p:txBody>
          <a:bodyPr wrap="none">
            <a:spAutoFit/>
          </a:bodyPr>
          <a:lstStyle/>
          <a:p>
            <a:r>
              <a:rPr lang="zh-CN" altLang="en-US" sz="2000" dirty="0" smtClean="0">
                <a:solidFill>
                  <a:schemeClr val="bg1"/>
                </a:solidFill>
                <a:effectLst/>
                <a:latin typeface="Microsoft YaHei Light" charset="-122"/>
                <a:ea typeface="Microsoft YaHei Light" charset="-122"/>
                <a:cs typeface="Microsoft YaHei Light" charset="-122"/>
              </a:rPr>
              <a:t>精确、快速的录像搜索</a:t>
            </a:r>
          </a:p>
        </p:txBody>
      </p:sp>
      <p:sp>
        <p:nvSpPr>
          <p:cNvPr id="347" name="Rectangle 44"/>
          <p:cNvSpPr/>
          <p:nvPr/>
        </p:nvSpPr>
        <p:spPr>
          <a:xfrm>
            <a:off x="6988121" y="1489136"/>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01</a:t>
            </a:r>
          </a:p>
        </p:txBody>
      </p:sp>
      <p:sp>
        <p:nvSpPr>
          <p:cNvPr id="348" name="Line 45"/>
          <p:cNvSpPr/>
          <p:nvPr/>
        </p:nvSpPr>
        <p:spPr>
          <a:xfrm>
            <a:off x="7680271" y="1597086"/>
            <a:ext cx="0" cy="488950"/>
          </a:xfrm>
          <a:prstGeom prst="line">
            <a:avLst/>
          </a:prstGeom>
          <a:ln w="6350" cap="flat" cmpd="sng">
            <a:solidFill>
              <a:schemeClr val="bg1"/>
            </a:solidFill>
            <a:prstDash val="solid"/>
            <a:headEnd type="none" w="med" len="med"/>
            <a:tailEnd type="none" w="med" len="med"/>
          </a:ln>
        </p:spPr>
      </p:sp>
      <p:sp>
        <p:nvSpPr>
          <p:cNvPr id="349" name="Rectangle 47"/>
          <p:cNvSpPr/>
          <p:nvPr/>
        </p:nvSpPr>
        <p:spPr>
          <a:xfrm>
            <a:off x="6988121" y="2386391"/>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02</a:t>
            </a:r>
          </a:p>
        </p:txBody>
      </p:sp>
      <p:sp>
        <p:nvSpPr>
          <p:cNvPr id="350" name="Line 48"/>
          <p:cNvSpPr/>
          <p:nvPr/>
        </p:nvSpPr>
        <p:spPr>
          <a:xfrm>
            <a:off x="7680271" y="2494341"/>
            <a:ext cx="0" cy="488950"/>
          </a:xfrm>
          <a:prstGeom prst="line">
            <a:avLst/>
          </a:prstGeom>
          <a:ln w="6350" cap="flat" cmpd="sng">
            <a:solidFill>
              <a:schemeClr val="bg1"/>
            </a:solidFill>
            <a:prstDash val="solid"/>
            <a:headEnd type="none" w="med" len="med"/>
            <a:tailEnd type="none" w="med" len="med"/>
          </a:ln>
        </p:spPr>
      </p:sp>
      <p:sp>
        <p:nvSpPr>
          <p:cNvPr id="351" name="Rectangle 50"/>
          <p:cNvSpPr/>
          <p:nvPr/>
        </p:nvSpPr>
        <p:spPr>
          <a:xfrm>
            <a:off x="6988121" y="3288091"/>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03</a:t>
            </a:r>
          </a:p>
        </p:txBody>
      </p:sp>
      <p:sp>
        <p:nvSpPr>
          <p:cNvPr id="352" name="Line 51"/>
          <p:cNvSpPr/>
          <p:nvPr/>
        </p:nvSpPr>
        <p:spPr>
          <a:xfrm>
            <a:off x="7680271" y="3396041"/>
            <a:ext cx="0" cy="488950"/>
          </a:xfrm>
          <a:prstGeom prst="line">
            <a:avLst/>
          </a:prstGeom>
          <a:ln w="6350" cap="flat" cmpd="sng">
            <a:solidFill>
              <a:schemeClr val="bg1"/>
            </a:solidFill>
            <a:prstDash val="solid"/>
            <a:headEnd type="none" w="med" len="med"/>
            <a:tailEnd type="none" w="med" len="med"/>
          </a:ln>
        </p:spPr>
      </p:sp>
      <p:sp>
        <p:nvSpPr>
          <p:cNvPr id="353" name="Rectangle 53"/>
          <p:cNvSpPr/>
          <p:nvPr/>
        </p:nvSpPr>
        <p:spPr>
          <a:xfrm>
            <a:off x="6988121" y="4194871"/>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04</a:t>
            </a:r>
          </a:p>
        </p:txBody>
      </p:sp>
      <p:sp>
        <p:nvSpPr>
          <p:cNvPr id="354" name="Line 54"/>
          <p:cNvSpPr/>
          <p:nvPr/>
        </p:nvSpPr>
        <p:spPr>
          <a:xfrm>
            <a:off x="7680271" y="4285041"/>
            <a:ext cx="0" cy="488950"/>
          </a:xfrm>
          <a:prstGeom prst="line">
            <a:avLst/>
          </a:prstGeom>
          <a:ln w="6350" cap="flat" cmpd="sng">
            <a:solidFill>
              <a:schemeClr val="bg1"/>
            </a:solidFill>
            <a:prstDash val="solid"/>
            <a:headEnd type="none" w="med" len="med"/>
            <a:tailEnd type="none" w="med" len="med"/>
          </a:ln>
        </p:spPr>
      </p:sp>
      <p:sp>
        <p:nvSpPr>
          <p:cNvPr id="355" name="Rectangle 53"/>
          <p:cNvSpPr/>
          <p:nvPr/>
        </p:nvSpPr>
        <p:spPr>
          <a:xfrm>
            <a:off x="6999551" y="5114668"/>
            <a:ext cx="636270" cy="670560"/>
          </a:xfrm>
          <a:prstGeom prst="rect">
            <a:avLst/>
          </a:prstGeom>
          <a:noFill/>
          <a:ln w="9525">
            <a:noFill/>
          </a:ln>
        </p:spPr>
        <p:txBody>
          <a:bodyPr wrap="square"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05</a:t>
            </a:r>
          </a:p>
        </p:txBody>
      </p:sp>
      <p:sp>
        <p:nvSpPr>
          <p:cNvPr id="356" name="Line 54"/>
          <p:cNvSpPr/>
          <p:nvPr/>
        </p:nvSpPr>
        <p:spPr>
          <a:xfrm>
            <a:off x="7691701" y="5105461"/>
            <a:ext cx="0" cy="488950"/>
          </a:xfrm>
          <a:prstGeom prst="line">
            <a:avLst/>
          </a:prstGeom>
          <a:ln w="6350" cap="flat" cmpd="sng">
            <a:solidFill>
              <a:schemeClr val="bg1"/>
            </a:solidFill>
            <a:prstDash val="solid"/>
            <a:headEnd type="none" w="med" len="med"/>
            <a:tailEnd type="none" w="med" len="med"/>
          </a:ln>
        </p:spPr>
      </p:sp>
      <p:sp>
        <p:nvSpPr>
          <p:cNvPr id="2" name="标题 1"/>
          <p:cNvSpPr>
            <a:spLocks noGrp="1"/>
          </p:cNvSpPr>
          <p:nvPr>
            <p:ph type="title"/>
          </p:nvPr>
        </p:nvSpPr>
        <p:spPr/>
        <p:txBody>
          <a:bodyPr/>
          <a:lstStyle/>
          <a:p>
            <a:r>
              <a:rPr kumimoji="1" lang="zh-CN" altLang="en-US" dirty="0"/>
              <a:t>操作过程</a:t>
            </a:r>
            <a:r>
              <a:rPr kumimoji="1" lang="zh-CN" altLang="en-US" dirty="0" smtClean="0"/>
              <a:t>记录</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25"/>
          <p:cNvGrpSpPr/>
          <p:nvPr/>
        </p:nvGrpSpPr>
        <p:grpSpPr>
          <a:xfrm>
            <a:off x="2739848" y="1619157"/>
            <a:ext cx="1023938" cy="1023938"/>
            <a:chOff x="893847" y="1750976"/>
            <a:chExt cx="1391055" cy="1391055"/>
          </a:xfrm>
        </p:grpSpPr>
        <p:sp>
          <p:nvSpPr>
            <p:cNvPr id="5" name="椭圆 4"/>
            <p:cNvSpPr/>
            <p:nvPr/>
          </p:nvSpPr>
          <p:spPr>
            <a:xfrm>
              <a:off x="893847" y="1750976"/>
              <a:ext cx="1391055" cy="139105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9" name="Freeform 16"/>
            <p:cNvSpPr>
              <a:spLocks noEditPoints="1"/>
            </p:cNvSpPr>
            <p:nvPr/>
          </p:nvSpPr>
          <p:spPr bwMode="auto">
            <a:xfrm>
              <a:off x="1279892" y="2253482"/>
              <a:ext cx="618965" cy="386044"/>
            </a:xfrm>
            <a:custGeom>
              <a:avLst/>
              <a:gdLst>
                <a:gd name="T0" fmla="*/ 88 w 106"/>
                <a:gd name="T1" fmla="*/ 28 h 66"/>
                <a:gd name="T2" fmla="*/ 84 w 106"/>
                <a:gd name="T3" fmla="*/ 29 h 66"/>
                <a:gd name="T4" fmla="*/ 53 w 106"/>
                <a:gd name="T5" fmla="*/ 0 h 66"/>
                <a:gd name="T6" fmla="*/ 25 w 106"/>
                <a:gd name="T7" fmla="*/ 20 h 66"/>
                <a:gd name="T8" fmla="*/ 21 w 106"/>
                <a:gd name="T9" fmla="*/ 20 h 66"/>
                <a:gd name="T10" fmla="*/ 0 w 106"/>
                <a:gd name="T11" fmla="*/ 43 h 66"/>
                <a:gd name="T12" fmla="*/ 21 w 106"/>
                <a:gd name="T13" fmla="*/ 66 h 66"/>
                <a:gd name="T14" fmla="*/ 88 w 106"/>
                <a:gd name="T15" fmla="*/ 66 h 66"/>
                <a:gd name="T16" fmla="*/ 106 w 106"/>
                <a:gd name="T17" fmla="*/ 47 h 66"/>
                <a:gd name="T18" fmla="*/ 88 w 106"/>
                <a:gd name="T19" fmla="*/ 28 h 66"/>
                <a:gd name="T20" fmla="*/ 88 w 106"/>
                <a:gd name="T21" fmla="*/ 60 h 66"/>
                <a:gd name="T22" fmla="*/ 21 w 106"/>
                <a:gd name="T23" fmla="*/ 60 h 66"/>
                <a:gd name="T24" fmla="*/ 6 w 106"/>
                <a:gd name="T25" fmla="*/ 43 h 66"/>
                <a:gd name="T26" fmla="*/ 21 w 106"/>
                <a:gd name="T27" fmla="*/ 26 h 66"/>
                <a:gd name="T28" fmla="*/ 26 w 106"/>
                <a:gd name="T29" fmla="*/ 26 h 66"/>
                <a:gd name="T30" fmla="*/ 29 w 106"/>
                <a:gd name="T31" fmla="*/ 26 h 66"/>
                <a:gd name="T32" fmla="*/ 30 w 106"/>
                <a:gd name="T33" fmla="*/ 24 h 66"/>
                <a:gd name="T34" fmla="*/ 53 w 106"/>
                <a:gd name="T35" fmla="*/ 6 h 66"/>
                <a:gd name="T36" fmla="*/ 78 w 106"/>
                <a:gd name="T37" fmla="*/ 32 h 66"/>
                <a:gd name="T38" fmla="*/ 78 w 106"/>
                <a:gd name="T39" fmla="*/ 33 h 66"/>
                <a:gd name="T40" fmla="*/ 78 w 106"/>
                <a:gd name="T41" fmla="*/ 34 h 66"/>
                <a:gd name="T42" fmla="*/ 79 w 106"/>
                <a:gd name="T43" fmla="*/ 36 h 66"/>
                <a:gd name="T44" fmla="*/ 82 w 106"/>
                <a:gd name="T45" fmla="*/ 36 h 66"/>
                <a:gd name="T46" fmla="*/ 88 w 106"/>
                <a:gd name="T47" fmla="*/ 34 h 66"/>
                <a:gd name="T48" fmla="*/ 100 w 106"/>
                <a:gd name="T49" fmla="*/ 47 h 66"/>
                <a:gd name="T50" fmla="*/ 88 w 106"/>
                <a:gd name="T51" fmla="*/ 6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66">
                  <a:moveTo>
                    <a:pt x="88" y="28"/>
                  </a:moveTo>
                  <a:cubicBezTo>
                    <a:pt x="87" y="28"/>
                    <a:pt x="85" y="29"/>
                    <a:pt x="84" y="29"/>
                  </a:cubicBezTo>
                  <a:cubicBezTo>
                    <a:pt x="82" y="13"/>
                    <a:pt x="69" y="0"/>
                    <a:pt x="53" y="0"/>
                  </a:cubicBezTo>
                  <a:cubicBezTo>
                    <a:pt x="41" y="0"/>
                    <a:pt x="30" y="8"/>
                    <a:pt x="25" y="20"/>
                  </a:cubicBezTo>
                  <a:cubicBezTo>
                    <a:pt x="24" y="20"/>
                    <a:pt x="23" y="20"/>
                    <a:pt x="21" y="20"/>
                  </a:cubicBezTo>
                  <a:cubicBezTo>
                    <a:pt x="9" y="20"/>
                    <a:pt x="0" y="30"/>
                    <a:pt x="0" y="43"/>
                  </a:cubicBezTo>
                  <a:cubicBezTo>
                    <a:pt x="0" y="56"/>
                    <a:pt x="9" y="66"/>
                    <a:pt x="21" y="66"/>
                  </a:cubicBezTo>
                  <a:cubicBezTo>
                    <a:pt x="88" y="66"/>
                    <a:pt x="88" y="66"/>
                    <a:pt x="88" y="66"/>
                  </a:cubicBezTo>
                  <a:cubicBezTo>
                    <a:pt x="98" y="66"/>
                    <a:pt x="106" y="58"/>
                    <a:pt x="106" y="47"/>
                  </a:cubicBezTo>
                  <a:cubicBezTo>
                    <a:pt x="106" y="37"/>
                    <a:pt x="98" y="28"/>
                    <a:pt x="88" y="28"/>
                  </a:cubicBezTo>
                  <a:close/>
                  <a:moveTo>
                    <a:pt x="88" y="60"/>
                  </a:moveTo>
                  <a:cubicBezTo>
                    <a:pt x="21" y="60"/>
                    <a:pt x="21" y="60"/>
                    <a:pt x="21" y="60"/>
                  </a:cubicBezTo>
                  <a:cubicBezTo>
                    <a:pt x="13" y="60"/>
                    <a:pt x="6" y="52"/>
                    <a:pt x="6" y="43"/>
                  </a:cubicBezTo>
                  <a:cubicBezTo>
                    <a:pt x="6" y="33"/>
                    <a:pt x="13" y="26"/>
                    <a:pt x="21" y="26"/>
                  </a:cubicBezTo>
                  <a:cubicBezTo>
                    <a:pt x="23" y="26"/>
                    <a:pt x="24" y="26"/>
                    <a:pt x="26" y="26"/>
                  </a:cubicBezTo>
                  <a:cubicBezTo>
                    <a:pt x="27" y="27"/>
                    <a:pt x="28" y="27"/>
                    <a:pt x="29" y="26"/>
                  </a:cubicBezTo>
                  <a:cubicBezTo>
                    <a:pt x="29" y="26"/>
                    <a:pt x="30" y="25"/>
                    <a:pt x="30" y="24"/>
                  </a:cubicBezTo>
                  <a:cubicBezTo>
                    <a:pt x="33" y="13"/>
                    <a:pt x="43" y="6"/>
                    <a:pt x="53" y="6"/>
                  </a:cubicBezTo>
                  <a:cubicBezTo>
                    <a:pt x="67" y="6"/>
                    <a:pt x="78" y="18"/>
                    <a:pt x="78" y="32"/>
                  </a:cubicBezTo>
                  <a:cubicBezTo>
                    <a:pt x="78" y="32"/>
                    <a:pt x="78" y="33"/>
                    <a:pt x="78" y="33"/>
                  </a:cubicBezTo>
                  <a:cubicBezTo>
                    <a:pt x="78" y="34"/>
                    <a:pt x="78" y="34"/>
                    <a:pt x="78" y="34"/>
                  </a:cubicBezTo>
                  <a:cubicBezTo>
                    <a:pt x="78" y="35"/>
                    <a:pt x="78" y="36"/>
                    <a:pt x="79" y="36"/>
                  </a:cubicBezTo>
                  <a:cubicBezTo>
                    <a:pt x="80" y="37"/>
                    <a:pt x="81" y="37"/>
                    <a:pt x="82" y="36"/>
                  </a:cubicBezTo>
                  <a:cubicBezTo>
                    <a:pt x="84" y="35"/>
                    <a:pt x="86" y="34"/>
                    <a:pt x="88" y="34"/>
                  </a:cubicBezTo>
                  <a:cubicBezTo>
                    <a:pt x="95" y="34"/>
                    <a:pt x="100" y="40"/>
                    <a:pt x="100" y="47"/>
                  </a:cubicBezTo>
                  <a:cubicBezTo>
                    <a:pt x="100" y="54"/>
                    <a:pt x="95" y="60"/>
                    <a:pt x="88" y="60"/>
                  </a:cubicBezTo>
                  <a:close/>
                </a:path>
              </a:pathLst>
            </a:custGeom>
            <a:solidFill>
              <a:schemeClr val="bg1"/>
            </a:solidFill>
            <a:ln>
              <a:solidFill>
                <a:schemeClr val="bg1"/>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grpSp>
        <p:nvGrpSpPr>
          <p:cNvPr id="18" name="组合 26"/>
          <p:cNvGrpSpPr/>
          <p:nvPr/>
        </p:nvGrpSpPr>
        <p:grpSpPr>
          <a:xfrm>
            <a:off x="5215483" y="1619157"/>
            <a:ext cx="1023937" cy="1023938"/>
            <a:chOff x="3012331" y="1750977"/>
            <a:chExt cx="1391055" cy="1391055"/>
          </a:xfrm>
        </p:grpSpPr>
        <p:sp>
          <p:nvSpPr>
            <p:cNvPr id="19" name="椭圆 18"/>
            <p:cNvSpPr/>
            <p:nvPr/>
          </p:nvSpPr>
          <p:spPr>
            <a:xfrm>
              <a:off x="3012331" y="1750977"/>
              <a:ext cx="1391055" cy="139105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20" name="Freeform 19"/>
            <p:cNvSpPr>
              <a:spLocks noEditPoints="1"/>
            </p:cNvSpPr>
            <p:nvPr/>
          </p:nvSpPr>
          <p:spPr bwMode="auto">
            <a:xfrm>
              <a:off x="3402689" y="2152118"/>
              <a:ext cx="610340" cy="588773"/>
            </a:xfrm>
            <a:custGeom>
              <a:avLst/>
              <a:gdLst>
                <a:gd name="T0" fmla="*/ 3 w 77"/>
                <a:gd name="T1" fmla="*/ 74 h 74"/>
                <a:gd name="T2" fmla="*/ 5 w 77"/>
                <a:gd name="T3" fmla="*/ 73 h 74"/>
                <a:gd name="T4" fmla="*/ 29 w 77"/>
                <a:gd name="T5" fmla="*/ 49 h 74"/>
                <a:gd name="T6" fmla="*/ 46 w 77"/>
                <a:gd name="T7" fmla="*/ 55 h 74"/>
                <a:gd name="T8" fmla="*/ 66 w 77"/>
                <a:gd name="T9" fmla="*/ 47 h 74"/>
                <a:gd name="T10" fmla="*/ 66 w 77"/>
                <a:gd name="T11" fmla="*/ 8 h 74"/>
                <a:gd name="T12" fmla="*/ 46 w 77"/>
                <a:gd name="T13" fmla="*/ 0 h 74"/>
                <a:gd name="T14" fmla="*/ 27 w 77"/>
                <a:gd name="T15" fmla="*/ 8 h 74"/>
                <a:gd name="T16" fmla="*/ 19 w 77"/>
                <a:gd name="T17" fmla="*/ 27 h 74"/>
                <a:gd name="T18" fmla="*/ 25 w 77"/>
                <a:gd name="T19" fmla="*/ 45 h 74"/>
                <a:gd name="T20" fmla="*/ 1 w 77"/>
                <a:gd name="T21" fmla="*/ 69 h 74"/>
                <a:gd name="T22" fmla="*/ 1 w 77"/>
                <a:gd name="T23" fmla="*/ 73 h 74"/>
                <a:gd name="T24" fmla="*/ 3 w 77"/>
                <a:gd name="T25" fmla="*/ 74 h 74"/>
                <a:gd name="T26" fmla="*/ 31 w 77"/>
                <a:gd name="T27" fmla="*/ 12 h 74"/>
                <a:gd name="T28" fmla="*/ 46 w 77"/>
                <a:gd name="T29" fmla="*/ 6 h 74"/>
                <a:gd name="T30" fmla="*/ 62 w 77"/>
                <a:gd name="T31" fmla="*/ 12 h 74"/>
                <a:gd name="T32" fmla="*/ 62 w 77"/>
                <a:gd name="T33" fmla="*/ 43 h 74"/>
                <a:gd name="T34" fmla="*/ 46 w 77"/>
                <a:gd name="T35" fmla="*/ 49 h 74"/>
                <a:gd name="T36" fmla="*/ 31 w 77"/>
                <a:gd name="T37" fmla="*/ 43 h 74"/>
                <a:gd name="T38" fmla="*/ 25 w 77"/>
                <a:gd name="T39" fmla="*/ 27 h 74"/>
                <a:gd name="T40" fmla="*/ 31 w 77"/>
                <a:gd name="T41" fmla="*/ 1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74">
                  <a:moveTo>
                    <a:pt x="3" y="74"/>
                  </a:moveTo>
                  <a:cubicBezTo>
                    <a:pt x="4" y="74"/>
                    <a:pt x="4" y="74"/>
                    <a:pt x="5" y="73"/>
                  </a:cubicBezTo>
                  <a:cubicBezTo>
                    <a:pt x="29" y="49"/>
                    <a:pt x="29" y="49"/>
                    <a:pt x="29" y="49"/>
                  </a:cubicBezTo>
                  <a:cubicBezTo>
                    <a:pt x="34" y="53"/>
                    <a:pt x="40" y="55"/>
                    <a:pt x="46" y="55"/>
                  </a:cubicBezTo>
                  <a:cubicBezTo>
                    <a:pt x="54" y="55"/>
                    <a:pt x="61" y="52"/>
                    <a:pt x="66" y="47"/>
                  </a:cubicBezTo>
                  <a:cubicBezTo>
                    <a:pt x="77" y="36"/>
                    <a:pt x="77" y="19"/>
                    <a:pt x="66" y="8"/>
                  </a:cubicBezTo>
                  <a:cubicBezTo>
                    <a:pt x="61" y="3"/>
                    <a:pt x="54" y="0"/>
                    <a:pt x="46" y="0"/>
                  </a:cubicBezTo>
                  <a:cubicBezTo>
                    <a:pt x="39" y="0"/>
                    <a:pt x="32" y="3"/>
                    <a:pt x="27" y="8"/>
                  </a:cubicBezTo>
                  <a:cubicBezTo>
                    <a:pt x="22" y="13"/>
                    <a:pt x="19" y="20"/>
                    <a:pt x="19" y="27"/>
                  </a:cubicBezTo>
                  <a:cubicBezTo>
                    <a:pt x="19" y="34"/>
                    <a:pt x="21" y="40"/>
                    <a:pt x="25" y="45"/>
                  </a:cubicBezTo>
                  <a:cubicBezTo>
                    <a:pt x="1" y="69"/>
                    <a:pt x="1" y="69"/>
                    <a:pt x="1" y="69"/>
                  </a:cubicBezTo>
                  <a:cubicBezTo>
                    <a:pt x="0" y="70"/>
                    <a:pt x="0" y="72"/>
                    <a:pt x="1" y="73"/>
                  </a:cubicBezTo>
                  <a:cubicBezTo>
                    <a:pt x="1" y="74"/>
                    <a:pt x="2" y="74"/>
                    <a:pt x="3" y="74"/>
                  </a:cubicBezTo>
                  <a:close/>
                  <a:moveTo>
                    <a:pt x="31" y="12"/>
                  </a:moveTo>
                  <a:cubicBezTo>
                    <a:pt x="35" y="8"/>
                    <a:pt x="41" y="6"/>
                    <a:pt x="46" y="6"/>
                  </a:cubicBezTo>
                  <a:cubicBezTo>
                    <a:pt x="52" y="6"/>
                    <a:pt x="58" y="8"/>
                    <a:pt x="62" y="12"/>
                  </a:cubicBezTo>
                  <a:cubicBezTo>
                    <a:pt x="70" y="21"/>
                    <a:pt x="70" y="34"/>
                    <a:pt x="62" y="43"/>
                  </a:cubicBezTo>
                  <a:cubicBezTo>
                    <a:pt x="58" y="47"/>
                    <a:pt x="52" y="49"/>
                    <a:pt x="46" y="49"/>
                  </a:cubicBezTo>
                  <a:cubicBezTo>
                    <a:pt x="41" y="49"/>
                    <a:pt x="35" y="47"/>
                    <a:pt x="31" y="43"/>
                  </a:cubicBezTo>
                  <a:cubicBezTo>
                    <a:pt x="27" y="39"/>
                    <a:pt x="25" y="33"/>
                    <a:pt x="25" y="27"/>
                  </a:cubicBezTo>
                  <a:cubicBezTo>
                    <a:pt x="25" y="22"/>
                    <a:pt x="27" y="16"/>
                    <a:pt x="31" y="12"/>
                  </a:cubicBezTo>
                  <a:close/>
                </a:path>
              </a:pathLst>
            </a:custGeom>
            <a:solidFill>
              <a:schemeClr val="bg1"/>
            </a:solidFill>
            <a:ln>
              <a:solidFill>
                <a:schemeClr val="bg1"/>
              </a:solid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mn-lt"/>
                <a:ea typeface="+mn-ea"/>
                <a:cs typeface="+mn-cs"/>
              </a:endParaRPr>
            </a:p>
          </p:txBody>
        </p:sp>
      </p:grpSp>
      <p:grpSp>
        <p:nvGrpSpPr>
          <p:cNvPr id="6150" name="组合 29"/>
          <p:cNvGrpSpPr/>
          <p:nvPr/>
        </p:nvGrpSpPr>
        <p:grpSpPr>
          <a:xfrm>
            <a:off x="7752392" y="4092311"/>
            <a:ext cx="1023937" cy="1023938"/>
            <a:chOff x="6760722" y="1750976"/>
            <a:chExt cx="1391055" cy="1391055"/>
          </a:xfrm>
        </p:grpSpPr>
        <p:sp>
          <p:nvSpPr>
            <p:cNvPr id="29" name="椭圆 28"/>
            <p:cNvSpPr/>
            <p:nvPr/>
          </p:nvSpPr>
          <p:spPr>
            <a:xfrm>
              <a:off x="6760722" y="1750976"/>
              <a:ext cx="1391055" cy="139105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grpSp>
          <p:nvGrpSpPr>
            <p:cNvPr id="30" name="组合 29"/>
            <p:cNvGrpSpPr/>
            <p:nvPr/>
          </p:nvGrpSpPr>
          <p:grpSpPr>
            <a:xfrm>
              <a:off x="7195333" y="2205853"/>
              <a:ext cx="521831" cy="510240"/>
              <a:chOff x="6498312" y="5073901"/>
              <a:chExt cx="243589" cy="238178"/>
            </a:xfrm>
            <a:solidFill>
              <a:srgbClr val="2EB4FF"/>
            </a:solidFill>
          </p:grpSpPr>
          <p:sp>
            <p:nvSpPr>
              <p:cNvPr id="31" name="Freeform 394"/>
              <p:cNvSpPr/>
              <p:nvPr/>
            </p:nvSpPr>
            <p:spPr bwMode="auto">
              <a:xfrm>
                <a:off x="6575899" y="5073901"/>
                <a:ext cx="88414" cy="106459"/>
              </a:xfrm>
              <a:custGeom>
                <a:avLst/>
                <a:gdLst>
                  <a:gd name="T0" fmla="*/ 41 w 98"/>
                  <a:gd name="T1" fmla="*/ 116 h 119"/>
                  <a:gd name="T2" fmla="*/ 41 w 98"/>
                  <a:gd name="T3" fmla="*/ 116 h 119"/>
                  <a:gd name="T4" fmla="*/ 44 w 98"/>
                  <a:gd name="T5" fmla="*/ 119 h 119"/>
                  <a:gd name="T6" fmla="*/ 46 w 98"/>
                  <a:gd name="T7" fmla="*/ 119 h 119"/>
                  <a:gd name="T8" fmla="*/ 46 w 98"/>
                  <a:gd name="T9" fmla="*/ 119 h 119"/>
                  <a:gd name="T10" fmla="*/ 46 w 98"/>
                  <a:gd name="T11" fmla="*/ 119 h 119"/>
                  <a:gd name="T12" fmla="*/ 46 w 98"/>
                  <a:gd name="T13" fmla="*/ 119 h 119"/>
                  <a:gd name="T14" fmla="*/ 49 w 98"/>
                  <a:gd name="T15" fmla="*/ 119 h 119"/>
                  <a:gd name="T16" fmla="*/ 52 w 98"/>
                  <a:gd name="T17" fmla="*/ 116 h 119"/>
                  <a:gd name="T18" fmla="*/ 97 w 98"/>
                  <a:gd name="T19" fmla="*/ 19 h 119"/>
                  <a:gd name="T20" fmla="*/ 97 w 98"/>
                  <a:gd name="T21" fmla="*/ 19 h 119"/>
                  <a:gd name="T22" fmla="*/ 98 w 98"/>
                  <a:gd name="T23" fmla="*/ 16 h 119"/>
                  <a:gd name="T24" fmla="*/ 97 w 98"/>
                  <a:gd name="T25" fmla="*/ 15 h 119"/>
                  <a:gd name="T26" fmla="*/ 97 w 98"/>
                  <a:gd name="T27" fmla="*/ 12 h 119"/>
                  <a:gd name="T28" fmla="*/ 94 w 98"/>
                  <a:gd name="T29" fmla="*/ 11 h 119"/>
                  <a:gd name="T30" fmla="*/ 94 w 98"/>
                  <a:gd name="T31" fmla="*/ 11 h 119"/>
                  <a:gd name="T32" fmla="*/ 83 w 98"/>
                  <a:gd name="T33" fmla="*/ 7 h 119"/>
                  <a:gd name="T34" fmla="*/ 71 w 98"/>
                  <a:gd name="T35" fmla="*/ 3 h 119"/>
                  <a:gd name="T36" fmla="*/ 59 w 98"/>
                  <a:gd name="T37" fmla="*/ 1 h 119"/>
                  <a:gd name="T38" fmla="*/ 46 w 98"/>
                  <a:gd name="T39" fmla="*/ 0 h 119"/>
                  <a:gd name="T40" fmla="*/ 46 w 98"/>
                  <a:gd name="T41" fmla="*/ 0 h 119"/>
                  <a:gd name="T42" fmla="*/ 36 w 98"/>
                  <a:gd name="T43" fmla="*/ 1 h 119"/>
                  <a:gd name="T44" fmla="*/ 25 w 98"/>
                  <a:gd name="T45" fmla="*/ 3 h 119"/>
                  <a:gd name="T46" fmla="*/ 14 w 98"/>
                  <a:gd name="T47" fmla="*/ 5 h 119"/>
                  <a:gd name="T48" fmla="*/ 4 w 98"/>
                  <a:gd name="T49" fmla="*/ 9 h 119"/>
                  <a:gd name="T50" fmla="*/ 4 w 98"/>
                  <a:gd name="T51" fmla="*/ 9 h 119"/>
                  <a:gd name="T52" fmla="*/ 1 w 98"/>
                  <a:gd name="T53" fmla="*/ 9 h 119"/>
                  <a:gd name="T54" fmla="*/ 0 w 98"/>
                  <a:gd name="T55" fmla="*/ 12 h 119"/>
                  <a:gd name="T56" fmla="*/ 0 w 98"/>
                  <a:gd name="T57" fmla="*/ 14 h 119"/>
                  <a:gd name="T58" fmla="*/ 0 w 98"/>
                  <a:gd name="T59" fmla="*/ 16 h 119"/>
                  <a:gd name="T60" fmla="*/ 0 w 98"/>
                  <a:gd name="T61" fmla="*/ 16 h 119"/>
                  <a:gd name="T62" fmla="*/ 41 w 98"/>
                  <a:gd name="T63" fmla="*/ 116 h 119"/>
                  <a:gd name="T64" fmla="*/ 41 w 98"/>
                  <a:gd name="T65" fmla="*/ 11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119">
                    <a:moveTo>
                      <a:pt x="41" y="116"/>
                    </a:moveTo>
                    <a:lnTo>
                      <a:pt x="41" y="116"/>
                    </a:lnTo>
                    <a:lnTo>
                      <a:pt x="44" y="119"/>
                    </a:lnTo>
                    <a:lnTo>
                      <a:pt x="46" y="119"/>
                    </a:lnTo>
                    <a:lnTo>
                      <a:pt x="46" y="119"/>
                    </a:lnTo>
                    <a:lnTo>
                      <a:pt x="46" y="119"/>
                    </a:lnTo>
                    <a:lnTo>
                      <a:pt x="46" y="119"/>
                    </a:lnTo>
                    <a:lnTo>
                      <a:pt x="49" y="119"/>
                    </a:lnTo>
                    <a:lnTo>
                      <a:pt x="52" y="116"/>
                    </a:lnTo>
                    <a:lnTo>
                      <a:pt x="97" y="19"/>
                    </a:lnTo>
                    <a:lnTo>
                      <a:pt x="97" y="19"/>
                    </a:lnTo>
                    <a:lnTo>
                      <a:pt x="98" y="16"/>
                    </a:lnTo>
                    <a:lnTo>
                      <a:pt x="97" y="15"/>
                    </a:lnTo>
                    <a:lnTo>
                      <a:pt x="97" y="12"/>
                    </a:lnTo>
                    <a:lnTo>
                      <a:pt x="94" y="11"/>
                    </a:lnTo>
                    <a:lnTo>
                      <a:pt x="94" y="11"/>
                    </a:lnTo>
                    <a:lnTo>
                      <a:pt x="83" y="7"/>
                    </a:lnTo>
                    <a:lnTo>
                      <a:pt x="71" y="3"/>
                    </a:lnTo>
                    <a:lnTo>
                      <a:pt x="59" y="1"/>
                    </a:lnTo>
                    <a:lnTo>
                      <a:pt x="46" y="0"/>
                    </a:lnTo>
                    <a:lnTo>
                      <a:pt x="46" y="0"/>
                    </a:lnTo>
                    <a:lnTo>
                      <a:pt x="36" y="1"/>
                    </a:lnTo>
                    <a:lnTo>
                      <a:pt x="25" y="3"/>
                    </a:lnTo>
                    <a:lnTo>
                      <a:pt x="14" y="5"/>
                    </a:lnTo>
                    <a:lnTo>
                      <a:pt x="4" y="9"/>
                    </a:lnTo>
                    <a:lnTo>
                      <a:pt x="4" y="9"/>
                    </a:lnTo>
                    <a:lnTo>
                      <a:pt x="1" y="9"/>
                    </a:lnTo>
                    <a:lnTo>
                      <a:pt x="0" y="12"/>
                    </a:lnTo>
                    <a:lnTo>
                      <a:pt x="0" y="14"/>
                    </a:lnTo>
                    <a:lnTo>
                      <a:pt x="0" y="16"/>
                    </a:lnTo>
                    <a:lnTo>
                      <a:pt x="0" y="16"/>
                    </a:lnTo>
                    <a:lnTo>
                      <a:pt x="41" y="116"/>
                    </a:lnTo>
                    <a:lnTo>
                      <a:pt x="41" y="116"/>
                    </a:lnTo>
                    <a:close/>
                  </a:path>
                </a:pathLst>
              </a:custGeom>
              <a:solidFill>
                <a:schemeClr val="bg1"/>
              </a:solidFill>
              <a:ln w="9525">
                <a:solidFill>
                  <a:schemeClr val="bg1"/>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2" name="Freeform 395"/>
              <p:cNvSpPr/>
              <p:nvPr/>
            </p:nvSpPr>
            <p:spPr bwMode="auto">
              <a:xfrm>
                <a:off x="6635443" y="5104575"/>
                <a:ext cx="106458" cy="140740"/>
              </a:xfrm>
              <a:custGeom>
                <a:avLst/>
                <a:gdLst>
                  <a:gd name="T0" fmla="*/ 55 w 119"/>
                  <a:gd name="T1" fmla="*/ 0 h 157"/>
                  <a:gd name="T2" fmla="*/ 55 w 119"/>
                  <a:gd name="T3" fmla="*/ 0 h 157"/>
                  <a:gd name="T4" fmla="*/ 52 w 119"/>
                  <a:gd name="T5" fmla="*/ 0 h 157"/>
                  <a:gd name="T6" fmla="*/ 50 w 119"/>
                  <a:gd name="T7" fmla="*/ 0 h 157"/>
                  <a:gd name="T8" fmla="*/ 50 w 119"/>
                  <a:gd name="T9" fmla="*/ 0 h 157"/>
                  <a:gd name="T10" fmla="*/ 48 w 119"/>
                  <a:gd name="T11" fmla="*/ 1 h 157"/>
                  <a:gd name="T12" fmla="*/ 46 w 119"/>
                  <a:gd name="T13" fmla="*/ 3 h 157"/>
                  <a:gd name="T14" fmla="*/ 1 w 119"/>
                  <a:gd name="T15" fmla="*/ 101 h 157"/>
                  <a:gd name="T16" fmla="*/ 1 w 119"/>
                  <a:gd name="T17" fmla="*/ 101 h 157"/>
                  <a:gd name="T18" fmla="*/ 0 w 119"/>
                  <a:gd name="T19" fmla="*/ 102 h 157"/>
                  <a:gd name="T20" fmla="*/ 1 w 119"/>
                  <a:gd name="T21" fmla="*/ 105 h 157"/>
                  <a:gd name="T22" fmla="*/ 1 w 119"/>
                  <a:gd name="T23" fmla="*/ 106 h 157"/>
                  <a:gd name="T24" fmla="*/ 3 w 119"/>
                  <a:gd name="T25" fmla="*/ 108 h 157"/>
                  <a:gd name="T26" fmla="*/ 100 w 119"/>
                  <a:gd name="T27" fmla="*/ 156 h 157"/>
                  <a:gd name="T28" fmla="*/ 100 w 119"/>
                  <a:gd name="T29" fmla="*/ 156 h 157"/>
                  <a:gd name="T30" fmla="*/ 102 w 119"/>
                  <a:gd name="T31" fmla="*/ 157 h 157"/>
                  <a:gd name="T32" fmla="*/ 102 w 119"/>
                  <a:gd name="T33" fmla="*/ 157 h 157"/>
                  <a:gd name="T34" fmla="*/ 105 w 119"/>
                  <a:gd name="T35" fmla="*/ 156 h 157"/>
                  <a:gd name="T36" fmla="*/ 106 w 119"/>
                  <a:gd name="T37" fmla="*/ 154 h 157"/>
                  <a:gd name="T38" fmla="*/ 106 w 119"/>
                  <a:gd name="T39" fmla="*/ 154 h 157"/>
                  <a:gd name="T40" fmla="*/ 112 w 119"/>
                  <a:gd name="T41" fmla="*/ 142 h 157"/>
                  <a:gd name="T42" fmla="*/ 116 w 119"/>
                  <a:gd name="T43" fmla="*/ 128 h 157"/>
                  <a:gd name="T44" fmla="*/ 119 w 119"/>
                  <a:gd name="T45" fmla="*/ 116 h 157"/>
                  <a:gd name="T46" fmla="*/ 119 w 119"/>
                  <a:gd name="T47" fmla="*/ 102 h 157"/>
                  <a:gd name="T48" fmla="*/ 119 w 119"/>
                  <a:gd name="T49" fmla="*/ 102 h 157"/>
                  <a:gd name="T50" fmla="*/ 117 w 119"/>
                  <a:gd name="T51" fmla="*/ 87 h 157"/>
                  <a:gd name="T52" fmla="*/ 115 w 119"/>
                  <a:gd name="T53" fmla="*/ 71 h 157"/>
                  <a:gd name="T54" fmla="*/ 109 w 119"/>
                  <a:gd name="T55" fmla="*/ 56 h 157"/>
                  <a:gd name="T56" fmla="*/ 101 w 119"/>
                  <a:gd name="T57" fmla="*/ 42 h 157"/>
                  <a:gd name="T58" fmla="*/ 91 w 119"/>
                  <a:gd name="T59" fmla="*/ 30 h 157"/>
                  <a:gd name="T60" fmla="*/ 80 w 119"/>
                  <a:gd name="T61" fmla="*/ 18 h 157"/>
                  <a:gd name="T62" fmla="*/ 68 w 119"/>
                  <a:gd name="T63" fmla="*/ 8 h 157"/>
                  <a:gd name="T64" fmla="*/ 55 w 119"/>
                  <a:gd name="T65" fmla="*/ 0 h 157"/>
                  <a:gd name="T66" fmla="*/ 55 w 119"/>
                  <a:gd name="T6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57">
                    <a:moveTo>
                      <a:pt x="55" y="0"/>
                    </a:moveTo>
                    <a:lnTo>
                      <a:pt x="55" y="0"/>
                    </a:lnTo>
                    <a:lnTo>
                      <a:pt x="52" y="0"/>
                    </a:lnTo>
                    <a:lnTo>
                      <a:pt x="50" y="0"/>
                    </a:lnTo>
                    <a:lnTo>
                      <a:pt x="50" y="0"/>
                    </a:lnTo>
                    <a:lnTo>
                      <a:pt x="48" y="1"/>
                    </a:lnTo>
                    <a:lnTo>
                      <a:pt x="46" y="3"/>
                    </a:lnTo>
                    <a:lnTo>
                      <a:pt x="1" y="101"/>
                    </a:lnTo>
                    <a:lnTo>
                      <a:pt x="1" y="101"/>
                    </a:lnTo>
                    <a:lnTo>
                      <a:pt x="0" y="102"/>
                    </a:lnTo>
                    <a:lnTo>
                      <a:pt x="1" y="105"/>
                    </a:lnTo>
                    <a:lnTo>
                      <a:pt x="1" y="106"/>
                    </a:lnTo>
                    <a:lnTo>
                      <a:pt x="3" y="108"/>
                    </a:lnTo>
                    <a:lnTo>
                      <a:pt x="100" y="156"/>
                    </a:lnTo>
                    <a:lnTo>
                      <a:pt x="100" y="156"/>
                    </a:lnTo>
                    <a:lnTo>
                      <a:pt x="102" y="157"/>
                    </a:lnTo>
                    <a:lnTo>
                      <a:pt x="102" y="157"/>
                    </a:lnTo>
                    <a:lnTo>
                      <a:pt x="105" y="156"/>
                    </a:lnTo>
                    <a:lnTo>
                      <a:pt x="106" y="154"/>
                    </a:lnTo>
                    <a:lnTo>
                      <a:pt x="106" y="154"/>
                    </a:lnTo>
                    <a:lnTo>
                      <a:pt x="112" y="142"/>
                    </a:lnTo>
                    <a:lnTo>
                      <a:pt x="116" y="128"/>
                    </a:lnTo>
                    <a:lnTo>
                      <a:pt x="119" y="116"/>
                    </a:lnTo>
                    <a:lnTo>
                      <a:pt x="119" y="102"/>
                    </a:lnTo>
                    <a:lnTo>
                      <a:pt x="119" y="102"/>
                    </a:lnTo>
                    <a:lnTo>
                      <a:pt x="117" y="87"/>
                    </a:lnTo>
                    <a:lnTo>
                      <a:pt x="115" y="71"/>
                    </a:lnTo>
                    <a:lnTo>
                      <a:pt x="109" y="56"/>
                    </a:lnTo>
                    <a:lnTo>
                      <a:pt x="101" y="42"/>
                    </a:lnTo>
                    <a:lnTo>
                      <a:pt x="91" y="30"/>
                    </a:lnTo>
                    <a:lnTo>
                      <a:pt x="80" y="18"/>
                    </a:lnTo>
                    <a:lnTo>
                      <a:pt x="68" y="8"/>
                    </a:lnTo>
                    <a:lnTo>
                      <a:pt x="55" y="0"/>
                    </a:lnTo>
                    <a:lnTo>
                      <a:pt x="55" y="0"/>
                    </a:lnTo>
                    <a:close/>
                  </a:path>
                </a:pathLst>
              </a:custGeom>
              <a:solidFill>
                <a:schemeClr val="bg1"/>
              </a:solidFill>
              <a:ln w="9525">
                <a:solidFill>
                  <a:schemeClr val="bg1"/>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sp>
            <p:nvSpPr>
              <p:cNvPr id="33" name="Freeform 396"/>
              <p:cNvSpPr/>
              <p:nvPr/>
            </p:nvSpPr>
            <p:spPr bwMode="auto">
              <a:xfrm>
                <a:off x="6498312" y="5115403"/>
                <a:ext cx="193068" cy="196676"/>
              </a:xfrm>
              <a:custGeom>
                <a:avLst/>
                <a:gdLst>
                  <a:gd name="T0" fmla="*/ 212 w 214"/>
                  <a:gd name="T1" fmla="*/ 148 h 217"/>
                  <a:gd name="T2" fmla="*/ 117 w 214"/>
                  <a:gd name="T3" fmla="*/ 101 h 217"/>
                  <a:gd name="T4" fmla="*/ 117 w 214"/>
                  <a:gd name="T5" fmla="*/ 101 h 217"/>
                  <a:gd name="T6" fmla="*/ 78 w 214"/>
                  <a:gd name="T7" fmla="*/ 3 h 217"/>
                  <a:gd name="T8" fmla="*/ 78 w 214"/>
                  <a:gd name="T9" fmla="*/ 3 h 217"/>
                  <a:gd name="T10" fmla="*/ 76 w 214"/>
                  <a:gd name="T11" fmla="*/ 2 h 217"/>
                  <a:gd name="T12" fmla="*/ 74 w 214"/>
                  <a:gd name="T13" fmla="*/ 0 h 217"/>
                  <a:gd name="T14" fmla="*/ 74 w 214"/>
                  <a:gd name="T15" fmla="*/ 0 h 217"/>
                  <a:gd name="T16" fmla="*/ 70 w 214"/>
                  <a:gd name="T17" fmla="*/ 0 h 217"/>
                  <a:gd name="T18" fmla="*/ 70 w 214"/>
                  <a:gd name="T19" fmla="*/ 0 h 217"/>
                  <a:gd name="T20" fmla="*/ 55 w 214"/>
                  <a:gd name="T21" fmla="*/ 9 h 217"/>
                  <a:gd name="T22" fmla="*/ 41 w 214"/>
                  <a:gd name="T23" fmla="*/ 18 h 217"/>
                  <a:gd name="T24" fmla="*/ 29 w 214"/>
                  <a:gd name="T25" fmla="*/ 29 h 217"/>
                  <a:gd name="T26" fmla="*/ 19 w 214"/>
                  <a:gd name="T27" fmla="*/ 43 h 217"/>
                  <a:gd name="T28" fmla="*/ 11 w 214"/>
                  <a:gd name="T29" fmla="*/ 56 h 217"/>
                  <a:gd name="T30" fmla="*/ 6 w 214"/>
                  <a:gd name="T31" fmla="*/ 71 h 217"/>
                  <a:gd name="T32" fmla="*/ 1 w 214"/>
                  <a:gd name="T33" fmla="*/ 88 h 217"/>
                  <a:gd name="T34" fmla="*/ 0 w 214"/>
                  <a:gd name="T35" fmla="*/ 105 h 217"/>
                  <a:gd name="T36" fmla="*/ 0 w 214"/>
                  <a:gd name="T37" fmla="*/ 105 h 217"/>
                  <a:gd name="T38" fmla="*/ 1 w 214"/>
                  <a:gd name="T39" fmla="*/ 116 h 217"/>
                  <a:gd name="T40" fmla="*/ 3 w 214"/>
                  <a:gd name="T41" fmla="*/ 127 h 217"/>
                  <a:gd name="T42" fmla="*/ 6 w 214"/>
                  <a:gd name="T43" fmla="*/ 138 h 217"/>
                  <a:gd name="T44" fmla="*/ 10 w 214"/>
                  <a:gd name="T45" fmla="*/ 149 h 217"/>
                  <a:gd name="T46" fmla="*/ 14 w 214"/>
                  <a:gd name="T47" fmla="*/ 159 h 217"/>
                  <a:gd name="T48" fmla="*/ 19 w 214"/>
                  <a:gd name="T49" fmla="*/ 168 h 217"/>
                  <a:gd name="T50" fmla="*/ 26 w 214"/>
                  <a:gd name="T51" fmla="*/ 176 h 217"/>
                  <a:gd name="T52" fmla="*/ 33 w 214"/>
                  <a:gd name="T53" fmla="*/ 185 h 217"/>
                  <a:gd name="T54" fmla="*/ 41 w 214"/>
                  <a:gd name="T55" fmla="*/ 191 h 217"/>
                  <a:gd name="T56" fmla="*/ 51 w 214"/>
                  <a:gd name="T57" fmla="*/ 198 h 217"/>
                  <a:gd name="T58" fmla="*/ 59 w 214"/>
                  <a:gd name="T59" fmla="*/ 204 h 217"/>
                  <a:gd name="T60" fmla="*/ 70 w 214"/>
                  <a:gd name="T61" fmla="*/ 209 h 217"/>
                  <a:gd name="T62" fmla="*/ 79 w 214"/>
                  <a:gd name="T63" fmla="*/ 213 h 217"/>
                  <a:gd name="T64" fmla="*/ 90 w 214"/>
                  <a:gd name="T65" fmla="*/ 216 h 217"/>
                  <a:gd name="T66" fmla="*/ 101 w 214"/>
                  <a:gd name="T67" fmla="*/ 217 h 217"/>
                  <a:gd name="T68" fmla="*/ 113 w 214"/>
                  <a:gd name="T69" fmla="*/ 217 h 217"/>
                  <a:gd name="T70" fmla="*/ 113 w 214"/>
                  <a:gd name="T71" fmla="*/ 217 h 217"/>
                  <a:gd name="T72" fmla="*/ 130 w 214"/>
                  <a:gd name="T73" fmla="*/ 217 h 217"/>
                  <a:gd name="T74" fmla="*/ 145 w 214"/>
                  <a:gd name="T75" fmla="*/ 213 h 217"/>
                  <a:gd name="T76" fmla="*/ 158 w 214"/>
                  <a:gd name="T77" fmla="*/ 208 h 217"/>
                  <a:gd name="T78" fmla="*/ 172 w 214"/>
                  <a:gd name="T79" fmla="*/ 201 h 217"/>
                  <a:gd name="T80" fmla="*/ 184 w 214"/>
                  <a:gd name="T81" fmla="*/ 193 h 217"/>
                  <a:gd name="T82" fmla="*/ 197 w 214"/>
                  <a:gd name="T83" fmla="*/ 182 h 217"/>
                  <a:gd name="T84" fmla="*/ 206 w 214"/>
                  <a:gd name="T85" fmla="*/ 170 h 217"/>
                  <a:gd name="T86" fmla="*/ 214 w 214"/>
                  <a:gd name="T87" fmla="*/ 156 h 217"/>
                  <a:gd name="T88" fmla="*/ 214 w 214"/>
                  <a:gd name="T89" fmla="*/ 156 h 217"/>
                  <a:gd name="T90" fmla="*/ 214 w 214"/>
                  <a:gd name="T91" fmla="*/ 152 h 217"/>
                  <a:gd name="T92" fmla="*/ 214 w 214"/>
                  <a:gd name="T93" fmla="*/ 152 h 217"/>
                  <a:gd name="T94" fmla="*/ 213 w 214"/>
                  <a:gd name="T95" fmla="*/ 149 h 217"/>
                  <a:gd name="T96" fmla="*/ 212 w 214"/>
                  <a:gd name="T97" fmla="*/ 148 h 217"/>
                  <a:gd name="T98" fmla="*/ 212 w 214"/>
                  <a:gd name="T99" fmla="*/ 14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4" h="217">
                    <a:moveTo>
                      <a:pt x="212" y="148"/>
                    </a:moveTo>
                    <a:lnTo>
                      <a:pt x="117" y="101"/>
                    </a:lnTo>
                    <a:lnTo>
                      <a:pt x="117" y="101"/>
                    </a:lnTo>
                    <a:lnTo>
                      <a:pt x="78" y="3"/>
                    </a:lnTo>
                    <a:lnTo>
                      <a:pt x="78" y="3"/>
                    </a:lnTo>
                    <a:lnTo>
                      <a:pt x="76" y="2"/>
                    </a:lnTo>
                    <a:lnTo>
                      <a:pt x="74" y="0"/>
                    </a:lnTo>
                    <a:lnTo>
                      <a:pt x="74" y="0"/>
                    </a:lnTo>
                    <a:lnTo>
                      <a:pt x="70" y="0"/>
                    </a:lnTo>
                    <a:lnTo>
                      <a:pt x="70" y="0"/>
                    </a:lnTo>
                    <a:lnTo>
                      <a:pt x="55" y="9"/>
                    </a:lnTo>
                    <a:lnTo>
                      <a:pt x="41" y="18"/>
                    </a:lnTo>
                    <a:lnTo>
                      <a:pt x="29" y="29"/>
                    </a:lnTo>
                    <a:lnTo>
                      <a:pt x="19" y="43"/>
                    </a:lnTo>
                    <a:lnTo>
                      <a:pt x="11" y="56"/>
                    </a:lnTo>
                    <a:lnTo>
                      <a:pt x="6" y="71"/>
                    </a:lnTo>
                    <a:lnTo>
                      <a:pt x="1" y="88"/>
                    </a:lnTo>
                    <a:lnTo>
                      <a:pt x="0" y="105"/>
                    </a:lnTo>
                    <a:lnTo>
                      <a:pt x="0" y="105"/>
                    </a:lnTo>
                    <a:lnTo>
                      <a:pt x="1" y="116"/>
                    </a:lnTo>
                    <a:lnTo>
                      <a:pt x="3" y="127"/>
                    </a:lnTo>
                    <a:lnTo>
                      <a:pt x="6" y="138"/>
                    </a:lnTo>
                    <a:lnTo>
                      <a:pt x="10" y="149"/>
                    </a:lnTo>
                    <a:lnTo>
                      <a:pt x="14" y="159"/>
                    </a:lnTo>
                    <a:lnTo>
                      <a:pt x="19" y="168"/>
                    </a:lnTo>
                    <a:lnTo>
                      <a:pt x="26" y="176"/>
                    </a:lnTo>
                    <a:lnTo>
                      <a:pt x="33" y="185"/>
                    </a:lnTo>
                    <a:lnTo>
                      <a:pt x="41" y="191"/>
                    </a:lnTo>
                    <a:lnTo>
                      <a:pt x="51" y="198"/>
                    </a:lnTo>
                    <a:lnTo>
                      <a:pt x="59" y="204"/>
                    </a:lnTo>
                    <a:lnTo>
                      <a:pt x="70" y="209"/>
                    </a:lnTo>
                    <a:lnTo>
                      <a:pt x="79" y="213"/>
                    </a:lnTo>
                    <a:lnTo>
                      <a:pt x="90" y="216"/>
                    </a:lnTo>
                    <a:lnTo>
                      <a:pt x="101" y="217"/>
                    </a:lnTo>
                    <a:lnTo>
                      <a:pt x="113" y="217"/>
                    </a:lnTo>
                    <a:lnTo>
                      <a:pt x="113" y="217"/>
                    </a:lnTo>
                    <a:lnTo>
                      <a:pt x="130" y="217"/>
                    </a:lnTo>
                    <a:lnTo>
                      <a:pt x="145" y="213"/>
                    </a:lnTo>
                    <a:lnTo>
                      <a:pt x="158" y="208"/>
                    </a:lnTo>
                    <a:lnTo>
                      <a:pt x="172" y="201"/>
                    </a:lnTo>
                    <a:lnTo>
                      <a:pt x="184" y="193"/>
                    </a:lnTo>
                    <a:lnTo>
                      <a:pt x="197" y="182"/>
                    </a:lnTo>
                    <a:lnTo>
                      <a:pt x="206" y="170"/>
                    </a:lnTo>
                    <a:lnTo>
                      <a:pt x="214" y="156"/>
                    </a:lnTo>
                    <a:lnTo>
                      <a:pt x="214" y="156"/>
                    </a:lnTo>
                    <a:lnTo>
                      <a:pt x="214" y="152"/>
                    </a:lnTo>
                    <a:lnTo>
                      <a:pt x="214" y="152"/>
                    </a:lnTo>
                    <a:lnTo>
                      <a:pt x="213" y="149"/>
                    </a:lnTo>
                    <a:lnTo>
                      <a:pt x="212" y="148"/>
                    </a:lnTo>
                    <a:lnTo>
                      <a:pt x="212" y="148"/>
                    </a:lnTo>
                    <a:close/>
                  </a:path>
                </a:pathLst>
              </a:custGeom>
              <a:solidFill>
                <a:schemeClr val="bg1"/>
              </a:solidFill>
              <a:ln w="9525">
                <a:solidFill>
                  <a:schemeClr val="bg1"/>
                </a:solid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mn-lt"/>
                  <a:ea typeface="+mn-ea"/>
                  <a:cs typeface="+mn-cs"/>
                </a:endParaRPr>
              </a:p>
            </p:txBody>
          </p:sp>
        </p:grpSp>
      </p:grpSp>
      <p:sp>
        <p:nvSpPr>
          <p:cNvPr id="34" name="文本框 8"/>
          <p:cNvSpPr txBox="1"/>
          <p:nvPr/>
        </p:nvSpPr>
        <p:spPr>
          <a:xfrm>
            <a:off x="2671586" y="2827087"/>
            <a:ext cx="1102360" cy="365760"/>
          </a:xfrm>
          <a:prstGeom prst="rect">
            <a:avLst/>
          </a:prstGeom>
          <a:noFill/>
          <a:ln w="9525">
            <a:noFill/>
          </a:ln>
        </p:spPr>
        <p:txBody>
          <a:bodyPr wrap="none">
            <a:spAutoFit/>
          </a:bodyPr>
          <a:lstStyle/>
          <a:p>
            <a:pPr lvl="0" eaLnBrk="1" hangingPunct="1"/>
            <a:r>
              <a:rPr lang="zh-CN" altLang="en-US" sz="1800" dirty="0">
                <a:solidFill>
                  <a:schemeClr val="bg1"/>
                </a:solidFill>
                <a:latin typeface="Microsoft YaHei Light" charset="-122"/>
                <a:ea typeface="Microsoft YaHei Light" charset="-122"/>
                <a:cs typeface="Microsoft YaHei Light" charset="-122"/>
              </a:rPr>
              <a:t>公司简介</a:t>
            </a:r>
          </a:p>
        </p:txBody>
      </p:sp>
      <p:sp>
        <p:nvSpPr>
          <p:cNvPr id="35" name="文本框 9"/>
          <p:cNvSpPr txBox="1"/>
          <p:nvPr/>
        </p:nvSpPr>
        <p:spPr>
          <a:xfrm>
            <a:off x="5169551" y="2827087"/>
            <a:ext cx="1102360" cy="365760"/>
          </a:xfrm>
          <a:prstGeom prst="rect">
            <a:avLst/>
          </a:prstGeom>
          <a:noFill/>
          <a:ln w="9525">
            <a:noFill/>
          </a:ln>
        </p:spPr>
        <p:txBody>
          <a:bodyPr wrap="none">
            <a:spAutoFit/>
          </a:bodyPr>
          <a:lstStyle/>
          <a:p>
            <a:pPr lvl="0" eaLnBrk="1" hangingPunct="1"/>
            <a:r>
              <a:rPr lang="zh-CN" altLang="en-US" sz="1800" dirty="0">
                <a:solidFill>
                  <a:schemeClr val="bg1"/>
                </a:solidFill>
                <a:latin typeface="Microsoft YaHei Light" charset="-122"/>
                <a:ea typeface="Microsoft YaHei Light" charset="-122"/>
                <a:cs typeface="Microsoft YaHei Light" charset="-122"/>
              </a:rPr>
              <a:t>需求概述</a:t>
            </a:r>
          </a:p>
        </p:txBody>
      </p:sp>
      <p:sp>
        <p:nvSpPr>
          <p:cNvPr id="36" name="文本框 10"/>
          <p:cNvSpPr txBox="1"/>
          <p:nvPr/>
        </p:nvSpPr>
        <p:spPr>
          <a:xfrm>
            <a:off x="7248540" y="2827087"/>
            <a:ext cx="2031325" cy="369332"/>
          </a:xfrm>
          <a:prstGeom prst="rect">
            <a:avLst/>
          </a:prstGeom>
          <a:noFill/>
          <a:ln w="9525">
            <a:noFill/>
          </a:ln>
        </p:spPr>
        <p:txBody>
          <a:bodyPr wrap="none">
            <a:spAutoFit/>
          </a:bodyPr>
          <a:lstStyle/>
          <a:p>
            <a:pPr lvl="0" eaLnBrk="1" hangingPunct="1"/>
            <a:r>
              <a:rPr lang="zh-CN" altLang="en-US" sz="1800" dirty="0" smtClean="0">
                <a:solidFill>
                  <a:schemeClr val="bg1"/>
                </a:solidFill>
                <a:latin typeface="Microsoft YaHei Light" charset="-122"/>
                <a:ea typeface="Microsoft YaHei Light" charset="-122"/>
                <a:cs typeface="Microsoft YaHei Light" charset="-122"/>
              </a:rPr>
              <a:t>用户</a:t>
            </a:r>
            <a:r>
              <a:rPr lang="zh-CN" altLang="en-US" sz="1800" smtClean="0">
                <a:solidFill>
                  <a:schemeClr val="bg1"/>
                </a:solidFill>
                <a:latin typeface="Microsoft YaHei Light" charset="-122"/>
                <a:ea typeface="Microsoft YaHei Light" charset="-122"/>
                <a:cs typeface="Microsoft YaHei Light" charset="-122"/>
              </a:rPr>
              <a:t>实体行为分析</a:t>
            </a:r>
            <a:endParaRPr lang="zh-CN" altLang="en-US" sz="1800" dirty="0">
              <a:solidFill>
                <a:schemeClr val="bg1"/>
              </a:solidFill>
              <a:latin typeface="Microsoft YaHei Light" charset="-122"/>
              <a:ea typeface="Microsoft YaHei Light" charset="-122"/>
              <a:cs typeface="Microsoft YaHei Light" charset="-122"/>
            </a:endParaRPr>
          </a:p>
        </p:txBody>
      </p:sp>
      <p:sp>
        <p:nvSpPr>
          <p:cNvPr id="37" name="文本框 11"/>
          <p:cNvSpPr txBox="1"/>
          <p:nvPr/>
        </p:nvSpPr>
        <p:spPr>
          <a:xfrm>
            <a:off x="7368217" y="5300241"/>
            <a:ext cx="1791970" cy="365760"/>
          </a:xfrm>
          <a:prstGeom prst="rect">
            <a:avLst/>
          </a:prstGeom>
          <a:noFill/>
          <a:ln w="9525">
            <a:noFill/>
          </a:ln>
        </p:spPr>
        <p:txBody>
          <a:bodyPr wrap="none">
            <a:spAutoFit/>
          </a:bodyPr>
          <a:lstStyle/>
          <a:p>
            <a:pPr lvl="0" eaLnBrk="1" hangingPunct="1"/>
            <a:r>
              <a:rPr lang="zh-CN" altLang="en-US" sz="1800" dirty="0">
                <a:solidFill>
                  <a:schemeClr val="bg1"/>
                </a:solidFill>
                <a:latin typeface="Microsoft YaHei Light" charset="-122"/>
                <a:ea typeface="Microsoft YaHei Light" charset="-122"/>
                <a:cs typeface="Microsoft YaHei Light" charset="-122"/>
              </a:rPr>
              <a:t>解决方案及案例</a:t>
            </a:r>
          </a:p>
        </p:txBody>
      </p:sp>
      <p:grpSp>
        <p:nvGrpSpPr>
          <p:cNvPr id="2" name="组 1"/>
          <p:cNvGrpSpPr/>
          <p:nvPr/>
        </p:nvGrpSpPr>
        <p:grpSpPr>
          <a:xfrm>
            <a:off x="7713024" y="1618999"/>
            <a:ext cx="1024255" cy="1024255"/>
            <a:chOff x="6611620" y="2941955"/>
            <a:chExt cx="1024255" cy="1024255"/>
          </a:xfrm>
        </p:grpSpPr>
        <p:sp>
          <p:nvSpPr>
            <p:cNvPr id="22" name="椭圆 21"/>
            <p:cNvSpPr/>
            <p:nvPr/>
          </p:nvSpPr>
          <p:spPr>
            <a:xfrm>
              <a:off x="6611620" y="2941955"/>
              <a:ext cx="1024255" cy="102425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39" name="文本框 8"/>
            <p:cNvSpPr txBox="1"/>
            <p:nvPr/>
          </p:nvSpPr>
          <p:spPr>
            <a:xfrm>
              <a:off x="6874900" y="3051399"/>
              <a:ext cx="575799" cy="769441"/>
            </a:xfrm>
            <a:prstGeom prst="rect">
              <a:avLst/>
            </a:prstGeom>
            <a:noFill/>
            <a:ln w="9525">
              <a:noFill/>
            </a:ln>
          </p:spPr>
          <p:txBody>
            <a:bodyPr wrap="none">
              <a:spAutoFit/>
            </a:bodyPr>
            <a:lstStyle/>
            <a:p>
              <a:pPr lvl="0" eaLnBrk="1" hangingPunct="1"/>
              <a:r>
                <a:rPr lang="en-US" altLang="zh-CN" sz="4400" b="1" dirty="0">
                  <a:solidFill>
                    <a:schemeClr val="bg1"/>
                  </a:solidFill>
                  <a:latin typeface="Yu Gothic UI Semibold" panose="020B0700000000000000" charset="-128"/>
                  <a:ea typeface="Yu Gothic UI Semibold" panose="020B0700000000000000" charset="-128"/>
                </a:rPr>
                <a:t>P</a:t>
              </a:r>
            </a:p>
          </p:txBody>
        </p:sp>
      </p:grpSp>
      <p:sp>
        <p:nvSpPr>
          <p:cNvPr id="3" name="标题 2"/>
          <p:cNvSpPr>
            <a:spLocks noGrp="1"/>
          </p:cNvSpPr>
          <p:nvPr>
            <p:ph type="title"/>
          </p:nvPr>
        </p:nvSpPr>
        <p:spPr/>
        <p:txBody>
          <a:bodyPr/>
          <a:lstStyle/>
          <a:p>
            <a:r>
              <a:rPr kumimoji="1" lang="zh-CN" altLang="en-US" dirty="0" smtClean="0"/>
              <a:t>目录</a:t>
            </a:r>
            <a:endParaRPr kumimoji="1" lang="zh-CN" altLang="en-US" dirty="0"/>
          </a:p>
        </p:txBody>
      </p:sp>
      <p:sp>
        <p:nvSpPr>
          <p:cNvPr id="41" name="椭圆 40"/>
          <p:cNvSpPr/>
          <p:nvPr/>
        </p:nvSpPr>
        <p:spPr>
          <a:xfrm>
            <a:off x="2785780" y="4088739"/>
            <a:ext cx="1023938" cy="102393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4" name="椭圆 43"/>
          <p:cNvSpPr/>
          <p:nvPr/>
        </p:nvSpPr>
        <p:spPr>
          <a:xfrm>
            <a:off x="5261415" y="4088739"/>
            <a:ext cx="1023937" cy="102393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schemeClr val="lt1"/>
              </a:solidFill>
              <a:effectLst/>
              <a:uLnTx/>
              <a:uFillTx/>
              <a:latin typeface="+mn-lt"/>
              <a:ea typeface="+mn-ea"/>
              <a:cs typeface="+mn-cs"/>
            </a:endParaRPr>
          </a:p>
        </p:txBody>
      </p:sp>
      <p:sp>
        <p:nvSpPr>
          <p:cNvPr id="46" name="文本框 8"/>
          <p:cNvSpPr txBox="1"/>
          <p:nvPr/>
        </p:nvSpPr>
        <p:spPr>
          <a:xfrm>
            <a:off x="2717518" y="5296669"/>
            <a:ext cx="1107996" cy="369332"/>
          </a:xfrm>
          <a:prstGeom prst="rect">
            <a:avLst/>
          </a:prstGeom>
          <a:noFill/>
          <a:ln w="9525">
            <a:noFill/>
          </a:ln>
        </p:spPr>
        <p:txBody>
          <a:bodyPr wrap="none">
            <a:spAutoFit/>
          </a:bodyPr>
          <a:lstStyle/>
          <a:p>
            <a:pPr lvl="0" eaLnBrk="1" hangingPunct="1"/>
            <a:r>
              <a:rPr lang="zh-CN" altLang="en-US" sz="1800" dirty="0" smtClean="0">
                <a:solidFill>
                  <a:schemeClr val="bg1"/>
                </a:solidFill>
                <a:latin typeface="Microsoft YaHei Light" charset="-122"/>
                <a:ea typeface="Microsoft YaHei Light" charset="-122"/>
                <a:cs typeface="Microsoft YaHei Light" charset="-122"/>
              </a:rPr>
              <a:t>业务分析</a:t>
            </a:r>
            <a:endParaRPr lang="zh-CN" altLang="en-US" sz="1800" dirty="0">
              <a:solidFill>
                <a:schemeClr val="bg1"/>
              </a:solidFill>
              <a:latin typeface="Microsoft YaHei Light" charset="-122"/>
              <a:ea typeface="Microsoft YaHei Light" charset="-122"/>
              <a:cs typeface="Microsoft YaHei Light" charset="-122"/>
            </a:endParaRPr>
          </a:p>
        </p:txBody>
      </p:sp>
      <p:sp>
        <p:nvSpPr>
          <p:cNvPr id="47" name="文本框 9"/>
          <p:cNvSpPr txBox="1"/>
          <p:nvPr/>
        </p:nvSpPr>
        <p:spPr>
          <a:xfrm>
            <a:off x="5215483" y="5296669"/>
            <a:ext cx="1107996" cy="369332"/>
          </a:xfrm>
          <a:prstGeom prst="rect">
            <a:avLst/>
          </a:prstGeom>
          <a:noFill/>
          <a:ln w="9525">
            <a:noFill/>
          </a:ln>
        </p:spPr>
        <p:txBody>
          <a:bodyPr wrap="none">
            <a:spAutoFit/>
          </a:bodyPr>
          <a:lstStyle/>
          <a:p>
            <a:pPr lvl="0" eaLnBrk="1" hangingPunct="1"/>
            <a:r>
              <a:rPr lang="zh-CN" altLang="en-US" sz="1800" dirty="0" smtClean="0">
                <a:solidFill>
                  <a:schemeClr val="bg1"/>
                </a:solidFill>
                <a:latin typeface="Microsoft YaHei Light" charset="-122"/>
                <a:ea typeface="Microsoft YaHei Light" charset="-122"/>
                <a:cs typeface="Microsoft YaHei Light" charset="-122"/>
              </a:rPr>
              <a:t>运维分析</a:t>
            </a:r>
            <a:endParaRPr lang="zh-CN" altLang="en-US" sz="1800" dirty="0">
              <a:solidFill>
                <a:schemeClr val="bg1"/>
              </a:solidFill>
              <a:latin typeface="Microsoft YaHei Light" charset="-122"/>
              <a:ea typeface="Microsoft YaHei Light" charset="-122"/>
              <a:cs typeface="Microsoft YaHei Light" charset="-122"/>
            </a:endParaRPr>
          </a:p>
        </p:txBody>
      </p:sp>
      <p:sp>
        <p:nvSpPr>
          <p:cNvPr id="48" name="Freeform 43"/>
          <p:cNvSpPr>
            <a:spLocks noEditPoints="1"/>
          </p:cNvSpPr>
          <p:nvPr/>
        </p:nvSpPr>
        <p:spPr bwMode="auto">
          <a:xfrm>
            <a:off x="3000886" y="4384014"/>
            <a:ext cx="593725" cy="450850"/>
          </a:xfrm>
          <a:custGeom>
            <a:avLst/>
            <a:gdLst>
              <a:gd name="T0" fmla="*/ 51183 w 58"/>
              <a:gd name="T1" fmla="*/ 420110 h 44"/>
              <a:gd name="T2" fmla="*/ 122840 w 58"/>
              <a:gd name="T3" fmla="*/ 297151 h 44"/>
              <a:gd name="T4" fmla="*/ 143313 w 58"/>
              <a:gd name="T5" fmla="*/ 420110 h 44"/>
              <a:gd name="T6" fmla="*/ 214969 w 58"/>
              <a:gd name="T7" fmla="*/ 163945 h 44"/>
              <a:gd name="T8" fmla="*/ 225206 w 58"/>
              <a:gd name="T9" fmla="*/ 420110 h 44"/>
              <a:gd name="T10" fmla="*/ 296863 w 58"/>
              <a:gd name="T11" fmla="*/ 71726 h 44"/>
              <a:gd name="T12" fmla="*/ 317336 w 58"/>
              <a:gd name="T13" fmla="*/ 420110 h 44"/>
              <a:gd name="T14" fmla="*/ 388992 w 58"/>
              <a:gd name="T15" fmla="*/ 92219 h 44"/>
              <a:gd name="T16" fmla="*/ 399229 w 58"/>
              <a:gd name="T17" fmla="*/ 420110 h 44"/>
              <a:gd name="T18" fmla="*/ 470885 w 58"/>
              <a:gd name="T19" fmla="*/ 112713 h 44"/>
              <a:gd name="T20" fmla="*/ 481122 w 58"/>
              <a:gd name="T21" fmla="*/ 420110 h 44"/>
              <a:gd name="T22" fmla="*/ 552778 w 58"/>
              <a:gd name="T23" fmla="*/ 40986 h 44"/>
              <a:gd name="T24" fmla="*/ 593725 w 58"/>
              <a:gd name="T25" fmla="*/ 420110 h 44"/>
              <a:gd name="T26" fmla="*/ 30710 w 58"/>
              <a:gd name="T27" fmla="*/ 450850 h 44"/>
              <a:gd name="T28" fmla="*/ 0 w 58"/>
              <a:gd name="T29" fmla="*/ 420110 h 44"/>
              <a:gd name="T30" fmla="*/ 30710 w 58"/>
              <a:gd name="T31" fmla="*/ 0 h 44"/>
              <a:gd name="T32" fmla="*/ 71656 w 58"/>
              <a:gd name="T33" fmla="*/ 327891 h 44"/>
              <a:gd name="T34" fmla="*/ 71656 w 58"/>
              <a:gd name="T35" fmla="*/ 379124 h 44"/>
              <a:gd name="T36" fmla="*/ 71656 w 58"/>
              <a:gd name="T37" fmla="*/ 389370 h 44"/>
              <a:gd name="T38" fmla="*/ 81893 w 58"/>
              <a:gd name="T39" fmla="*/ 327891 h 44"/>
              <a:gd name="T40" fmla="*/ 71656 w 58"/>
              <a:gd name="T41" fmla="*/ 327891 h 44"/>
              <a:gd name="T42" fmla="*/ 153550 w 58"/>
              <a:gd name="T43" fmla="*/ 194685 h 44"/>
              <a:gd name="T44" fmla="*/ 153550 w 58"/>
              <a:gd name="T45" fmla="*/ 389370 h 44"/>
              <a:gd name="T46" fmla="*/ 163786 w 58"/>
              <a:gd name="T47" fmla="*/ 379124 h 44"/>
              <a:gd name="T48" fmla="*/ 153550 w 58"/>
              <a:gd name="T49" fmla="*/ 184439 h 44"/>
              <a:gd name="T50" fmla="*/ 245679 w 58"/>
              <a:gd name="T51" fmla="*/ 92219 h 44"/>
              <a:gd name="T52" fmla="*/ 235443 w 58"/>
              <a:gd name="T53" fmla="*/ 379124 h 44"/>
              <a:gd name="T54" fmla="*/ 245679 w 58"/>
              <a:gd name="T55" fmla="*/ 389370 h 44"/>
              <a:gd name="T56" fmla="*/ 245679 w 58"/>
              <a:gd name="T57" fmla="*/ 102466 h 44"/>
              <a:gd name="T58" fmla="*/ 245679 w 58"/>
              <a:gd name="T59" fmla="*/ 92219 h 44"/>
              <a:gd name="T60" fmla="*/ 327572 w 58"/>
              <a:gd name="T61" fmla="*/ 122959 h 44"/>
              <a:gd name="T62" fmla="*/ 327572 w 58"/>
              <a:gd name="T63" fmla="*/ 389370 h 44"/>
              <a:gd name="T64" fmla="*/ 337809 w 58"/>
              <a:gd name="T65" fmla="*/ 379124 h 44"/>
              <a:gd name="T66" fmla="*/ 327572 w 58"/>
              <a:gd name="T67" fmla="*/ 112713 h 44"/>
              <a:gd name="T68" fmla="*/ 501595 w 58"/>
              <a:gd name="T69" fmla="*/ 61480 h 44"/>
              <a:gd name="T70" fmla="*/ 501595 w 58"/>
              <a:gd name="T71" fmla="*/ 379124 h 44"/>
              <a:gd name="T72" fmla="*/ 501595 w 58"/>
              <a:gd name="T73" fmla="*/ 389370 h 44"/>
              <a:gd name="T74" fmla="*/ 511832 w 58"/>
              <a:gd name="T75" fmla="*/ 71726 h 44"/>
              <a:gd name="T76" fmla="*/ 501595 w 58"/>
              <a:gd name="T77" fmla="*/ 61480 h 44"/>
              <a:gd name="T78" fmla="*/ 409466 w 58"/>
              <a:gd name="T79" fmla="*/ 143452 h 44"/>
              <a:gd name="T80" fmla="*/ 419702 w 58"/>
              <a:gd name="T81" fmla="*/ 389370 h 44"/>
              <a:gd name="T82" fmla="*/ 419702 w 58"/>
              <a:gd name="T83" fmla="*/ 379124 h 44"/>
              <a:gd name="T84" fmla="*/ 419702 w 58"/>
              <a:gd name="T85" fmla="*/ 133206 h 4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8"/>
              <a:gd name="T130" fmla="*/ 0 h 44"/>
              <a:gd name="T131" fmla="*/ 58 w 58"/>
              <a:gd name="T132" fmla="*/ 44 h 4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8" h="44">
                <a:moveTo>
                  <a:pt x="3" y="41"/>
                </a:moveTo>
                <a:cubicBezTo>
                  <a:pt x="5" y="41"/>
                  <a:pt x="5" y="41"/>
                  <a:pt x="5" y="41"/>
                </a:cubicBezTo>
                <a:cubicBezTo>
                  <a:pt x="5" y="29"/>
                  <a:pt x="5" y="29"/>
                  <a:pt x="5" y="29"/>
                </a:cubicBezTo>
                <a:cubicBezTo>
                  <a:pt x="12" y="29"/>
                  <a:pt x="12" y="29"/>
                  <a:pt x="12" y="29"/>
                </a:cubicBezTo>
                <a:cubicBezTo>
                  <a:pt x="12" y="41"/>
                  <a:pt x="12" y="41"/>
                  <a:pt x="12" y="41"/>
                </a:cubicBezTo>
                <a:cubicBezTo>
                  <a:pt x="14" y="41"/>
                  <a:pt x="14" y="41"/>
                  <a:pt x="14" y="41"/>
                </a:cubicBezTo>
                <a:cubicBezTo>
                  <a:pt x="14" y="16"/>
                  <a:pt x="14" y="16"/>
                  <a:pt x="14" y="16"/>
                </a:cubicBezTo>
                <a:cubicBezTo>
                  <a:pt x="21" y="16"/>
                  <a:pt x="21" y="16"/>
                  <a:pt x="21" y="16"/>
                </a:cubicBezTo>
                <a:cubicBezTo>
                  <a:pt x="21" y="41"/>
                  <a:pt x="21" y="41"/>
                  <a:pt x="21" y="41"/>
                </a:cubicBezTo>
                <a:cubicBezTo>
                  <a:pt x="22" y="41"/>
                  <a:pt x="22" y="41"/>
                  <a:pt x="22" y="41"/>
                </a:cubicBezTo>
                <a:cubicBezTo>
                  <a:pt x="22" y="7"/>
                  <a:pt x="22" y="7"/>
                  <a:pt x="22" y="7"/>
                </a:cubicBezTo>
                <a:cubicBezTo>
                  <a:pt x="29" y="7"/>
                  <a:pt x="29" y="7"/>
                  <a:pt x="29" y="7"/>
                </a:cubicBezTo>
                <a:cubicBezTo>
                  <a:pt x="29" y="41"/>
                  <a:pt x="29" y="41"/>
                  <a:pt x="29" y="41"/>
                </a:cubicBezTo>
                <a:cubicBezTo>
                  <a:pt x="31" y="41"/>
                  <a:pt x="31" y="41"/>
                  <a:pt x="31" y="41"/>
                </a:cubicBezTo>
                <a:cubicBezTo>
                  <a:pt x="31" y="9"/>
                  <a:pt x="31" y="9"/>
                  <a:pt x="31" y="9"/>
                </a:cubicBezTo>
                <a:cubicBezTo>
                  <a:pt x="38" y="9"/>
                  <a:pt x="38" y="9"/>
                  <a:pt x="38" y="9"/>
                </a:cubicBezTo>
                <a:cubicBezTo>
                  <a:pt x="38" y="41"/>
                  <a:pt x="38" y="41"/>
                  <a:pt x="38" y="41"/>
                </a:cubicBezTo>
                <a:cubicBezTo>
                  <a:pt x="39" y="41"/>
                  <a:pt x="39" y="41"/>
                  <a:pt x="39" y="41"/>
                </a:cubicBezTo>
                <a:cubicBezTo>
                  <a:pt x="39" y="11"/>
                  <a:pt x="39" y="11"/>
                  <a:pt x="39" y="11"/>
                </a:cubicBezTo>
                <a:cubicBezTo>
                  <a:pt x="46" y="11"/>
                  <a:pt x="46" y="11"/>
                  <a:pt x="46" y="11"/>
                </a:cubicBezTo>
                <a:cubicBezTo>
                  <a:pt x="46" y="41"/>
                  <a:pt x="46" y="41"/>
                  <a:pt x="46" y="41"/>
                </a:cubicBezTo>
                <a:cubicBezTo>
                  <a:pt x="47" y="41"/>
                  <a:pt x="47" y="41"/>
                  <a:pt x="47" y="41"/>
                </a:cubicBezTo>
                <a:cubicBezTo>
                  <a:pt x="47" y="4"/>
                  <a:pt x="47" y="4"/>
                  <a:pt x="47" y="4"/>
                </a:cubicBezTo>
                <a:cubicBezTo>
                  <a:pt x="54" y="4"/>
                  <a:pt x="54" y="4"/>
                  <a:pt x="54" y="4"/>
                </a:cubicBezTo>
                <a:cubicBezTo>
                  <a:pt x="54" y="41"/>
                  <a:pt x="54" y="41"/>
                  <a:pt x="54" y="41"/>
                </a:cubicBezTo>
                <a:cubicBezTo>
                  <a:pt x="58" y="41"/>
                  <a:pt x="58" y="41"/>
                  <a:pt x="58" y="41"/>
                </a:cubicBezTo>
                <a:cubicBezTo>
                  <a:pt x="58" y="44"/>
                  <a:pt x="58" y="44"/>
                  <a:pt x="58" y="44"/>
                </a:cubicBezTo>
                <a:cubicBezTo>
                  <a:pt x="3" y="44"/>
                  <a:pt x="3" y="44"/>
                  <a:pt x="3" y="44"/>
                </a:cubicBezTo>
                <a:cubicBezTo>
                  <a:pt x="0" y="44"/>
                  <a:pt x="0" y="44"/>
                  <a:pt x="0" y="44"/>
                </a:cubicBezTo>
                <a:cubicBezTo>
                  <a:pt x="0" y="41"/>
                  <a:pt x="0" y="41"/>
                  <a:pt x="0" y="41"/>
                </a:cubicBezTo>
                <a:cubicBezTo>
                  <a:pt x="0" y="0"/>
                  <a:pt x="0" y="0"/>
                  <a:pt x="0" y="0"/>
                </a:cubicBezTo>
                <a:cubicBezTo>
                  <a:pt x="3" y="0"/>
                  <a:pt x="3" y="0"/>
                  <a:pt x="3" y="0"/>
                </a:cubicBezTo>
                <a:cubicBezTo>
                  <a:pt x="3" y="41"/>
                  <a:pt x="3" y="41"/>
                  <a:pt x="3" y="41"/>
                </a:cubicBezTo>
                <a:close/>
                <a:moveTo>
                  <a:pt x="7" y="32"/>
                </a:moveTo>
                <a:cubicBezTo>
                  <a:pt x="7" y="32"/>
                  <a:pt x="7" y="32"/>
                  <a:pt x="7" y="32"/>
                </a:cubicBezTo>
                <a:cubicBezTo>
                  <a:pt x="7" y="37"/>
                  <a:pt x="7" y="37"/>
                  <a:pt x="7" y="37"/>
                </a:cubicBezTo>
                <a:cubicBezTo>
                  <a:pt x="7" y="38"/>
                  <a:pt x="7" y="38"/>
                  <a:pt x="7" y="38"/>
                </a:cubicBezTo>
                <a:cubicBezTo>
                  <a:pt x="7" y="38"/>
                  <a:pt x="7" y="38"/>
                  <a:pt x="7" y="38"/>
                </a:cubicBezTo>
                <a:cubicBezTo>
                  <a:pt x="8" y="38"/>
                  <a:pt x="8" y="38"/>
                  <a:pt x="8" y="37"/>
                </a:cubicBezTo>
                <a:cubicBezTo>
                  <a:pt x="8" y="32"/>
                  <a:pt x="8" y="32"/>
                  <a:pt x="8" y="32"/>
                </a:cubicBezTo>
                <a:cubicBezTo>
                  <a:pt x="8" y="32"/>
                  <a:pt x="8" y="32"/>
                  <a:pt x="7" y="32"/>
                </a:cubicBezTo>
                <a:cubicBezTo>
                  <a:pt x="7" y="32"/>
                  <a:pt x="7" y="32"/>
                  <a:pt x="7" y="32"/>
                </a:cubicBezTo>
                <a:close/>
                <a:moveTo>
                  <a:pt x="15" y="18"/>
                </a:moveTo>
                <a:cubicBezTo>
                  <a:pt x="15" y="18"/>
                  <a:pt x="15" y="19"/>
                  <a:pt x="15" y="19"/>
                </a:cubicBezTo>
                <a:cubicBezTo>
                  <a:pt x="15" y="37"/>
                  <a:pt x="15" y="37"/>
                  <a:pt x="15" y="37"/>
                </a:cubicBezTo>
                <a:cubicBezTo>
                  <a:pt x="15" y="38"/>
                  <a:pt x="15" y="38"/>
                  <a:pt x="15" y="38"/>
                </a:cubicBezTo>
                <a:cubicBezTo>
                  <a:pt x="15" y="38"/>
                  <a:pt x="15" y="38"/>
                  <a:pt x="15" y="38"/>
                </a:cubicBezTo>
                <a:cubicBezTo>
                  <a:pt x="16" y="38"/>
                  <a:pt x="16" y="38"/>
                  <a:pt x="16" y="37"/>
                </a:cubicBezTo>
                <a:cubicBezTo>
                  <a:pt x="16" y="19"/>
                  <a:pt x="16" y="19"/>
                  <a:pt x="16" y="19"/>
                </a:cubicBezTo>
                <a:cubicBezTo>
                  <a:pt x="16" y="19"/>
                  <a:pt x="16" y="18"/>
                  <a:pt x="15" y="18"/>
                </a:cubicBezTo>
                <a:cubicBezTo>
                  <a:pt x="15" y="18"/>
                  <a:pt x="15" y="18"/>
                  <a:pt x="15" y="18"/>
                </a:cubicBezTo>
                <a:close/>
                <a:moveTo>
                  <a:pt x="24" y="9"/>
                </a:moveTo>
                <a:cubicBezTo>
                  <a:pt x="23" y="9"/>
                  <a:pt x="23" y="9"/>
                  <a:pt x="23" y="10"/>
                </a:cubicBezTo>
                <a:cubicBezTo>
                  <a:pt x="23" y="37"/>
                  <a:pt x="23" y="37"/>
                  <a:pt x="23" y="37"/>
                </a:cubicBezTo>
                <a:cubicBezTo>
                  <a:pt x="23" y="38"/>
                  <a:pt x="23" y="38"/>
                  <a:pt x="24" y="38"/>
                </a:cubicBezTo>
                <a:cubicBezTo>
                  <a:pt x="24" y="38"/>
                  <a:pt x="24" y="38"/>
                  <a:pt x="24" y="38"/>
                </a:cubicBezTo>
                <a:cubicBezTo>
                  <a:pt x="24" y="38"/>
                  <a:pt x="24" y="38"/>
                  <a:pt x="24" y="37"/>
                </a:cubicBezTo>
                <a:cubicBezTo>
                  <a:pt x="24" y="10"/>
                  <a:pt x="24" y="10"/>
                  <a:pt x="24" y="10"/>
                </a:cubicBezTo>
                <a:cubicBezTo>
                  <a:pt x="24" y="9"/>
                  <a:pt x="24" y="9"/>
                  <a:pt x="24" y="9"/>
                </a:cubicBezTo>
                <a:cubicBezTo>
                  <a:pt x="24" y="9"/>
                  <a:pt x="24" y="9"/>
                  <a:pt x="24" y="9"/>
                </a:cubicBezTo>
                <a:close/>
                <a:moveTo>
                  <a:pt x="32" y="11"/>
                </a:moveTo>
                <a:cubicBezTo>
                  <a:pt x="32" y="11"/>
                  <a:pt x="32" y="12"/>
                  <a:pt x="32" y="12"/>
                </a:cubicBezTo>
                <a:cubicBezTo>
                  <a:pt x="32" y="37"/>
                  <a:pt x="32" y="37"/>
                  <a:pt x="32" y="37"/>
                </a:cubicBezTo>
                <a:cubicBezTo>
                  <a:pt x="32" y="38"/>
                  <a:pt x="32" y="38"/>
                  <a:pt x="32" y="38"/>
                </a:cubicBezTo>
                <a:cubicBezTo>
                  <a:pt x="32" y="38"/>
                  <a:pt x="32" y="38"/>
                  <a:pt x="32" y="38"/>
                </a:cubicBezTo>
                <a:cubicBezTo>
                  <a:pt x="33" y="38"/>
                  <a:pt x="33" y="38"/>
                  <a:pt x="33" y="37"/>
                </a:cubicBezTo>
                <a:cubicBezTo>
                  <a:pt x="33" y="12"/>
                  <a:pt x="33" y="12"/>
                  <a:pt x="33" y="12"/>
                </a:cubicBezTo>
                <a:cubicBezTo>
                  <a:pt x="33" y="12"/>
                  <a:pt x="33" y="11"/>
                  <a:pt x="32" y="11"/>
                </a:cubicBezTo>
                <a:cubicBezTo>
                  <a:pt x="32" y="11"/>
                  <a:pt x="32" y="11"/>
                  <a:pt x="32" y="11"/>
                </a:cubicBezTo>
                <a:close/>
                <a:moveTo>
                  <a:pt x="49" y="6"/>
                </a:moveTo>
                <a:cubicBezTo>
                  <a:pt x="49" y="6"/>
                  <a:pt x="49" y="6"/>
                  <a:pt x="49" y="7"/>
                </a:cubicBezTo>
                <a:cubicBezTo>
                  <a:pt x="49" y="37"/>
                  <a:pt x="49" y="37"/>
                  <a:pt x="49" y="37"/>
                </a:cubicBezTo>
                <a:cubicBezTo>
                  <a:pt x="49" y="38"/>
                  <a:pt x="49" y="38"/>
                  <a:pt x="49" y="38"/>
                </a:cubicBezTo>
                <a:cubicBezTo>
                  <a:pt x="49" y="38"/>
                  <a:pt x="49" y="38"/>
                  <a:pt x="49" y="38"/>
                </a:cubicBezTo>
                <a:cubicBezTo>
                  <a:pt x="49" y="38"/>
                  <a:pt x="50" y="38"/>
                  <a:pt x="50" y="37"/>
                </a:cubicBezTo>
                <a:cubicBezTo>
                  <a:pt x="50" y="7"/>
                  <a:pt x="50" y="7"/>
                  <a:pt x="50" y="7"/>
                </a:cubicBezTo>
                <a:cubicBezTo>
                  <a:pt x="50" y="6"/>
                  <a:pt x="49" y="6"/>
                  <a:pt x="49" y="6"/>
                </a:cubicBezTo>
                <a:cubicBezTo>
                  <a:pt x="49" y="6"/>
                  <a:pt x="49" y="6"/>
                  <a:pt x="49" y="6"/>
                </a:cubicBezTo>
                <a:close/>
                <a:moveTo>
                  <a:pt x="41" y="13"/>
                </a:moveTo>
                <a:cubicBezTo>
                  <a:pt x="40" y="13"/>
                  <a:pt x="40" y="14"/>
                  <a:pt x="40" y="14"/>
                </a:cubicBezTo>
                <a:cubicBezTo>
                  <a:pt x="40" y="37"/>
                  <a:pt x="40" y="37"/>
                  <a:pt x="40" y="37"/>
                </a:cubicBezTo>
                <a:cubicBezTo>
                  <a:pt x="40" y="38"/>
                  <a:pt x="40" y="38"/>
                  <a:pt x="41" y="38"/>
                </a:cubicBezTo>
                <a:cubicBezTo>
                  <a:pt x="41" y="38"/>
                  <a:pt x="41" y="38"/>
                  <a:pt x="41" y="38"/>
                </a:cubicBezTo>
                <a:cubicBezTo>
                  <a:pt x="41" y="38"/>
                  <a:pt x="41" y="38"/>
                  <a:pt x="41" y="37"/>
                </a:cubicBezTo>
                <a:cubicBezTo>
                  <a:pt x="41" y="14"/>
                  <a:pt x="41" y="14"/>
                  <a:pt x="41" y="14"/>
                </a:cubicBezTo>
                <a:cubicBezTo>
                  <a:pt x="41" y="14"/>
                  <a:pt x="41" y="13"/>
                  <a:pt x="41" y="13"/>
                </a:cubicBezTo>
                <a:close/>
              </a:path>
            </a:pathLst>
          </a:custGeom>
          <a:ln>
            <a:noFill/>
          </a:ln>
        </p:spPr>
        <p:style>
          <a:lnRef idx="2">
            <a:schemeClr val="accent3">
              <a:shade val="50000"/>
            </a:schemeClr>
          </a:lnRef>
          <a:fillRef idx="1">
            <a:schemeClr val="accent3"/>
          </a:fillRef>
          <a:effectRef idx="0">
            <a:schemeClr val="accent3"/>
          </a:effectRef>
          <a:fontRef idx="minor">
            <a:schemeClr val="lt1"/>
          </a:fontRef>
        </p:style>
        <p:txBody>
          <a:bodyPr/>
          <a:lstStyle/>
          <a:p>
            <a:pPr>
              <a:defRPr/>
            </a:pPr>
            <a:endParaRPr lang="zh-CN" altLang="en-US"/>
          </a:p>
        </p:txBody>
      </p:sp>
      <p:sp>
        <p:nvSpPr>
          <p:cNvPr id="49" name="Freeform 99"/>
          <p:cNvSpPr>
            <a:spLocks noEditPoints="1"/>
          </p:cNvSpPr>
          <p:nvPr/>
        </p:nvSpPr>
        <p:spPr bwMode="auto">
          <a:xfrm>
            <a:off x="5502820" y="4392309"/>
            <a:ext cx="546140" cy="456341"/>
          </a:xfrm>
          <a:custGeom>
            <a:avLst/>
            <a:gdLst>
              <a:gd name="T0" fmla="*/ 614430 w 71"/>
              <a:gd name="T1" fmla="*/ 0 h 52"/>
              <a:gd name="T2" fmla="*/ 665632 w 71"/>
              <a:gd name="T3" fmla="*/ 360087 h 52"/>
              <a:gd name="T4" fmla="*/ 727075 w 71"/>
              <a:gd name="T5" fmla="*/ 483546 h 52"/>
              <a:gd name="T6" fmla="*/ 0 w 71"/>
              <a:gd name="T7" fmla="*/ 534987 h 52"/>
              <a:gd name="T8" fmla="*/ 102405 w 71"/>
              <a:gd name="T9" fmla="*/ 411528 h 52"/>
              <a:gd name="T10" fmla="*/ 61443 w 71"/>
              <a:gd name="T11" fmla="*/ 360087 h 52"/>
              <a:gd name="T12" fmla="*/ 112645 w 71"/>
              <a:gd name="T13" fmla="*/ 0 h 52"/>
              <a:gd name="T14" fmla="*/ 276493 w 71"/>
              <a:gd name="T15" fmla="*/ 185188 h 52"/>
              <a:gd name="T16" fmla="*/ 286734 w 71"/>
              <a:gd name="T17" fmla="*/ 216052 h 52"/>
              <a:gd name="T18" fmla="*/ 460822 w 71"/>
              <a:gd name="T19" fmla="*/ 205764 h 52"/>
              <a:gd name="T20" fmla="*/ 450582 w 71"/>
              <a:gd name="T21" fmla="*/ 174900 h 52"/>
              <a:gd name="T22" fmla="*/ 440341 w 71"/>
              <a:gd name="T23" fmla="*/ 154323 h 52"/>
              <a:gd name="T24" fmla="*/ 368658 w 71"/>
              <a:gd name="T25" fmla="*/ 82306 h 52"/>
              <a:gd name="T26" fmla="*/ 317455 w 71"/>
              <a:gd name="T27" fmla="*/ 102882 h 52"/>
              <a:gd name="T28" fmla="*/ 296974 w 71"/>
              <a:gd name="T29" fmla="*/ 174900 h 52"/>
              <a:gd name="T30" fmla="*/ 327696 w 71"/>
              <a:gd name="T31" fmla="*/ 174900 h 52"/>
              <a:gd name="T32" fmla="*/ 409620 w 71"/>
              <a:gd name="T33" fmla="*/ 154323 h 52"/>
              <a:gd name="T34" fmla="*/ 368658 w 71"/>
              <a:gd name="T35" fmla="*/ 113170 h 52"/>
              <a:gd name="T36" fmla="*/ 337936 w 71"/>
              <a:gd name="T37" fmla="*/ 123459 h 52"/>
              <a:gd name="T38" fmla="*/ 327696 w 71"/>
              <a:gd name="T39" fmla="*/ 174900 h 52"/>
              <a:gd name="T40" fmla="*/ 276493 w 71"/>
              <a:gd name="T41" fmla="*/ 308646 h 52"/>
              <a:gd name="T42" fmla="*/ 286734 w 71"/>
              <a:gd name="T43" fmla="*/ 329223 h 52"/>
              <a:gd name="T44" fmla="*/ 460822 w 71"/>
              <a:gd name="T45" fmla="*/ 329223 h 52"/>
              <a:gd name="T46" fmla="*/ 450582 w 71"/>
              <a:gd name="T47" fmla="*/ 298358 h 52"/>
              <a:gd name="T48" fmla="*/ 286734 w 71"/>
              <a:gd name="T49" fmla="*/ 257205 h 52"/>
              <a:gd name="T50" fmla="*/ 276493 w 71"/>
              <a:gd name="T51" fmla="*/ 288070 h 52"/>
              <a:gd name="T52" fmla="*/ 450582 w 71"/>
              <a:gd name="T53" fmla="*/ 288070 h 52"/>
              <a:gd name="T54" fmla="*/ 460822 w 71"/>
              <a:gd name="T55" fmla="*/ 267494 h 52"/>
              <a:gd name="T56" fmla="*/ 286734 w 71"/>
              <a:gd name="T57" fmla="*/ 257205 h 52"/>
              <a:gd name="T58" fmla="*/ 276493 w 71"/>
              <a:gd name="T59" fmla="*/ 226341 h 52"/>
              <a:gd name="T60" fmla="*/ 286734 w 71"/>
              <a:gd name="T61" fmla="*/ 246917 h 52"/>
              <a:gd name="T62" fmla="*/ 460822 w 71"/>
              <a:gd name="T63" fmla="*/ 246917 h 52"/>
              <a:gd name="T64" fmla="*/ 450582 w 71"/>
              <a:gd name="T65" fmla="*/ 216052 h 52"/>
              <a:gd name="T66" fmla="*/ 327696 w 71"/>
              <a:gd name="T67" fmla="*/ 452681 h 52"/>
              <a:gd name="T68" fmla="*/ 430101 w 71"/>
              <a:gd name="T69" fmla="*/ 493834 h 52"/>
              <a:gd name="T70" fmla="*/ 327696 w 71"/>
              <a:gd name="T71" fmla="*/ 452681 h 52"/>
              <a:gd name="T72" fmla="*/ 112645 w 71"/>
              <a:gd name="T73" fmla="*/ 370376 h 52"/>
              <a:gd name="T74" fmla="*/ 614430 w 71"/>
              <a:gd name="T75" fmla="*/ 61729 h 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1"/>
              <a:gd name="T115" fmla="*/ 0 h 52"/>
              <a:gd name="T116" fmla="*/ 71 w 71"/>
              <a:gd name="T117" fmla="*/ 52 h 5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1" h="52">
                <a:moveTo>
                  <a:pt x="11" y="0"/>
                </a:moveTo>
                <a:cubicBezTo>
                  <a:pt x="60" y="0"/>
                  <a:pt x="60" y="0"/>
                  <a:pt x="60" y="0"/>
                </a:cubicBezTo>
                <a:cubicBezTo>
                  <a:pt x="63" y="0"/>
                  <a:pt x="65" y="3"/>
                  <a:pt x="65" y="5"/>
                </a:cubicBezTo>
                <a:cubicBezTo>
                  <a:pt x="65" y="35"/>
                  <a:pt x="65" y="35"/>
                  <a:pt x="65" y="35"/>
                </a:cubicBezTo>
                <a:cubicBezTo>
                  <a:pt x="65" y="37"/>
                  <a:pt x="64" y="39"/>
                  <a:pt x="61" y="40"/>
                </a:cubicBezTo>
                <a:cubicBezTo>
                  <a:pt x="71" y="47"/>
                  <a:pt x="71" y="47"/>
                  <a:pt x="71" y="47"/>
                </a:cubicBezTo>
                <a:cubicBezTo>
                  <a:pt x="71" y="52"/>
                  <a:pt x="71" y="52"/>
                  <a:pt x="71" y="52"/>
                </a:cubicBezTo>
                <a:cubicBezTo>
                  <a:pt x="0" y="52"/>
                  <a:pt x="0" y="52"/>
                  <a:pt x="0" y="52"/>
                </a:cubicBezTo>
                <a:cubicBezTo>
                  <a:pt x="0" y="47"/>
                  <a:pt x="0" y="47"/>
                  <a:pt x="0" y="47"/>
                </a:cubicBezTo>
                <a:cubicBezTo>
                  <a:pt x="10" y="40"/>
                  <a:pt x="10" y="40"/>
                  <a:pt x="10" y="40"/>
                </a:cubicBezTo>
                <a:cubicBezTo>
                  <a:pt x="10" y="40"/>
                  <a:pt x="10" y="40"/>
                  <a:pt x="10" y="40"/>
                </a:cubicBezTo>
                <a:cubicBezTo>
                  <a:pt x="8" y="39"/>
                  <a:pt x="6" y="37"/>
                  <a:pt x="6" y="35"/>
                </a:cubicBezTo>
                <a:cubicBezTo>
                  <a:pt x="6" y="5"/>
                  <a:pt x="6" y="5"/>
                  <a:pt x="6" y="5"/>
                </a:cubicBezTo>
                <a:cubicBezTo>
                  <a:pt x="6" y="3"/>
                  <a:pt x="8" y="0"/>
                  <a:pt x="11" y="0"/>
                </a:cubicBezTo>
                <a:close/>
                <a:moveTo>
                  <a:pt x="28" y="17"/>
                </a:moveTo>
                <a:cubicBezTo>
                  <a:pt x="27" y="17"/>
                  <a:pt x="27" y="18"/>
                  <a:pt x="27" y="18"/>
                </a:cubicBezTo>
                <a:cubicBezTo>
                  <a:pt x="27" y="20"/>
                  <a:pt x="27" y="20"/>
                  <a:pt x="27" y="20"/>
                </a:cubicBezTo>
                <a:cubicBezTo>
                  <a:pt x="27" y="20"/>
                  <a:pt x="27" y="21"/>
                  <a:pt x="28" y="21"/>
                </a:cubicBezTo>
                <a:cubicBezTo>
                  <a:pt x="44" y="21"/>
                  <a:pt x="44" y="21"/>
                  <a:pt x="44" y="21"/>
                </a:cubicBezTo>
                <a:cubicBezTo>
                  <a:pt x="44" y="21"/>
                  <a:pt x="45" y="20"/>
                  <a:pt x="45" y="20"/>
                </a:cubicBezTo>
                <a:cubicBezTo>
                  <a:pt x="45" y="18"/>
                  <a:pt x="45" y="18"/>
                  <a:pt x="45" y="18"/>
                </a:cubicBezTo>
                <a:cubicBezTo>
                  <a:pt x="45" y="18"/>
                  <a:pt x="44" y="17"/>
                  <a:pt x="44" y="17"/>
                </a:cubicBezTo>
                <a:cubicBezTo>
                  <a:pt x="43" y="17"/>
                  <a:pt x="43" y="17"/>
                  <a:pt x="43" y="17"/>
                </a:cubicBezTo>
                <a:cubicBezTo>
                  <a:pt x="43" y="15"/>
                  <a:pt x="43" y="15"/>
                  <a:pt x="43" y="15"/>
                </a:cubicBezTo>
                <a:cubicBezTo>
                  <a:pt x="43" y="13"/>
                  <a:pt x="42" y="11"/>
                  <a:pt x="41" y="10"/>
                </a:cubicBezTo>
                <a:cubicBezTo>
                  <a:pt x="40" y="9"/>
                  <a:pt x="38" y="8"/>
                  <a:pt x="36" y="8"/>
                </a:cubicBezTo>
                <a:cubicBezTo>
                  <a:pt x="36" y="8"/>
                  <a:pt x="36" y="8"/>
                  <a:pt x="36" y="8"/>
                </a:cubicBezTo>
                <a:cubicBezTo>
                  <a:pt x="34" y="8"/>
                  <a:pt x="32" y="9"/>
                  <a:pt x="31" y="10"/>
                </a:cubicBezTo>
                <a:cubicBezTo>
                  <a:pt x="30" y="11"/>
                  <a:pt x="29" y="13"/>
                  <a:pt x="29" y="15"/>
                </a:cubicBezTo>
                <a:cubicBezTo>
                  <a:pt x="29" y="17"/>
                  <a:pt x="29" y="17"/>
                  <a:pt x="29" y="17"/>
                </a:cubicBezTo>
                <a:cubicBezTo>
                  <a:pt x="28" y="17"/>
                  <a:pt x="28" y="17"/>
                  <a:pt x="28" y="17"/>
                </a:cubicBezTo>
                <a:close/>
                <a:moveTo>
                  <a:pt x="32" y="17"/>
                </a:moveTo>
                <a:cubicBezTo>
                  <a:pt x="40" y="17"/>
                  <a:pt x="40" y="17"/>
                  <a:pt x="40" y="17"/>
                </a:cubicBezTo>
                <a:cubicBezTo>
                  <a:pt x="40" y="15"/>
                  <a:pt x="40" y="15"/>
                  <a:pt x="40" y="15"/>
                </a:cubicBezTo>
                <a:cubicBezTo>
                  <a:pt x="40" y="14"/>
                  <a:pt x="39" y="13"/>
                  <a:pt x="39" y="12"/>
                </a:cubicBezTo>
                <a:cubicBezTo>
                  <a:pt x="38" y="12"/>
                  <a:pt x="37" y="11"/>
                  <a:pt x="36" y="11"/>
                </a:cubicBezTo>
                <a:cubicBezTo>
                  <a:pt x="36" y="11"/>
                  <a:pt x="36" y="11"/>
                  <a:pt x="36" y="11"/>
                </a:cubicBezTo>
                <a:cubicBezTo>
                  <a:pt x="35" y="11"/>
                  <a:pt x="34" y="12"/>
                  <a:pt x="33" y="12"/>
                </a:cubicBezTo>
                <a:cubicBezTo>
                  <a:pt x="32" y="13"/>
                  <a:pt x="32" y="14"/>
                  <a:pt x="32" y="15"/>
                </a:cubicBezTo>
                <a:cubicBezTo>
                  <a:pt x="32" y="17"/>
                  <a:pt x="32" y="17"/>
                  <a:pt x="32" y="17"/>
                </a:cubicBezTo>
                <a:close/>
                <a:moveTo>
                  <a:pt x="28" y="29"/>
                </a:moveTo>
                <a:cubicBezTo>
                  <a:pt x="27" y="29"/>
                  <a:pt x="27" y="30"/>
                  <a:pt x="27" y="30"/>
                </a:cubicBezTo>
                <a:cubicBezTo>
                  <a:pt x="27" y="32"/>
                  <a:pt x="27" y="32"/>
                  <a:pt x="27" y="32"/>
                </a:cubicBezTo>
                <a:cubicBezTo>
                  <a:pt x="27" y="32"/>
                  <a:pt x="27" y="32"/>
                  <a:pt x="28" y="32"/>
                </a:cubicBezTo>
                <a:cubicBezTo>
                  <a:pt x="44" y="32"/>
                  <a:pt x="44" y="32"/>
                  <a:pt x="44" y="32"/>
                </a:cubicBezTo>
                <a:cubicBezTo>
                  <a:pt x="44" y="32"/>
                  <a:pt x="45" y="32"/>
                  <a:pt x="45" y="32"/>
                </a:cubicBezTo>
                <a:cubicBezTo>
                  <a:pt x="45" y="30"/>
                  <a:pt x="45" y="30"/>
                  <a:pt x="45" y="30"/>
                </a:cubicBezTo>
                <a:cubicBezTo>
                  <a:pt x="45" y="30"/>
                  <a:pt x="44" y="29"/>
                  <a:pt x="44" y="29"/>
                </a:cubicBezTo>
                <a:cubicBezTo>
                  <a:pt x="28" y="29"/>
                  <a:pt x="28" y="29"/>
                  <a:pt x="28" y="29"/>
                </a:cubicBezTo>
                <a:close/>
                <a:moveTo>
                  <a:pt x="28" y="25"/>
                </a:moveTo>
                <a:cubicBezTo>
                  <a:pt x="27" y="25"/>
                  <a:pt x="27" y="25"/>
                  <a:pt x="27" y="26"/>
                </a:cubicBezTo>
                <a:cubicBezTo>
                  <a:pt x="27" y="28"/>
                  <a:pt x="27" y="28"/>
                  <a:pt x="27" y="28"/>
                </a:cubicBezTo>
                <a:cubicBezTo>
                  <a:pt x="27" y="28"/>
                  <a:pt x="27" y="28"/>
                  <a:pt x="28" y="28"/>
                </a:cubicBezTo>
                <a:cubicBezTo>
                  <a:pt x="44" y="28"/>
                  <a:pt x="44" y="28"/>
                  <a:pt x="44" y="28"/>
                </a:cubicBezTo>
                <a:cubicBezTo>
                  <a:pt x="44" y="28"/>
                  <a:pt x="45" y="28"/>
                  <a:pt x="45" y="28"/>
                </a:cubicBezTo>
                <a:cubicBezTo>
                  <a:pt x="45" y="26"/>
                  <a:pt x="45" y="26"/>
                  <a:pt x="45" y="26"/>
                </a:cubicBezTo>
                <a:cubicBezTo>
                  <a:pt x="45" y="25"/>
                  <a:pt x="44" y="25"/>
                  <a:pt x="44" y="25"/>
                </a:cubicBezTo>
                <a:cubicBezTo>
                  <a:pt x="28" y="25"/>
                  <a:pt x="28" y="25"/>
                  <a:pt x="28" y="25"/>
                </a:cubicBezTo>
                <a:close/>
                <a:moveTo>
                  <a:pt x="28" y="21"/>
                </a:moveTo>
                <a:cubicBezTo>
                  <a:pt x="27" y="21"/>
                  <a:pt x="27" y="22"/>
                  <a:pt x="27" y="22"/>
                </a:cubicBezTo>
                <a:cubicBezTo>
                  <a:pt x="27" y="24"/>
                  <a:pt x="27" y="24"/>
                  <a:pt x="27" y="24"/>
                </a:cubicBezTo>
                <a:cubicBezTo>
                  <a:pt x="27" y="24"/>
                  <a:pt x="27" y="24"/>
                  <a:pt x="28" y="24"/>
                </a:cubicBezTo>
                <a:cubicBezTo>
                  <a:pt x="44" y="24"/>
                  <a:pt x="44" y="24"/>
                  <a:pt x="44" y="24"/>
                </a:cubicBezTo>
                <a:cubicBezTo>
                  <a:pt x="44" y="24"/>
                  <a:pt x="45" y="24"/>
                  <a:pt x="45" y="24"/>
                </a:cubicBezTo>
                <a:cubicBezTo>
                  <a:pt x="45" y="22"/>
                  <a:pt x="45" y="22"/>
                  <a:pt x="45" y="22"/>
                </a:cubicBezTo>
                <a:cubicBezTo>
                  <a:pt x="45" y="22"/>
                  <a:pt x="44" y="21"/>
                  <a:pt x="44" y="21"/>
                </a:cubicBezTo>
                <a:cubicBezTo>
                  <a:pt x="28" y="21"/>
                  <a:pt x="28" y="21"/>
                  <a:pt x="28" y="21"/>
                </a:cubicBezTo>
                <a:close/>
                <a:moveTo>
                  <a:pt x="32" y="44"/>
                </a:moveTo>
                <a:cubicBezTo>
                  <a:pt x="30" y="48"/>
                  <a:pt x="30" y="48"/>
                  <a:pt x="30" y="48"/>
                </a:cubicBezTo>
                <a:cubicBezTo>
                  <a:pt x="42" y="48"/>
                  <a:pt x="42" y="48"/>
                  <a:pt x="42" y="48"/>
                </a:cubicBezTo>
                <a:cubicBezTo>
                  <a:pt x="39" y="44"/>
                  <a:pt x="39" y="44"/>
                  <a:pt x="39" y="44"/>
                </a:cubicBezTo>
                <a:cubicBezTo>
                  <a:pt x="32" y="44"/>
                  <a:pt x="32" y="44"/>
                  <a:pt x="32" y="44"/>
                </a:cubicBezTo>
                <a:close/>
                <a:moveTo>
                  <a:pt x="11" y="6"/>
                </a:moveTo>
                <a:cubicBezTo>
                  <a:pt x="11" y="36"/>
                  <a:pt x="11" y="36"/>
                  <a:pt x="11" y="36"/>
                </a:cubicBezTo>
                <a:cubicBezTo>
                  <a:pt x="60" y="36"/>
                  <a:pt x="60" y="36"/>
                  <a:pt x="60" y="36"/>
                </a:cubicBezTo>
                <a:cubicBezTo>
                  <a:pt x="60" y="6"/>
                  <a:pt x="60" y="6"/>
                  <a:pt x="60" y="6"/>
                </a:cubicBezTo>
                <a:lnTo>
                  <a:pt x="11" y="6"/>
                </a:lnTo>
                <a:close/>
              </a:path>
            </a:pathLst>
          </a:custGeom>
          <a:ln>
            <a:noFill/>
          </a:ln>
        </p:spPr>
        <p:style>
          <a:lnRef idx="2">
            <a:schemeClr val="accent3">
              <a:shade val="50000"/>
            </a:schemeClr>
          </a:lnRef>
          <a:fillRef idx="1">
            <a:schemeClr val="accent3"/>
          </a:fillRef>
          <a:effectRef idx="0">
            <a:schemeClr val="accent3"/>
          </a:effectRef>
          <a:fontRef idx="minor">
            <a:schemeClr val="lt1"/>
          </a:fontRef>
        </p:style>
        <p:txBody>
          <a:bodyPr/>
          <a:lstStyle/>
          <a:p>
            <a:pPr>
              <a:defRPr/>
            </a:pPr>
            <a:endParaRPr lang="zh-CN" altLang="en-US"/>
          </a:p>
        </p:txBody>
      </p:sp>
    </p:spTree>
  </p:cSld>
  <p:clrMapOvr>
    <a:masterClrMapping/>
  </p:clrMapOvr>
  <p:transition spd="slow"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6982" y="1531841"/>
            <a:ext cx="4044649" cy="4183124"/>
          </a:xfrm>
          <a:prstGeom prst="rect">
            <a:avLst/>
          </a:prstGeom>
        </p:spPr>
      </p:pic>
      <p:sp>
        <p:nvSpPr>
          <p:cNvPr id="9" name="矩形 8"/>
          <p:cNvSpPr/>
          <p:nvPr/>
        </p:nvSpPr>
        <p:spPr>
          <a:xfrm>
            <a:off x="7018046" y="1662909"/>
            <a:ext cx="2468880" cy="417830"/>
          </a:xfrm>
          <a:prstGeom prst="rect">
            <a:avLst/>
          </a:prstGeom>
        </p:spPr>
        <p:txBody>
          <a:bodyPr wrap="none">
            <a:spAutoFit/>
          </a:bodyPr>
          <a:lstStyle/>
          <a:p>
            <a:pPr algn="l"/>
            <a:r>
              <a:rPr lang="zh-CN" altLang="en-US" sz="2000" dirty="0" smtClean="0">
                <a:solidFill>
                  <a:srgbClr val="D7702B"/>
                </a:solidFill>
                <a:effectLst/>
                <a:latin typeface="微软雅黑" panose="020B0503020204020204" pitchFamily="34" charset="-122"/>
                <a:ea typeface="微软雅黑" panose="020B0503020204020204" pitchFamily="34" charset="-122"/>
              </a:rPr>
              <a:t>不同场景，灵活应用</a:t>
            </a:r>
          </a:p>
        </p:txBody>
      </p:sp>
      <p:sp>
        <p:nvSpPr>
          <p:cNvPr id="10" name="矩形 9"/>
          <p:cNvSpPr/>
          <p:nvPr/>
        </p:nvSpPr>
        <p:spPr>
          <a:xfrm>
            <a:off x="7018046" y="3261935"/>
            <a:ext cx="1198880" cy="722630"/>
          </a:xfrm>
          <a:prstGeom prst="rect">
            <a:avLst/>
          </a:prstGeom>
        </p:spPr>
        <p:txBody>
          <a:bodyPr wrap="none">
            <a:spAutoFit/>
          </a:bodyPr>
          <a:lstStyle/>
          <a:p>
            <a:pPr algn="l"/>
            <a:r>
              <a:rPr lang="zh-CN" altLang="en-US" sz="2000" dirty="0" smtClean="0">
                <a:solidFill>
                  <a:srgbClr val="D7702B"/>
                </a:solidFill>
                <a:effectLst/>
                <a:latin typeface="微软雅黑" panose="020B0503020204020204" pitchFamily="34" charset="-122"/>
                <a:ea typeface="微软雅黑" panose="020B0503020204020204" pitchFamily="34" charset="-122"/>
              </a:rPr>
              <a:t>黑白名单</a:t>
            </a:r>
          </a:p>
          <a:p>
            <a:endParaRPr lang="zh-CN" altLang="en-US" sz="2000" dirty="0" smtClean="0">
              <a:solidFill>
                <a:srgbClr val="D7702B"/>
              </a:solidFill>
              <a:effectLst/>
              <a:latin typeface="微软雅黑" panose="020B0503020204020204" pitchFamily="34" charset="-122"/>
              <a:ea typeface="微软雅黑" panose="020B0503020204020204" pitchFamily="34" charset="-122"/>
            </a:endParaRPr>
          </a:p>
        </p:txBody>
      </p:sp>
      <p:sp>
        <p:nvSpPr>
          <p:cNvPr id="11" name="矩形 10"/>
          <p:cNvSpPr/>
          <p:nvPr/>
        </p:nvSpPr>
        <p:spPr>
          <a:xfrm>
            <a:off x="7018498" y="4838484"/>
            <a:ext cx="1960880" cy="417830"/>
          </a:xfrm>
          <a:prstGeom prst="rect">
            <a:avLst/>
          </a:prstGeom>
        </p:spPr>
        <p:txBody>
          <a:bodyPr wrap="none">
            <a:spAutoFit/>
          </a:bodyPr>
          <a:lstStyle/>
          <a:p>
            <a:pPr algn="l"/>
            <a:r>
              <a:rPr lang="zh-CN" altLang="en-US" sz="2000" dirty="0">
                <a:solidFill>
                  <a:srgbClr val="D7702B"/>
                </a:solidFill>
                <a:effectLst/>
                <a:latin typeface="微软雅黑" panose="020B0503020204020204" pitchFamily="34" charset="-122"/>
                <a:ea typeface="微软雅黑" panose="020B0503020204020204" pitchFamily="34" charset="-122"/>
              </a:rPr>
              <a:t>按用户指定策略</a:t>
            </a:r>
          </a:p>
        </p:txBody>
      </p:sp>
      <p:sp>
        <p:nvSpPr>
          <p:cNvPr id="12" name="Rectangle 44"/>
          <p:cNvSpPr/>
          <p:nvPr/>
        </p:nvSpPr>
        <p:spPr>
          <a:xfrm>
            <a:off x="6267625" y="1528047"/>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01</a:t>
            </a:r>
          </a:p>
        </p:txBody>
      </p:sp>
      <p:sp>
        <p:nvSpPr>
          <p:cNvPr id="13" name="Line 45"/>
          <p:cNvSpPr/>
          <p:nvPr/>
        </p:nvSpPr>
        <p:spPr>
          <a:xfrm>
            <a:off x="6959775" y="1635997"/>
            <a:ext cx="0" cy="488950"/>
          </a:xfrm>
          <a:prstGeom prst="line">
            <a:avLst/>
          </a:prstGeom>
          <a:ln w="6350" cap="flat" cmpd="sng">
            <a:solidFill>
              <a:schemeClr val="bg1"/>
            </a:solidFill>
            <a:prstDash val="solid"/>
            <a:headEnd type="none" w="med" len="med"/>
            <a:tailEnd type="none" w="med" len="med"/>
          </a:ln>
        </p:spPr>
      </p:sp>
      <p:sp>
        <p:nvSpPr>
          <p:cNvPr id="14" name="Rectangle 47"/>
          <p:cNvSpPr/>
          <p:nvPr/>
        </p:nvSpPr>
        <p:spPr>
          <a:xfrm>
            <a:off x="6267625" y="3097132"/>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02</a:t>
            </a:r>
          </a:p>
        </p:txBody>
      </p:sp>
      <p:sp>
        <p:nvSpPr>
          <p:cNvPr id="15" name="Line 48"/>
          <p:cNvSpPr/>
          <p:nvPr/>
        </p:nvSpPr>
        <p:spPr>
          <a:xfrm>
            <a:off x="6959775" y="3205082"/>
            <a:ext cx="0" cy="488950"/>
          </a:xfrm>
          <a:prstGeom prst="line">
            <a:avLst/>
          </a:prstGeom>
          <a:ln w="6350" cap="flat" cmpd="sng">
            <a:solidFill>
              <a:schemeClr val="bg1"/>
            </a:solidFill>
            <a:prstDash val="solid"/>
            <a:headEnd type="none" w="med" len="med"/>
            <a:tailEnd type="none" w="med" len="med"/>
          </a:ln>
        </p:spPr>
      </p:sp>
      <p:sp>
        <p:nvSpPr>
          <p:cNvPr id="16" name="Rectangle 50"/>
          <p:cNvSpPr/>
          <p:nvPr/>
        </p:nvSpPr>
        <p:spPr>
          <a:xfrm>
            <a:off x="6267625" y="4714477"/>
            <a:ext cx="647700" cy="669925"/>
          </a:xfrm>
          <a:prstGeom prst="rect">
            <a:avLst/>
          </a:prstGeom>
          <a:noFill/>
          <a:ln w="9525">
            <a:noFill/>
          </a:ln>
        </p:spPr>
        <p:txBody>
          <a:bodyPr lIns="0" tIns="0" rIns="0" bIns="0">
            <a:spAutoFit/>
          </a:bodyPr>
          <a:lstStyle/>
          <a:p>
            <a:pPr lvl="0" algn="ctr" eaLnBrk="1" hangingPunct="1">
              <a:buNone/>
            </a:pPr>
            <a:r>
              <a:rPr lang="en-US" altLang="zh-CN" sz="4400" dirty="0">
                <a:solidFill>
                  <a:schemeClr val="bg1"/>
                </a:solidFill>
                <a:latin typeface="Arial" panose="020B0604020202020204" pitchFamily="34" charset="0"/>
                <a:ea typeface="宋体" panose="02010600030101010101" pitchFamily="2" charset="-122"/>
              </a:rPr>
              <a:t>03</a:t>
            </a:r>
          </a:p>
        </p:txBody>
      </p:sp>
      <p:sp>
        <p:nvSpPr>
          <p:cNvPr id="17" name="Line 51"/>
          <p:cNvSpPr/>
          <p:nvPr/>
        </p:nvSpPr>
        <p:spPr>
          <a:xfrm>
            <a:off x="6959775" y="4793217"/>
            <a:ext cx="0" cy="488950"/>
          </a:xfrm>
          <a:prstGeom prst="line">
            <a:avLst/>
          </a:prstGeom>
          <a:ln w="6350" cap="flat" cmpd="sng">
            <a:solidFill>
              <a:schemeClr val="bg1"/>
            </a:solidFill>
            <a:prstDash val="solid"/>
            <a:headEnd type="none" w="med" len="med"/>
            <a:tailEnd type="none" w="med" len="med"/>
          </a:ln>
        </p:spPr>
      </p:sp>
      <p:sp>
        <p:nvSpPr>
          <p:cNvPr id="18" name="文本框 17"/>
          <p:cNvSpPr txBox="1"/>
          <p:nvPr/>
        </p:nvSpPr>
        <p:spPr>
          <a:xfrm>
            <a:off x="7018195" y="2198289"/>
            <a:ext cx="4284345" cy="746125"/>
          </a:xfrm>
          <a:prstGeom prst="rect">
            <a:avLst/>
          </a:prstGeom>
          <a:noFill/>
        </p:spPr>
        <p:txBody>
          <a:bodyPr wrap="square" rtlCol="0" anchor="t">
            <a:spAutoFit/>
          </a:bodyPr>
          <a:lstStyle/>
          <a:p>
            <a:r>
              <a:rPr lang="zh-CN" altLang="en-US" sz="1400">
                <a:solidFill>
                  <a:srgbClr val="FFFFFF"/>
                </a:solidFill>
                <a:latin typeface="微软雅黑" panose="020B0503020204020204" pitchFamily="34" charset="-122"/>
                <a:ea typeface="微软雅黑" panose="020B0503020204020204" pitchFamily="34" charset="-122"/>
              </a:rPr>
              <a:t>通过灵活的录屏策略，满足用户对不同场景、不同需求的录像要求，实现全程录屏审计。同时支持在录屏时根据用户需求选择不同画质。</a:t>
            </a:r>
          </a:p>
        </p:txBody>
      </p:sp>
      <p:sp>
        <p:nvSpPr>
          <p:cNvPr id="19" name="文本框 18"/>
          <p:cNvSpPr txBox="1"/>
          <p:nvPr/>
        </p:nvSpPr>
        <p:spPr>
          <a:xfrm>
            <a:off x="7018195" y="3694349"/>
            <a:ext cx="4284345" cy="959485"/>
          </a:xfrm>
          <a:prstGeom prst="rect">
            <a:avLst/>
          </a:prstGeom>
          <a:noFill/>
        </p:spPr>
        <p:txBody>
          <a:bodyPr wrap="square" rtlCol="0" anchor="t">
            <a:spAutoFit/>
          </a:bodyPr>
          <a:lstStyle/>
          <a:p>
            <a:r>
              <a:rPr lang="zh-CN" altLang="en-US" sz="1400" dirty="0">
                <a:solidFill>
                  <a:srgbClr val="FFFFFF"/>
                </a:solidFill>
                <a:latin typeface="微软雅黑" panose="020B0503020204020204" pitchFamily="34" charset="-122"/>
                <a:ea typeface="微软雅黑" panose="020B0503020204020204" pitchFamily="34" charset="-122"/>
              </a:rPr>
              <a:t>可以制定录像黑白名单策略，指定哪些应用进行录像、哪些应用不录像。如：桌面操作动作行为较多，若只关心记事本中的操作行为，只需在白名单中设置记事本程序即可。</a:t>
            </a:r>
          </a:p>
        </p:txBody>
      </p:sp>
      <p:sp>
        <p:nvSpPr>
          <p:cNvPr id="20" name="文本框 19"/>
          <p:cNvSpPr txBox="1"/>
          <p:nvPr/>
        </p:nvSpPr>
        <p:spPr>
          <a:xfrm>
            <a:off x="7018195" y="5256449"/>
            <a:ext cx="4284345" cy="319405"/>
          </a:xfrm>
          <a:prstGeom prst="rect">
            <a:avLst/>
          </a:prstGeom>
          <a:noFill/>
        </p:spPr>
        <p:txBody>
          <a:bodyPr wrap="square" rtlCol="0" anchor="t">
            <a:spAutoFit/>
          </a:bodyPr>
          <a:lstStyle/>
          <a:p>
            <a:r>
              <a:rPr lang="zh-CN" altLang="en-US" sz="1400">
                <a:solidFill>
                  <a:srgbClr val="FFFFFF"/>
                </a:solidFill>
                <a:latin typeface="微软雅黑" panose="020B0503020204020204" pitchFamily="34" charset="-122"/>
                <a:ea typeface="微软雅黑" panose="020B0503020204020204" pitchFamily="34" charset="-122"/>
              </a:rPr>
              <a:t>根据不同的用户角色或用户组，制定不同的录屏策略。</a:t>
            </a:r>
          </a:p>
        </p:txBody>
      </p:sp>
      <p:sp>
        <p:nvSpPr>
          <p:cNvPr id="2" name="标题 1"/>
          <p:cNvSpPr>
            <a:spLocks noGrp="1"/>
          </p:cNvSpPr>
          <p:nvPr>
            <p:ph type="title"/>
          </p:nvPr>
        </p:nvSpPr>
        <p:spPr/>
        <p:txBody>
          <a:bodyPr/>
          <a:lstStyle/>
          <a:p>
            <a:r>
              <a:rPr kumimoji="1" lang="zh-CN" altLang="en-US" dirty="0"/>
              <a:t>录屏策略</a:t>
            </a:r>
          </a:p>
        </p:txBody>
      </p:sp>
    </p:spTree>
    <p:extLst>
      <p:ext uri="{BB962C8B-B14F-4D97-AF65-F5344CB8AC3E}">
        <p14:creationId xmlns:p14="http://schemas.microsoft.com/office/powerpoint/2010/main" val="1993049646"/>
      </p:ext>
    </p:extLst>
  </p:cSld>
  <p:clrMapOvr>
    <a:masterClrMapping/>
  </p:clrMapOvr>
  <p:transition spd="slow" advClick="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14"/>
          <p:cNvPicPr>
            <a:picLocks noChangeAspect="1"/>
          </p:cNvPicPr>
          <p:nvPr/>
        </p:nvPicPr>
        <p:blipFill>
          <a:blip r:embed="rId2"/>
          <a:stretch>
            <a:fillRect/>
          </a:stretch>
        </p:blipFill>
        <p:spPr>
          <a:xfrm>
            <a:off x="7131050" y="1195070"/>
            <a:ext cx="5074285" cy="5176520"/>
          </a:xfrm>
          <a:prstGeom prst="rect">
            <a:avLst/>
          </a:prstGeom>
          <a:noFill/>
          <a:ln w="9525">
            <a:noFill/>
          </a:ln>
        </p:spPr>
      </p:pic>
      <p:grpSp>
        <p:nvGrpSpPr>
          <p:cNvPr id="7" name="组合 10"/>
          <p:cNvGrpSpPr/>
          <p:nvPr/>
        </p:nvGrpSpPr>
        <p:grpSpPr>
          <a:xfrm>
            <a:off x="7758430" y="1741805"/>
            <a:ext cx="4420870" cy="2967355"/>
            <a:chOff x="868" y="1885"/>
            <a:chExt cx="10518" cy="6290"/>
          </a:xfrm>
        </p:grpSpPr>
        <p:pic>
          <p:nvPicPr>
            <p:cNvPr id="8" name="图片 7"/>
            <p:cNvPicPr>
              <a:picLocks noChangeAspect="1"/>
            </p:cNvPicPr>
            <p:nvPr/>
          </p:nvPicPr>
          <p:blipFill>
            <a:blip r:embed="rId3"/>
            <a:stretch>
              <a:fillRect/>
            </a:stretch>
          </p:blipFill>
          <p:spPr>
            <a:xfrm>
              <a:off x="868" y="1885"/>
              <a:ext cx="10518" cy="6290"/>
            </a:xfrm>
            <a:prstGeom prst="rect">
              <a:avLst/>
            </a:prstGeom>
          </p:spPr>
        </p:pic>
        <p:sp>
          <p:nvSpPr>
            <p:cNvPr id="9" name="矩形 8"/>
            <p:cNvSpPr/>
            <p:nvPr/>
          </p:nvSpPr>
          <p:spPr>
            <a:xfrm>
              <a:off x="1095" y="2578"/>
              <a:ext cx="3048" cy="620"/>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kumimoji="1" lang="zh-CN" altLang="en-US"/>
            </a:p>
          </p:txBody>
        </p:sp>
        <p:pic>
          <p:nvPicPr>
            <p:cNvPr id="10" name="图片 9"/>
            <p:cNvPicPr>
              <a:picLocks noChangeAspect="1"/>
            </p:cNvPicPr>
            <p:nvPr/>
          </p:nvPicPr>
          <p:blipFill>
            <a:blip r:embed="rId4"/>
            <a:stretch>
              <a:fillRect/>
            </a:stretch>
          </p:blipFill>
          <p:spPr>
            <a:xfrm>
              <a:off x="3916" y="3802"/>
              <a:ext cx="7442" cy="1497"/>
            </a:xfrm>
            <a:prstGeom prst="rect">
              <a:avLst/>
            </a:prstGeom>
            <a:ln w="38100" cmpd="sng">
              <a:solidFill>
                <a:srgbClr val="FF0000"/>
              </a:solidFill>
            </a:ln>
          </p:spPr>
        </p:pic>
        <p:sp>
          <p:nvSpPr>
            <p:cNvPr id="11" name="直角上箭头 10"/>
            <p:cNvSpPr/>
            <p:nvPr/>
          </p:nvSpPr>
          <p:spPr>
            <a:xfrm rot="10800000" flipH="1">
              <a:off x="4299" y="2692"/>
              <a:ext cx="1956" cy="949"/>
            </a:xfrm>
            <a:prstGeom prst="bentUp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kumimoji="1" lang="zh-CN" altLang="en-US"/>
            </a:p>
          </p:txBody>
        </p:sp>
        <p:sp>
          <p:nvSpPr>
            <p:cNvPr id="12" name="文本框 12"/>
            <p:cNvSpPr txBox="1"/>
            <p:nvPr/>
          </p:nvSpPr>
          <p:spPr>
            <a:xfrm>
              <a:off x="7120" y="2378"/>
              <a:ext cx="4052" cy="1022"/>
            </a:xfrm>
            <a:prstGeom prst="rect">
              <a:avLst/>
            </a:prstGeom>
            <a:noFill/>
          </p:spPr>
          <p:txBody>
            <a:bodyPr wrap="square" lIns="91431" tIns="45716" rIns="91431" bIns="45716" rtlCol="0">
              <a:spAutoFit/>
            </a:bodyPr>
            <a:lstStyle/>
            <a:p>
              <a:r>
                <a:rPr kumimoji="1" lang="zh-CN" altLang="en-US" sz="24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变化部分</a:t>
              </a:r>
            </a:p>
          </p:txBody>
        </p:sp>
      </p:grpSp>
      <p:sp>
        <p:nvSpPr>
          <p:cNvPr id="13" name="Rectangle 17"/>
          <p:cNvSpPr/>
          <p:nvPr/>
        </p:nvSpPr>
        <p:spPr>
          <a:xfrm>
            <a:off x="1612900" y="1095714"/>
            <a:ext cx="539750" cy="539750"/>
          </a:xfrm>
          <a:prstGeom prst="rect">
            <a:avLst/>
          </a:prstGeom>
          <a:solidFill>
            <a:srgbClr val="2E72B6"/>
          </a:solidFill>
          <a:ln w="9525">
            <a:noFill/>
          </a:ln>
        </p:spPr>
        <p:txBody>
          <a:bodyPr lIns="68580" tIns="34290" rIns="68580" bIns="34290" anchor="ctr"/>
          <a:lstStyle/>
          <a:p>
            <a:pPr lvl="0" algn="ctr" defTabSz="685800" eaLnBrk="1" hangingPunct="1"/>
            <a:endParaRPr lang="en-US" altLang="zh-CN" sz="1300" dirty="0">
              <a:solidFill>
                <a:srgbClr val="000000"/>
              </a:solidFill>
              <a:latin typeface="Calibri" panose="020F0502020204030204" pitchFamily="34" charset="0"/>
              <a:ea typeface="宋体" panose="02010600030101010101" pitchFamily="2" charset="-122"/>
            </a:endParaRPr>
          </a:p>
        </p:txBody>
      </p:sp>
      <p:sp>
        <p:nvSpPr>
          <p:cNvPr id="14" name="Rectangle 20"/>
          <p:cNvSpPr/>
          <p:nvPr/>
        </p:nvSpPr>
        <p:spPr>
          <a:xfrm>
            <a:off x="1628775" y="3280114"/>
            <a:ext cx="539750" cy="539750"/>
          </a:xfrm>
          <a:prstGeom prst="rect">
            <a:avLst/>
          </a:prstGeom>
          <a:solidFill>
            <a:srgbClr val="D7702B"/>
          </a:solidFill>
          <a:ln w="9525">
            <a:noFill/>
          </a:ln>
        </p:spPr>
        <p:txBody>
          <a:bodyPr lIns="68580" tIns="34290" rIns="68580" bIns="34290" anchor="ctr"/>
          <a:lstStyle/>
          <a:p>
            <a:pPr lvl="0" algn="ctr" defTabSz="685800" eaLnBrk="1" hangingPunct="1"/>
            <a:endParaRPr lang="en-US" altLang="zh-CN" sz="1300" dirty="0">
              <a:solidFill>
                <a:srgbClr val="000000"/>
              </a:solidFill>
              <a:latin typeface="Calibri" panose="020F0502020204030204" pitchFamily="34" charset="0"/>
              <a:ea typeface="宋体" panose="02010600030101010101" pitchFamily="2" charset="-122"/>
            </a:endParaRPr>
          </a:p>
        </p:txBody>
      </p:sp>
      <p:sp>
        <p:nvSpPr>
          <p:cNvPr id="15" name="文本框 14"/>
          <p:cNvSpPr txBox="1"/>
          <p:nvPr/>
        </p:nvSpPr>
        <p:spPr>
          <a:xfrm>
            <a:off x="2327910" y="1152229"/>
            <a:ext cx="1097280" cy="384810"/>
          </a:xfrm>
          <a:prstGeom prst="rect">
            <a:avLst/>
          </a:prstGeom>
          <a:noFill/>
        </p:spPr>
        <p:txBody>
          <a:bodyPr wrap="none" rtlCol="0" anchor="t">
            <a:spAutoFit/>
          </a:bodyPr>
          <a:lstStyle/>
          <a:p>
            <a:pPr algn="ctr">
              <a:defRPr/>
            </a:pPr>
            <a:r>
              <a:rPr lang="zh-CN" altLang="en-US" dirty="0" smtClean="0">
                <a:solidFill>
                  <a:schemeClr val="bg1"/>
                </a:solidFill>
                <a:latin typeface="微软雅黑" panose="020B0503020204020204" pitchFamily="34" charset="-122"/>
                <a:ea typeface="微软雅黑" panose="020B0503020204020204" pitchFamily="34" charset="-122"/>
                <a:sym typeface="+mn-ea"/>
              </a:rPr>
              <a:t>录屏原理</a:t>
            </a:r>
            <a:endParaRPr lang="zh-CN" altLang="en-US"/>
          </a:p>
        </p:txBody>
      </p:sp>
      <p:sp>
        <p:nvSpPr>
          <p:cNvPr id="16" name="TextBox 2"/>
          <p:cNvSpPr txBox="1">
            <a:spLocks noChangeArrowheads="1"/>
          </p:cNvSpPr>
          <p:nvPr/>
        </p:nvSpPr>
        <p:spPr bwMode="auto">
          <a:xfrm>
            <a:off x="2327910" y="1537039"/>
            <a:ext cx="4643755" cy="1691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基于变化录屏</a:t>
            </a:r>
          </a:p>
          <a:p>
            <a:pPr marL="285750" indent="-285750">
              <a:lnSpc>
                <a:spcPct val="150000"/>
              </a:lnSpc>
              <a:buFont typeface="Arial" panose="020B0604020202020204" pitchFamily="34" charset="0"/>
              <a:buChar char="•"/>
            </a:pP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GDI</a:t>
            </a: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Graphics Device Interface</a:t>
            </a: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）接口处理</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针对商业及字符应用优化压缩算法</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自有文件存储格式</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针对视频拖拉优化</a:t>
            </a: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索引</a:t>
            </a:r>
          </a:p>
        </p:txBody>
      </p:sp>
      <p:sp>
        <p:nvSpPr>
          <p:cNvPr id="17" name="文本框 16"/>
          <p:cNvSpPr txBox="1"/>
          <p:nvPr/>
        </p:nvSpPr>
        <p:spPr>
          <a:xfrm>
            <a:off x="2327910" y="3358854"/>
            <a:ext cx="1097280" cy="384810"/>
          </a:xfrm>
          <a:prstGeom prst="rect">
            <a:avLst/>
          </a:prstGeom>
          <a:noFill/>
        </p:spPr>
        <p:txBody>
          <a:bodyPr wrap="none" rtlCol="0" anchor="t">
            <a:spAutoFit/>
          </a:bodyPr>
          <a:lstStyle/>
          <a:p>
            <a:pPr algn="ctr">
              <a:defRPr/>
            </a:pPr>
            <a:r>
              <a:rPr lang="zh-CN" altLang="en-US" dirty="0" smtClean="0">
                <a:solidFill>
                  <a:schemeClr val="bg1"/>
                </a:solidFill>
                <a:latin typeface="微软雅黑" panose="020B0503020204020204" pitchFamily="34" charset="-122"/>
                <a:ea typeface="微软雅黑" panose="020B0503020204020204" pitchFamily="34" charset="-122"/>
                <a:sym typeface="+mn-ea"/>
              </a:rPr>
              <a:t>录屏优势</a:t>
            </a:r>
            <a:endParaRPr lang="zh-CN" altLang="en-US"/>
          </a:p>
        </p:txBody>
      </p:sp>
      <p:sp>
        <p:nvSpPr>
          <p:cNvPr id="18" name="TextBox 2"/>
          <p:cNvSpPr txBox="1">
            <a:spLocks noChangeArrowheads="1"/>
          </p:cNvSpPr>
          <p:nvPr/>
        </p:nvSpPr>
        <p:spPr bwMode="auto">
          <a:xfrm>
            <a:off x="2379980" y="3743664"/>
            <a:ext cx="4038600" cy="1691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连续录像（很多产品截屏会错漏用户行为）</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用户无感知</a:t>
            </a:r>
          </a:p>
          <a:p>
            <a:pPr marL="285750" indent="-285750">
              <a:lnSpc>
                <a:spcPct val="150000"/>
              </a:lnSpc>
              <a:buFont typeface="Arial" panose="020B0604020202020204" pitchFamily="34" charset="0"/>
              <a:buChar char="•"/>
            </a:pP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CPU</a:t>
            </a: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和内存占用极小，约为</a:t>
            </a: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1-2%</a:t>
            </a: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和</a:t>
            </a: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10M</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录屏存储低至</a:t>
            </a:r>
            <a:r>
              <a:rPr lang="zh-CN"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a:t>
            </a: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0MB/</a:t>
            </a: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小时</a:t>
            </a:r>
          </a:p>
          <a:p>
            <a:pPr marL="285750" indent="-285750">
              <a:lnSpc>
                <a:spcPct val="150000"/>
              </a:lnSpc>
              <a:buFont typeface="Arial" panose="020B0604020202020204" pitchFamily="34" charset="0"/>
              <a:buChar char="•"/>
            </a:pPr>
            <a:r>
              <a:rPr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上传带宽低至</a:t>
            </a:r>
            <a:r>
              <a:rPr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22kbps</a:t>
            </a:r>
          </a:p>
        </p:txBody>
      </p:sp>
      <p:sp>
        <p:nvSpPr>
          <p:cNvPr id="19" name="文本框 18"/>
          <p:cNvSpPr txBox="1"/>
          <p:nvPr/>
        </p:nvSpPr>
        <p:spPr>
          <a:xfrm>
            <a:off x="2379980" y="5590879"/>
            <a:ext cx="8046720" cy="857885"/>
          </a:xfrm>
          <a:prstGeom prst="rect">
            <a:avLst/>
          </a:prstGeom>
          <a:noFill/>
          <a:ln>
            <a:noFill/>
          </a:ln>
        </p:spPr>
        <p:txBody>
          <a:bodyPr wrap="square" lIns="91431" tIns="45716" rIns="91431" bIns="45716" rtlCol="0">
            <a:spAutoFit/>
          </a:bodyPr>
          <a:lstStyle/>
          <a:p>
            <a:pPr>
              <a:lnSpc>
                <a:spcPct val="120000"/>
              </a:lnSpc>
            </a:pPr>
            <a:r>
              <a:rPr kumimoji="1"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基于变化记录：</a:t>
            </a:r>
            <a:r>
              <a:rPr lang="zh-CN" altLang="en-US" sz="1400" dirty="0">
                <a:solidFill>
                  <a:schemeClr val="bg1"/>
                </a:solidFill>
                <a:latin typeface="微软雅黑" panose="020B0503020204020204" pitchFamily="34" charset="-122"/>
                <a:ea typeface="微软雅黑" panose="020B0503020204020204" pitchFamily="34" charset="-122"/>
                <a:cs typeface="Lucida Grande"/>
              </a:rPr>
              <a:t>300*85*</a:t>
            </a:r>
            <a:r>
              <a:rPr lang="zh-CN" altLang="en-US" sz="1400" dirty="0" smtClean="0">
                <a:solidFill>
                  <a:schemeClr val="bg1"/>
                </a:solidFill>
                <a:latin typeface="微软雅黑" panose="020B0503020204020204" pitchFamily="34" charset="-122"/>
                <a:ea typeface="微软雅黑" panose="020B0503020204020204" pitchFamily="34" charset="-122"/>
                <a:cs typeface="Lucida Grande"/>
              </a:rPr>
              <a:t>4 </a:t>
            </a:r>
            <a:r>
              <a:rPr kumimoji="1" lang="is-I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 </a:t>
            </a:r>
            <a:r>
              <a:rPr kumimoji="1" lang="fi-FI"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102,000</a:t>
            </a:r>
            <a:r>
              <a:rPr kumimoji="1" lang="is-I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B</a:t>
            </a:r>
          </a:p>
          <a:p>
            <a:pPr>
              <a:lnSpc>
                <a:spcPct val="120000"/>
              </a:lnSpc>
            </a:pPr>
            <a:r>
              <a:rPr kumimoji="1" lang="zh-CN" altLang="en-US"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全屏截取：</a:t>
            </a:r>
            <a:r>
              <a:rPr kumimoji="1"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1280</a:t>
            </a:r>
            <a:r>
              <a:rPr kumimoji="1" lang="is-I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kumimoji="1" lang="en-U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720</a:t>
            </a:r>
            <a:r>
              <a:rPr kumimoji="1" lang="is-IS" altLang="zh-CN" sz="14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 = </a:t>
            </a:r>
            <a:r>
              <a:rPr kumimoji="1" lang="is-I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4,096</a:t>
            </a:r>
            <a:r>
              <a:rPr kumimoji="1" lang="en-U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a:t>
            </a:r>
            <a:r>
              <a:rPr kumimoji="1" lang="is-I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000B</a:t>
            </a:r>
          </a:p>
          <a:p>
            <a:pPr>
              <a:lnSpc>
                <a:spcPct val="120000"/>
              </a:lnSpc>
            </a:pPr>
            <a:r>
              <a:rPr kumimoji="1" lang="zh-CN" altLang="en-US" sz="1400" dirty="0">
                <a:solidFill>
                  <a:srgbClr val="D7702B"/>
                </a:solidFill>
                <a:latin typeface="微软雅黑" panose="020B0503020204020204" pitchFamily="34" charset="-122"/>
                <a:ea typeface="微软雅黑" panose="020B0503020204020204" pitchFamily="34" charset="-122"/>
                <a:cs typeface="微软雅黑" panose="020B0503020204020204" pitchFamily="34" charset="-122"/>
              </a:rPr>
              <a:t>大约</a:t>
            </a:r>
            <a:r>
              <a:rPr kumimoji="1" lang="en-US" altLang="zh-CN" sz="1400" dirty="0">
                <a:solidFill>
                  <a:srgbClr val="D7702B"/>
                </a:solidFill>
                <a:latin typeface="微软雅黑" panose="020B0503020204020204" pitchFamily="34" charset="-122"/>
                <a:ea typeface="微软雅黑" panose="020B0503020204020204" pitchFamily="34" charset="-122"/>
                <a:cs typeface="微软雅黑" panose="020B0503020204020204" pitchFamily="34" charset="-122"/>
              </a:rPr>
              <a:t>40</a:t>
            </a:r>
            <a:r>
              <a:rPr kumimoji="1" lang="zh-CN" altLang="en-US" sz="1400" dirty="0">
                <a:solidFill>
                  <a:srgbClr val="D7702B"/>
                </a:solidFill>
                <a:latin typeface="微软雅黑" panose="020B0503020204020204" pitchFamily="34" charset="-122"/>
                <a:ea typeface="微软雅黑" panose="020B0503020204020204" pitchFamily="34" charset="-122"/>
                <a:cs typeface="微软雅黑" panose="020B0503020204020204" pitchFamily="34" charset="-122"/>
              </a:rPr>
              <a:t>倍差距</a:t>
            </a:r>
            <a:r>
              <a:rPr kumimoji="1" lang="zh-CN" altLang="en-US" sz="1400" dirty="0" smtClean="0">
                <a:solidFill>
                  <a:srgbClr val="D7702B"/>
                </a:solidFill>
                <a:latin typeface="微软雅黑" panose="020B0503020204020204" pitchFamily="34" charset="-122"/>
                <a:ea typeface="微软雅黑" panose="020B0503020204020204" pitchFamily="34" charset="-122"/>
                <a:cs typeface="微软雅黑" panose="020B0503020204020204" pitchFamily="34" charset="-122"/>
              </a:rPr>
              <a:t>！</a:t>
            </a:r>
            <a:r>
              <a:rPr kumimoji="1"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考虑连续截屏和压缩，实际差距可以达到</a:t>
            </a:r>
            <a:r>
              <a:rPr kumimoji="1" lang="en-U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50-200</a:t>
            </a:r>
            <a:r>
              <a:rPr kumimoji="1"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倍！</a:t>
            </a:r>
          </a:p>
        </p:txBody>
      </p:sp>
      <p:sp>
        <p:nvSpPr>
          <p:cNvPr id="20" name="Freeform 6"/>
          <p:cNvSpPr>
            <a:spLocks noEditPoints="1"/>
          </p:cNvSpPr>
          <p:nvPr/>
        </p:nvSpPr>
        <p:spPr>
          <a:xfrm>
            <a:off x="1735773" y="3370602"/>
            <a:ext cx="325437" cy="334962"/>
          </a:xfrm>
          <a:custGeom>
            <a:avLst/>
            <a:gdLst/>
            <a:ahLst/>
            <a:cxnLst>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0" t="0" r="0" b="0"/>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FFFFFF">
              <a:alpha val="100000"/>
            </a:srgbClr>
          </a:solidFill>
          <a:ln w="9525">
            <a:noFill/>
          </a:ln>
        </p:spPr>
        <p:txBody>
          <a:bodyPr/>
          <a:lstStyle/>
          <a:p>
            <a:endParaRPr lang="zh-CN" altLang="en-US"/>
          </a:p>
        </p:txBody>
      </p:sp>
      <p:sp>
        <p:nvSpPr>
          <p:cNvPr id="21" name="Freeform 399"/>
          <p:cNvSpPr>
            <a:spLocks noEditPoints="1"/>
          </p:cNvSpPr>
          <p:nvPr/>
        </p:nvSpPr>
        <p:spPr>
          <a:xfrm>
            <a:off x="1697990" y="1173184"/>
            <a:ext cx="353695" cy="363855"/>
          </a:xfrm>
          <a:custGeom>
            <a:avLst/>
            <a:gdLst/>
            <a:ahLst/>
            <a:cxnLst>
              <a:cxn ang="0">
                <a:pos x="82550" y="69850"/>
              </a:cxn>
              <a:cxn ang="0">
                <a:pos x="69850" y="69850"/>
              </a:cxn>
              <a:cxn ang="0">
                <a:pos x="76200" y="107950"/>
              </a:cxn>
              <a:cxn ang="0">
                <a:pos x="104775" y="98425"/>
              </a:cxn>
              <a:cxn ang="0">
                <a:pos x="104775" y="41275"/>
              </a:cxn>
              <a:cxn ang="0">
                <a:pos x="76200" y="28575"/>
              </a:cxn>
              <a:cxn ang="0">
                <a:pos x="47625" y="41275"/>
              </a:cxn>
              <a:cxn ang="0">
                <a:pos x="47625" y="98425"/>
              </a:cxn>
              <a:cxn ang="0">
                <a:pos x="53975" y="47625"/>
              </a:cxn>
              <a:cxn ang="0">
                <a:pos x="53975" y="47625"/>
              </a:cxn>
              <a:cxn ang="0">
                <a:pos x="98425" y="47625"/>
              </a:cxn>
              <a:cxn ang="0">
                <a:pos x="107950" y="69850"/>
              </a:cxn>
              <a:cxn ang="0">
                <a:pos x="76200" y="101600"/>
              </a:cxn>
              <a:cxn ang="0">
                <a:pos x="44450" y="69850"/>
              </a:cxn>
              <a:cxn ang="0">
                <a:pos x="142875" y="130175"/>
              </a:cxn>
              <a:cxn ang="0">
                <a:pos x="123825" y="120650"/>
              </a:cxn>
              <a:cxn ang="0">
                <a:pos x="127000" y="117475"/>
              </a:cxn>
              <a:cxn ang="0">
                <a:pos x="127000" y="19050"/>
              </a:cxn>
              <a:cxn ang="0">
                <a:pos x="28575" y="19050"/>
              </a:cxn>
              <a:cxn ang="0">
                <a:pos x="28575" y="117475"/>
              </a:cxn>
              <a:cxn ang="0">
                <a:pos x="28575" y="117475"/>
              </a:cxn>
              <a:cxn ang="0">
                <a:pos x="12700" y="130175"/>
              </a:cxn>
              <a:cxn ang="0">
                <a:pos x="0" y="152400"/>
              </a:cxn>
              <a:cxn ang="0">
                <a:pos x="149225" y="155575"/>
              </a:cxn>
              <a:cxn ang="0">
                <a:pos x="142875" y="130175"/>
              </a:cxn>
              <a:cxn ang="0">
                <a:pos x="19050" y="69850"/>
              </a:cxn>
              <a:cxn ang="0">
                <a:pos x="76200" y="12700"/>
              </a:cxn>
              <a:cxn ang="0">
                <a:pos x="133350" y="69850"/>
              </a:cxn>
              <a:cxn ang="0">
                <a:pos x="117475" y="111125"/>
              </a:cxn>
              <a:cxn ang="0">
                <a:pos x="34925" y="111125"/>
              </a:cxn>
              <a:cxn ang="0">
                <a:pos x="19050" y="69850"/>
              </a:cxn>
              <a:cxn ang="0">
                <a:pos x="6350" y="149225"/>
              </a:cxn>
              <a:cxn ang="0">
                <a:pos x="38100" y="127000"/>
              </a:cxn>
              <a:cxn ang="0">
                <a:pos x="114300" y="127000"/>
              </a:cxn>
              <a:cxn ang="0">
                <a:pos x="146050" y="149225"/>
              </a:cxn>
              <a:cxn ang="0">
                <a:pos x="76200" y="95250"/>
              </a:cxn>
              <a:cxn ang="0">
                <a:pos x="95250" y="88900"/>
              </a:cxn>
              <a:cxn ang="0">
                <a:pos x="95250" y="50800"/>
              </a:cxn>
              <a:cxn ang="0">
                <a:pos x="76200" y="44450"/>
              </a:cxn>
              <a:cxn ang="0">
                <a:pos x="50800" y="69850"/>
              </a:cxn>
              <a:cxn ang="0">
                <a:pos x="76200" y="95250"/>
              </a:cxn>
              <a:cxn ang="0">
                <a:pos x="63500" y="57150"/>
              </a:cxn>
              <a:cxn ang="0">
                <a:pos x="76200" y="50800"/>
              </a:cxn>
              <a:cxn ang="0">
                <a:pos x="88900" y="57150"/>
              </a:cxn>
              <a:cxn ang="0">
                <a:pos x="88900" y="82550"/>
              </a:cxn>
              <a:cxn ang="0">
                <a:pos x="63500" y="82550"/>
              </a:cxn>
              <a:cxn ang="0">
                <a:pos x="63500" y="57150"/>
              </a:cxn>
            </a:cxnLst>
            <a:rect l="0" t="0" r="0" b="0"/>
            <a:pathLst>
              <a:path w="48" h="49">
                <a:moveTo>
                  <a:pt x="24" y="24"/>
                </a:moveTo>
                <a:cubicBezTo>
                  <a:pt x="25" y="24"/>
                  <a:pt x="26" y="23"/>
                  <a:pt x="26" y="22"/>
                </a:cubicBezTo>
                <a:cubicBezTo>
                  <a:pt x="26" y="21"/>
                  <a:pt x="25" y="20"/>
                  <a:pt x="24" y="20"/>
                </a:cubicBezTo>
                <a:cubicBezTo>
                  <a:pt x="23" y="20"/>
                  <a:pt x="22" y="21"/>
                  <a:pt x="22" y="22"/>
                </a:cubicBezTo>
                <a:cubicBezTo>
                  <a:pt x="22" y="23"/>
                  <a:pt x="23" y="24"/>
                  <a:pt x="24" y="24"/>
                </a:cubicBezTo>
                <a:close/>
                <a:moveTo>
                  <a:pt x="24" y="34"/>
                </a:moveTo>
                <a:cubicBezTo>
                  <a:pt x="24" y="34"/>
                  <a:pt x="24" y="34"/>
                  <a:pt x="24" y="34"/>
                </a:cubicBezTo>
                <a:cubicBezTo>
                  <a:pt x="28" y="34"/>
                  <a:pt x="31" y="33"/>
                  <a:pt x="33" y="31"/>
                </a:cubicBezTo>
                <a:cubicBezTo>
                  <a:pt x="35" y="28"/>
                  <a:pt x="37" y="25"/>
                  <a:pt x="37" y="22"/>
                </a:cubicBezTo>
                <a:cubicBezTo>
                  <a:pt x="37" y="18"/>
                  <a:pt x="35" y="15"/>
                  <a:pt x="33" y="13"/>
                </a:cubicBezTo>
                <a:cubicBezTo>
                  <a:pt x="33" y="13"/>
                  <a:pt x="33" y="13"/>
                  <a:pt x="33" y="13"/>
                </a:cubicBezTo>
                <a:cubicBezTo>
                  <a:pt x="31" y="11"/>
                  <a:pt x="28" y="9"/>
                  <a:pt x="24" y="9"/>
                </a:cubicBezTo>
                <a:cubicBezTo>
                  <a:pt x="21" y="9"/>
                  <a:pt x="18" y="11"/>
                  <a:pt x="15" y="13"/>
                </a:cubicBezTo>
                <a:cubicBezTo>
                  <a:pt x="15" y="13"/>
                  <a:pt x="15" y="13"/>
                  <a:pt x="15" y="13"/>
                </a:cubicBezTo>
                <a:cubicBezTo>
                  <a:pt x="13" y="15"/>
                  <a:pt x="12" y="18"/>
                  <a:pt x="12" y="22"/>
                </a:cubicBezTo>
                <a:cubicBezTo>
                  <a:pt x="12" y="25"/>
                  <a:pt x="13" y="28"/>
                  <a:pt x="15" y="31"/>
                </a:cubicBezTo>
                <a:cubicBezTo>
                  <a:pt x="18" y="33"/>
                  <a:pt x="21" y="34"/>
                  <a:pt x="24" y="34"/>
                </a:cubicBezTo>
                <a:close/>
                <a:moveTo>
                  <a:pt x="17" y="15"/>
                </a:moveTo>
                <a:cubicBezTo>
                  <a:pt x="17" y="15"/>
                  <a:pt x="17" y="15"/>
                  <a:pt x="17" y="15"/>
                </a:cubicBezTo>
                <a:cubicBezTo>
                  <a:pt x="17" y="15"/>
                  <a:pt x="17" y="15"/>
                  <a:pt x="17" y="15"/>
                </a:cubicBezTo>
                <a:cubicBezTo>
                  <a:pt x="19" y="13"/>
                  <a:pt x="21" y="12"/>
                  <a:pt x="24" y="12"/>
                </a:cubicBezTo>
                <a:cubicBezTo>
                  <a:pt x="27" y="12"/>
                  <a:pt x="29" y="13"/>
                  <a:pt x="31" y="15"/>
                </a:cubicBezTo>
                <a:cubicBezTo>
                  <a:pt x="31" y="15"/>
                  <a:pt x="31" y="15"/>
                  <a:pt x="31" y="15"/>
                </a:cubicBezTo>
                <a:cubicBezTo>
                  <a:pt x="33" y="17"/>
                  <a:pt x="34" y="19"/>
                  <a:pt x="34" y="22"/>
                </a:cubicBezTo>
                <a:cubicBezTo>
                  <a:pt x="34" y="25"/>
                  <a:pt x="33" y="27"/>
                  <a:pt x="31" y="29"/>
                </a:cubicBezTo>
                <a:cubicBezTo>
                  <a:pt x="29" y="31"/>
                  <a:pt x="27" y="32"/>
                  <a:pt x="24" y="32"/>
                </a:cubicBezTo>
                <a:cubicBezTo>
                  <a:pt x="21" y="32"/>
                  <a:pt x="19" y="31"/>
                  <a:pt x="17" y="29"/>
                </a:cubicBezTo>
                <a:cubicBezTo>
                  <a:pt x="15" y="27"/>
                  <a:pt x="14" y="25"/>
                  <a:pt x="14" y="22"/>
                </a:cubicBezTo>
                <a:cubicBezTo>
                  <a:pt x="14" y="19"/>
                  <a:pt x="15" y="17"/>
                  <a:pt x="17" y="15"/>
                </a:cubicBezTo>
                <a:close/>
                <a:moveTo>
                  <a:pt x="45" y="41"/>
                </a:moveTo>
                <a:cubicBezTo>
                  <a:pt x="45" y="41"/>
                  <a:pt x="45" y="41"/>
                  <a:pt x="45" y="41"/>
                </a:cubicBezTo>
                <a:cubicBezTo>
                  <a:pt x="43" y="40"/>
                  <a:pt x="41" y="39"/>
                  <a:pt x="39" y="38"/>
                </a:cubicBezTo>
                <a:cubicBezTo>
                  <a:pt x="39" y="38"/>
                  <a:pt x="39" y="38"/>
                  <a:pt x="39" y="37"/>
                </a:cubicBezTo>
                <a:cubicBezTo>
                  <a:pt x="40" y="37"/>
                  <a:pt x="40" y="37"/>
                  <a:pt x="40" y="37"/>
                </a:cubicBezTo>
                <a:cubicBezTo>
                  <a:pt x="43" y="33"/>
                  <a:pt x="46" y="28"/>
                  <a:pt x="46" y="22"/>
                </a:cubicBezTo>
                <a:cubicBezTo>
                  <a:pt x="46" y="16"/>
                  <a:pt x="43" y="10"/>
                  <a:pt x="40" y="6"/>
                </a:cubicBezTo>
                <a:cubicBezTo>
                  <a:pt x="36" y="2"/>
                  <a:pt x="30" y="0"/>
                  <a:pt x="24" y="0"/>
                </a:cubicBezTo>
                <a:cubicBezTo>
                  <a:pt x="18" y="0"/>
                  <a:pt x="13" y="2"/>
                  <a:pt x="9" y="6"/>
                </a:cubicBezTo>
                <a:cubicBezTo>
                  <a:pt x="5" y="10"/>
                  <a:pt x="2" y="16"/>
                  <a:pt x="2" y="22"/>
                </a:cubicBezTo>
                <a:cubicBezTo>
                  <a:pt x="2" y="28"/>
                  <a:pt x="5" y="33"/>
                  <a:pt x="9" y="37"/>
                </a:cubicBezTo>
                <a:cubicBezTo>
                  <a:pt x="9" y="37"/>
                  <a:pt x="9" y="37"/>
                  <a:pt x="9" y="37"/>
                </a:cubicBezTo>
                <a:cubicBezTo>
                  <a:pt x="9" y="37"/>
                  <a:pt x="9" y="37"/>
                  <a:pt x="9" y="37"/>
                </a:cubicBezTo>
                <a:cubicBezTo>
                  <a:pt x="9" y="38"/>
                  <a:pt x="9" y="38"/>
                  <a:pt x="10" y="38"/>
                </a:cubicBezTo>
                <a:cubicBezTo>
                  <a:pt x="7" y="39"/>
                  <a:pt x="5" y="40"/>
                  <a:pt x="4" y="41"/>
                </a:cubicBezTo>
                <a:cubicBezTo>
                  <a:pt x="1" y="43"/>
                  <a:pt x="0" y="45"/>
                  <a:pt x="0" y="48"/>
                </a:cubicBezTo>
                <a:cubicBezTo>
                  <a:pt x="0" y="48"/>
                  <a:pt x="0" y="48"/>
                  <a:pt x="0" y="48"/>
                </a:cubicBezTo>
                <a:cubicBezTo>
                  <a:pt x="0" y="48"/>
                  <a:pt x="0" y="49"/>
                  <a:pt x="1" y="49"/>
                </a:cubicBezTo>
                <a:cubicBezTo>
                  <a:pt x="47" y="49"/>
                  <a:pt x="47" y="49"/>
                  <a:pt x="47" y="49"/>
                </a:cubicBezTo>
                <a:cubicBezTo>
                  <a:pt x="48" y="49"/>
                  <a:pt x="48" y="48"/>
                  <a:pt x="48" y="48"/>
                </a:cubicBezTo>
                <a:cubicBezTo>
                  <a:pt x="48" y="45"/>
                  <a:pt x="47" y="43"/>
                  <a:pt x="45" y="41"/>
                </a:cubicBezTo>
                <a:close/>
                <a:moveTo>
                  <a:pt x="6" y="22"/>
                </a:moveTo>
                <a:cubicBezTo>
                  <a:pt x="6" y="22"/>
                  <a:pt x="6" y="22"/>
                  <a:pt x="6" y="22"/>
                </a:cubicBezTo>
                <a:cubicBezTo>
                  <a:pt x="6" y="17"/>
                  <a:pt x="8" y="12"/>
                  <a:pt x="11" y="9"/>
                </a:cubicBezTo>
                <a:cubicBezTo>
                  <a:pt x="15" y="6"/>
                  <a:pt x="19" y="4"/>
                  <a:pt x="24" y="4"/>
                </a:cubicBezTo>
                <a:cubicBezTo>
                  <a:pt x="29" y="4"/>
                  <a:pt x="34" y="6"/>
                  <a:pt x="37" y="9"/>
                </a:cubicBezTo>
                <a:cubicBezTo>
                  <a:pt x="40" y="12"/>
                  <a:pt x="42" y="17"/>
                  <a:pt x="42" y="22"/>
                </a:cubicBezTo>
                <a:cubicBezTo>
                  <a:pt x="42" y="27"/>
                  <a:pt x="40" y="31"/>
                  <a:pt x="37" y="35"/>
                </a:cubicBezTo>
                <a:cubicBezTo>
                  <a:pt x="37" y="35"/>
                  <a:pt x="37" y="35"/>
                  <a:pt x="37" y="35"/>
                </a:cubicBezTo>
                <a:cubicBezTo>
                  <a:pt x="34" y="38"/>
                  <a:pt x="29" y="40"/>
                  <a:pt x="24" y="40"/>
                </a:cubicBezTo>
                <a:cubicBezTo>
                  <a:pt x="19" y="40"/>
                  <a:pt x="15" y="38"/>
                  <a:pt x="11" y="35"/>
                </a:cubicBezTo>
                <a:cubicBezTo>
                  <a:pt x="11" y="35"/>
                  <a:pt x="11" y="35"/>
                  <a:pt x="11" y="35"/>
                </a:cubicBezTo>
                <a:cubicBezTo>
                  <a:pt x="8" y="31"/>
                  <a:pt x="6" y="27"/>
                  <a:pt x="6" y="22"/>
                </a:cubicBezTo>
                <a:close/>
                <a:moveTo>
                  <a:pt x="2" y="47"/>
                </a:moveTo>
                <a:cubicBezTo>
                  <a:pt x="2" y="47"/>
                  <a:pt x="2" y="47"/>
                  <a:pt x="2" y="47"/>
                </a:cubicBezTo>
                <a:cubicBezTo>
                  <a:pt x="3" y="45"/>
                  <a:pt x="4" y="44"/>
                  <a:pt x="5" y="43"/>
                </a:cubicBezTo>
                <a:cubicBezTo>
                  <a:pt x="7" y="42"/>
                  <a:pt x="9" y="41"/>
                  <a:pt x="12" y="40"/>
                </a:cubicBezTo>
                <a:cubicBezTo>
                  <a:pt x="15" y="42"/>
                  <a:pt x="19" y="44"/>
                  <a:pt x="24" y="44"/>
                </a:cubicBezTo>
                <a:cubicBezTo>
                  <a:pt x="29" y="44"/>
                  <a:pt x="33" y="42"/>
                  <a:pt x="36" y="40"/>
                </a:cubicBezTo>
                <a:cubicBezTo>
                  <a:pt x="39" y="41"/>
                  <a:pt x="42" y="42"/>
                  <a:pt x="43" y="43"/>
                </a:cubicBezTo>
                <a:cubicBezTo>
                  <a:pt x="44" y="44"/>
                  <a:pt x="45" y="45"/>
                  <a:pt x="46" y="47"/>
                </a:cubicBezTo>
                <a:cubicBezTo>
                  <a:pt x="2" y="47"/>
                  <a:pt x="2" y="47"/>
                  <a:pt x="2" y="47"/>
                </a:cubicBezTo>
                <a:close/>
                <a:moveTo>
                  <a:pt x="24" y="30"/>
                </a:moveTo>
                <a:cubicBezTo>
                  <a:pt x="24" y="30"/>
                  <a:pt x="24" y="30"/>
                  <a:pt x="24" y="30"/>
                </a:cubicBezTo>
                <a:cubicBezTo>
                  <a:pt x="26" y="30"/>
                  <a:pt x="28" y="29"/>
                  <a:pt x="30" y="28"/>
                </a:cubicBezTo>
                <a:cubicBezTo>
                  <a:pt x="31" y="26"/>
                  <a:pt x="32" y="24"/>
                  <a:pt x="32" y="22"/>
                </a:cubicBezTo>
                <a:cubicBezTo>
                  <a:pt x="32" y="20"/>
                  <a:pt x="31" y="18"/>
                  <a:pt x="30" y="16"/>
                </a:cubicBezTo>
                <a:cubicBezTo>
                  <a:pt x="30" y="16"/>
                  <a:pt x="30" y="16"/>
                  <a:pt x="30" y="16"/>
                </a:cubicBezTo>
                <a:cubicBezTo>
                  <a:pt x="28" y="15"/>
                  <a:pt x="26" y="14"/>
                  <a:pt x="24" y="14"/>
                </a:cubicBezTo>
                <a:cubicBezTo>
                  <a:pt x="22" y="14"/>
                  <a:pt x="20" y="15"/>
                  <a:pt x="18" y="16"/>
                </a:cubicBezTo>
                <a:cubicBezTo>
                  <a:pt x="17" y="18"/>
                  <a:pt x="16" y="20"/>
                  <a:pt x="16" y="22"/>
                </a:cubicBezTo>
                <a:cubicBezTo>
                  <a:pt x="16" y="24"/>
                  <a:pt x="17" y="26"/>
                  <a:pt x="18" y="28"/>
                </a:cubicBezTo>
                <a:cubicBezTo>
                  <a:pt x="20" y="29"/>
                  <a:pt x="22" y="30"/>
                  <a:pt x="24" y="30"/>
                </a:cubicBezTo>
                <a:close/>
                <a:moveTo>
                  <a:pt x="20" y="18"/>
                </a:moveTo>
                <a:cubicBezTo>
                  <a:pt x="20" y="18"/>
                  <a:pt x="20" y="18"/>
                  <a:pt x="20" y="18"/>
                </a:cubicBezTo>
                <a:cubicBezTo>
                  <a:pt x="20" y="18"/>
                  <a:pt x="20" y="18"/>
                  <a:pt x="20" y="18"/>
                </a:cubicBezTo>
                <a:cubicBezTo>
                  <a:pt x="21" y="17"/>
                  <a:pt x="22" y="16"/>
                  <a:pt x="24" y="16"/>
                </a:cubicBezTo>
                <a:cubicBezTo>
                  <a:pt x="26" y="16"/>
                  <a:pt x="27" y="17"/>
                  <a:pt x="28" y="18"/>
                </a:cubicBezTo>
                <a:cubicBezTo>
                  <a:pt x="28" y="18"/>
                  <a:pt x="28" y="18"/>
                  <a:pt x="28" y="18"/>
                </a:cubicBezTo>
                <a:cubicBezTo>
                  <a:pt x="29" y="19"/>
                  <a:pt x="30" y="20"/>
                  <a:pt x="30" y="22"/>
                </a:cubicBezTo>
                <a:cubicBezTo>
                  <a:pt x="30" y="23"/>
                  <a:pt x="29" y="25"/>
                  <a:pt x="28" y="26"/>
                </a:cubicBezTo>
                <a:cubicBezTo>
                  <a:pt x="27" y="27"/>
                  <a:pt x="26" y="28"/>
                  <a:pt x="24" y="28"/>
                </a:cubicBezTo>
                <a:cubicBezTo>
                  <a:pt x="22" y="28"/>
                  <a:pt x="21" y="27"/>
                  <a:pt x="20" y="26"/>
                </a:cubicBezTo>
                <a:cubicBezTo>
                  <a:pt x="19" y="25"/>
                  <a:pt x="18" y="23"/>
                  <a:pt x="18" y="22"/>
                </a:cubicBezTo>
                <a:cubicBezTo>
                  <a:pt x="18" y="20"/>
                  <a:pt x="19" y="19"/>
                  <a:pt x="20" y="18"/>
                </a:cubicBezTo>
                <a:close/>
              </a:path>
            </a:pathLst>
          </a:custGeom>
          <a:solidFill>
            <a:srgbClr val="F0EFEF">
              <a:alpha val="100000"/>
            </a:srgbClr>
          </a:solidFill>
          <a:ln w="9525">
            <a:noFill/>
          </a:ln>
        </p:spPr>
        <p:txBody>
          <a:bodyPr/>
          <a:lstStyle/>
          <a:p>
            <a:endParaRPr lang="zh-CN" altLang="en-US"/>
          </a:p>
        </p:txBody>
      </p:sp>
      <p:sp>
        <p:nvSpPr>
          <p:cNvPr id="22" name="Rectangle 20"/>
          <p:cNvSpPr/>
          <p:nvPr/>
        </p:nvSpPr>
        <p:spPr>
          <a:xfrm>
            <a:off x="1628775" y="5576274"/>
            <a:ext cx="539750" cy="539750"/>
          </a:xfrm>
          <a:prstGeom prst="rect">
            <a:avLst/>
          </a:prstGeom>
          <a:solidFill>
            <a:srgbClr val="26A5D0"/>
          </a:solidFill>
          <a:ln w="9525">
            <a:noFill/>
          </a:ln>
        </p:spPr>
        <p:txBody>
          <a:bodyPr lIns="68580" tIns="34290" rIns="68580" bIns="34290" anchor="ctr"/>
          <a:lstStyle/>
          <a:p>
            <a:pPr lvl="0" algn="ctr" defTabSz="685800" eaLnBrk="1" hangingPunct="1"/>
            <a:endParaRPr lang="en-US" altLang="zh-CN" sz="1300" dirty="0">
              <a:solidFill>
                <a:srgbClr val="000000"/>
              </a:solidFill>
              <a:latin typeface="Calibri" panose="020F0502020204030204" pitchFamily="34" charset="0"/>
              <a:ea typeface="宋体" panose="02010600030101010101" pitchFamily="2" charset="-122"/>
            </a:endParaRPr>
          </a:p>
        </p:txBody>
      </p:sp>
      <p:sp>
        <p:nvSpPr>
          <p:cNvPr id="23" name="Freeform 421"/>
          <p:cNvSpPr>
            <a:spLocks noEditPoints="1"/>
          </p:cNvSpPr>
          <p:nvPr/>
        </p:nvSpPr>
        <p:spPr>
          <a:xfrm>
            <a:off x="1708785" y="5646124"/>
            <a:ext cx="381635" cy="389890"/>
          </a:xfrm>
          <a:custGeom>
            <a:avLst/>
            <a:gdLst/>
            <a:ahLst/>
            <a:cxnLst>
              <a:cxn ang="0">
                <a:pos x="158750" y="60325"/>
              </a:cxn>
              <a:cxn ang="0">
                <a:pos x="101600" y="3175"/>
              </a:cxn>
              <a:cxn ang="0">
                <a:pos x="92075" y="3175"/>
              </a:cxn>
              <a:cxn ang="0">
                <a:pos x="79375" y="19050"/>
              </a:cxn>
              <a:cxn ang="0">
                <a:pos x="79375" y="19050"/>
              </a:cxn>
              <a:cxn ang="0">
                <a:pos x="79375" y="25400"/>
              </a:cxn>
              <a:cxn ang="0">
                <a:pos x="85725" y="31750"/>
              </a:cxn>
              <a:cxn ang="0">
                <a:pos x="41275" y="66675"/>
              </a:cxn>
              <a:cxn ang="0">
                <a:pos x="38100" y="63500"/>
              </a:cxn>
              <a:cxn ang="0">
                <a:pos x="34925" y="63500"/>
              </a:cxn>
              <a:cxn ang="0">
                <a:pos x="28575" y="63500"/>
              </a:cxn>
              <a:cxn ang="0">
                <a:pos x="12700" y="76200"/>
              </a:cxn>
              <a:cxn ang="0">
                <a:pos x="12700" y="76200"/>
              </a:cxn>
              <a:cxn ang="0">
                <a:pos x="12700" y="85725"/>
              </a:cxn>
              <a:cxn ang="0">
                <a:pos x="41275" y="111125"/>
              </a:cxn>
              <a:cxn ang="0">
                <a:pos x="3175" y="149225"/>
              </a:cxn>
              <a:cxn ang="0">
                <a:pos x="3175" y="158750"/>
              </a:cxn>
              <a:cxn ang="0">
                <a:pos x="12700" y="158750"/>
              </a:cxn>
              <a:cxn ang="0">
                <a:pos x="47625" y="120650"/>
              </a:cxn>
              <a:cxn ang="0">
                <a:pos x="76200" y="146050"/>
              </a:cxn>
              <a:cxn ang="0">
                <a:pos x="76200" y="146050"/>
              </a:cxn>
              <a:cxn ang="0">
                <a:pos x="85725" y="146050"/>
              </a:cxn>
              <a:cxn ang="0">
                <a:pos x="98425" y="133350"/>
              </a:cxn>
              <a:cxn ang="0">
                <a:pos x="98425" y="133350"/>
              </a:cxn>
              <a:cxn ang="0">
                <a:pos x="98425" y="123825"/>
              </a:cxn>
              <a:cxn ang="0">
                <a:pos x="95250" y="120650"/>
              </a:cxn>
              <a:cxn ang="0">
                <a:pos x="130175" y="76200"/>
              </a:cxn>
              <a:cxn ang="0">
                <a:pos x="133350" y="82550"/>
              </a:cxn>
              <a:cxn ang="0">
                <a:pos x="136525" y="82550"/>
              </a:cxn>
              <a:cxn ang="0">
                <a:pos x="142875" y="82550"/>
              </a:cxn>
              <a:cxn ang="0">
                <a:pos x="155575" y="66675"/>
              </a:cxn>
              <a:cxn ang="0">
                <a:pos x="158750" y="66675"/>
              </a:cxn>
              <a:cxn ang="0">
                <a:pos x="158750" y="60325"/>
              </a:cxn>
              <a:cxn ang="0">
                <a:pos x="79375" y="133350"/>
              </a:cxn>
              <a:cxn ang="0">
                <a:pos x="79375" y="133350"/>
              </a:cxn>
              <a:cxn ang="0">
                <a:pos x="25400" y="82550"/>
              </a:cxn>
              <a:cxn ang="0">
                <a:pos x="31750" y="76200"/>
              </a:cxn>
              <a:cxn ang="0">
                <a:pos x="34925" y="76200"/>
              </a:cxn>
              <a:cxn ang="0">
                <a:pos x="34925" y="79375"/>
              </a:cxn>
              <a:cxn ang="0">
                <a:pos x="34925" y="79375"/>
              </a:cxn>
              <a:cxn ang="0">
                <a:pos x="82550" y="127000"/>
              </a:cxn>
              <a:cxn ang="0">
                <a:pos x="82550" y="127000"/>
              </a:cxn>
              <a:cxn ang="0">
                <a:pos x="82550" y="127000"/>
              </a:cxn>
              <a:cxn ang="0">
                <a:pos x="85725" y="130175"/>
              </a:cxn>
              <a:cxn ang="0">
                <a:pos x="79375" y="133350"/>
              </a:cxn>
              <a:cxn ang="0">
                <a:pos x="82550" y="117475"/>
              </a:cxn>
              <a:cxn ang="0">
                <a:pos x="82550" y="117475"/>
              </a:cxn>
              <a:cxn ang="0">
                <a:pos x="44450" y="79375"/>
              </a:cxn>
              <a:cxn ang="0">
                <a:pos x="98425" y="38100"/>
              </a:cxn>
              <a:cxn ang="0">
                <a:pos x="123825" y="63500"/>
              </a:cxn>
              <a:cxn ang="0">
                <a:pos x="82550" y="117475"/>
              </a:cxn>
              <a:cxn ang="0">
                <a:pos x="139700" y="69850"/>
              </a:cxn>
              <a:cxn ang="0">
                <a:pos x="139700" y="69850"/>
              </a:cxn>
              <a:cxn ang="0">
                <a:pos x="133350" y="63500"/>
              </a:cxn>
              <a:cxn ang="0">
                <a:pos x="98425" y="28575"/>
              </a:cxn>
              <a:cxn ang="0">
                <a:pos x="95250" y="25400"/>
              </a:cxn>
              <a:cxn ang="0">
                <a:pos x="92075" y="22225"/>
              </a:cxn>
              <a:cxn ang="0">
                <a:pos x="98425" y="15875"/>
              </a:cxn>
              <a:cxn ang="0">
                <a:pos x="142875" y="63500"/>
              </a:cxn>
              <a:cxn ang="0">
                <a:pos x="139700" y="69850"/>
              </a:cxn>
            </a:cxnLst>
            <a:rect l="0" t="0" r="0" b="0"/>
            <a:pathLst>
              <a:path w="50" h="51">
                <a:moveTo>
                  <a:pt x="50" y="19"/>
                </a:moveTo>
                <a:cubicBezTo>
                  <a:pt x="32" y="1"/>
                  <a:pt x="32" y="1"/>
                  <a:pt x="32" y="1"/>
                </a:cubicBezTo>
                <a:cubicBezTo>
                  <a:pt x="31" y="0"/>
                  <a:pt x="30" y="0"/>
                  <a:pt x="29" y="1"/>
                </a:cubicBezTo>
                <a:cubicBezTo>
                  <a:pt x="25" y="6"/>
                  <a:pt x="25" y="6"/>
                  <a:pt x="25" y="6"/>
                </a:cubicBezTo>
                <a:cubicBezTo>
                  <a:pt x="25" y="6"/>
                  <a:pt x="25" y="6"/>
                  <a:pt x="25" y="6"/>
                </a:cubicBezTo>
                <a:cubicBezTo>
                  <a:pt x="24" y="6"/>
                  <a:pt x="24" y="8"/>
                  <a:pt x="25" y="8"/>
                </a:cubicBezTo>
                <a:cubicBezTo>
                  <a:pt x="27" y="10"/>
                  <a:pt x="27" y="10"/>
                  <a:pt x="27" y="10"/>
                </a:cubicBezTo>
                <a:cubicBezTo>
                  <a:pt x="13" y="21"/>
                  <a:pt x="13" y="21"/>
                  <a:pt x="13" y="21"/>
                </a:cubicBezTo>
                <a:cubicBezTo>
                  <a:pt x="12" y="20"/>
                  <a:pt x="12" y="20"/>
                  <a:pt x="12" y="20"/>
                </a:cubicBezTo>
                <a:cubicBezTo>
                  <a:pt x="11" y="20"/>
                  <a:pt x="11" y="20"/>
                  <a:pt x="11" y="20"/>
                </a:cubicBezTo>
                <a:cubicBezTo>
                  <a:pt x="11" y="19"/>
                  <a:pt x="10" y="19"/>
                  <a:pt x="9" y="20"/>
                </a:cubicBezTo>
                <a:cubicBezTo>
                  <a:pt x="4" y="24"/>
                  <a:pt x="4" y="24"/>
                  <a:pt x="4" y="24"/>
                </a:cubicBezTo>
                <a:cubicBezTo>
                  <a:pt x="4" y="24"/>
                  <a:pt x="4" y="24"/>
                  <a:pt x="4" y="24"/>
                </a:cubicBezTo>
                <a:cubicBezTo>
                  <a:pt x="4" y="25"/>
                  <a:pt x="4" y="26"/>
                  <a:pt x="4" y="27"/>
                </a:cubicBezTo>
                <a:cubicBezTo>
                  <a:pt x="13" y="35"/>
                  <a:pt x="13" y="35"/>
                  <a:pt x="13" y="35"/>
                </a:cubicBezTo>
                <a:cubicBezTo>
                  <a:pt x="1" y="47"/>
                  <a:pt x="1" y="47"/>
                  <a:pt x="1" y="47"/>
                </a:cubicBezTo>
                <a:cubicBezTo>
                  <a:pt x="0" y="48"/>
                  <a:pt x="0" y="49"/>
                  <a:pt x="1" y="50"/>
                </a:cubicBezTo>
                <a:cubicBezTo>
                  <a:pt x="2" y="51"/>
                  <a:pt x="3" y="51"/>
                  <a:pt x="4" y="50"/>
                </a:cubicBezTo>
                <a:cubicBezTo>
                  <a:pt x="15" y="38"/>
                  <a:pt x="15" y="38"/>
                  <a:pt x="15" y="38"/>
                </a:cubicBezTo>
                <a:cubicBezTo>
                  <a:pt x="24" y="46"/>
                  <a:pt x="24" y="46"/>
                  <a:pt x="24" y="46"/>
                </a:cubicBezTo>
                <a:cubicBezTo>
                  <a:pt x="24" y="46"/>
                  <a:pt x="24" y="46"/>
                  <a:pt x="24" y="46"/>
                </a:cubicBezTo>
                <a:cubicBezTo>
                  <a:pt x="25" y="47"/>
                  <a:pt x="26" y="47"/>
                  <a:pt x="27" y="46"/>
                </a:cubicBezTo>
                <a:cubicBezTo>
                  <a:pt x="31" y="42"/>
                  <a:pt x="31" y="42"/>
                  <a:pt x="31" y="42"/>
                </a:cubicBezTo>
                <a:cubicBezTo>
                  <a:pt x="31" y="42"/>
                  <a:pt x="31" y="42"/>
                  <a:pt x="31" y="42"/>
                </a:cubicBezTo>
                <a:cubicBezTo>
                  <a:pt x="32" y="41"/>
                  <a:pt x="32" y="40"/>
                  <a:pt x="31" y="39"/>
                </a:cubicBezTo>
                <a:cubicBezTo>
                  <a:pt x="30" y="38"/>
                  <a:pt x="30" y="38"/>
                  <a:pt x="30" y="38"/>
                </a:cubicBezTo>
                <a:cubicBezTo>
                  <a:pt x="41" y="24"/>
                  <a:pt x="41" y="24"/>
                  <a:pt x="41" y="24"/>
                </a:cubicBezTo>
                <a:cubicBezTo>
                  <a:pt x="42" y="26"/>
                  <a:pt x="42" y="26"/>
                  <a:pt x="42" y="26"/>
                </a:cubicBezTo>
                <a:cubicBezTo>
                  <a:pt x="43" y="26"/>
                  <a:pt x="43" y="26"/>
                  <a:pt x="43" y="26"/>
                </a:cubicBezTo>
                <a:cubicBezTo>
                  <a:pt x="43" y="26"/>
                  <a:pt x="44" y="26"/>
                  <a:pt x="45" y="26"/>
                </a:cubicBezTo>
                <a:cubicBezTo>
                  <a:pt x="49" y="21"/>
                  <a:pt x="49" y="21"/>
                  <a:pt x="49" y="21"/>
                </a:cubicBezTo>
                <a:cubicBezTo>
                  <a:pt x="50" y="21"/>
                  <a:pt x="50" y="21"/>
                  <a:pt x="50" y="21"/>
                </a:cubicBezTo>
                <a:cubicBezTo>
                  <a:pt x="50" y="21"/>
                  <a:pt x="50" y="19"/>
                  <a:pt x="50" y="19"/>
                </a:cubicBezTo>
                <a:close/>
                <a:moveTo>
                  <a:pt x="25" y="42"/>
                </a:moveTo>
                <a:cubicBezTo>
                  <a:pt x="25" y="42"/>
                  <a:pt x="25" y="42"/>
                  <a:pt x="25" y="42"/>
                </a:cubicBezTo>
                <a:cubicBezTo>
                  <a:pt x="8" y="26"/>
                  <a:pt x="8" y="26"/>
                  <a:pt x="8" y="26"/>
                </a:cubicBezTo>
                <a:cubicBezTo>
                  <a:pt x="10" y="24"/>
                  <a:pt x="10" y="24"/>
                  <a:pt x="10" y="24"/>
                </a:cubicBezTo>
                <a:cubicBezTo>
                  <a:pt x="11" y="24"/>
                  <a:pt x="11" y="24"/>
                  <a:pt x="11" y="24"/>
                </a:cubicBezTo>
                <a:cubicBezTo>
                  <a:pt x="11" y="25"/>
                  <a:pt x="11" y="25"/>
                  <a:pt x="11" y="25"/>
                </a:cubicBezTo>
                <a:cubicBezTo>
                  <a:pt x="11" y="25"/>
                  <a:pt x="11" y="25"/>
                  <a:pt x="11" y="25"/>
                </a:cubicBezTo>
                <a:cubicBezTo>
                  <a:pt x="26" y="40"/>
                  <a:pt x="26" y="40"/>
                  <a:pt x="26" y="40"/>
                </a:cubicBezTo>
                <a:cubicBezTo>
                  <a:pt x="26" y="40"/>
                  <a:pt x="26" y="40"/>
                  <a:pt x="26" y="40"/>
                </a:cubicBezTo>
                <a:cubicBezTo>
                  <a:pt x="26" y="40"/>
                  <a:pt x="26" y="40"/>
                  <a:pt x="26" y="40"/>
                </a:cubicBezTo>
                <a:cubicBezTo>
                  <a:pt x="27" y="41"/>
                  <a:pt x="27" y="41"/>
                  <a:pt x="27" y="41"/>
                </a:cubicBezTo>
                <a:cubicBezTo>
                  <a:pt x="25" y="42"/>
                  <a:pt x="25" y="42"/>
                  <a:pt x="25" y="42"/>
                </a:cubicBezTo>
                <a:close/>
                <a:moveTo>
                  <a:pt x="26" y="37"/>
                </a:moveTo>
                <a:cubicBezTo>
                  <a:pt x="26" y="37"/>
                  <a:pt x="26" y="37"/>
                  <a:pt x="26" y="37"/>
                </a:cubicBezTo>
                <a:cubicBezTo>
                  <a:pt x="14" y="25"/>
                  <a:pt x="14" y="25"/>
                  <a:pt x="14" y="25"/>
                </a:cubicBezTo>
                <a:cubicBezTo>
                  <a:pt x="31" y="12"/>
                  <a:pt x="31" y="12"/>
                  <a:pt x="31" y="12"/>
                </a:cubicBezTo>
                <a:cubicBezTo>
                  <a:pt x="39" y="20"/>
                  <a:pt x="39" y="20"/>
                  <a:pt x="39" y="20"/>
                </a:cubicBezTo>
                <a:cubicBezTo>
                  <a:pt x="26" y="37"/>
                  <a:pt x="26" y="37"/>
                  <a:pt x="26" y="37"/>
                </a:cubicBezTo>
                <a:close/>
                <a:moveTo>
                  <a:pt x="44" y="22"/>
                </a:moveTo>
                <a:cubicBezTo>
                  <a:pt x="44" y="22"/>
                  <a:pt x="44" y="22"/>
                  <a:pt x="44" y="22"/>
                </a:cubicBezTo>
                <a:cubicBezTo>
                  <a:pt x="42" y="20"/>
                  <a:pt x="42" y="20"/>
                  <a:pt x="42" y="20"/>
                </a:cubicBezTo>
                <a:cubicBezTo>
                  <a:pt x="31" y="9"/>
                  <a:pt x="31" y="9"/>
                  <a:pt x="31" y="9"/>
                </a:cubicBezTo>
                <a:cubicBezTo>
                  <a:pt x="30" y="8"/>
                  <a:pt x="30" y="8"/>
                  <a:pt x="30" y="8"/>
                </a:cubicBezTo>
                <a:cubicBezTo>
                  <a:pt x="29" y="7"/>
                  <a:pt x="29" y="7"/>
                  <a:pt x="29" y="7"/>
                </a:cubicBezTo>
                <a:cubicBezTo>
                  <a:pt x="31" y="5"/>
                  <a:pt x="31" y="5"/>
                  <a:pt x="31" y="5"/>
                </a:cubicBezTo>
                <a:cubicBezTo>
                  <a:pt x="45" y="20"/>
                  <a:pt x="45" y="20"/>
                  <a:pt x="45" y="20"/>
                </a:cubicBezTo>
                <a:cubicBezTo>
                  <a:pt x="44" y="22"/>
                  <a:pt x="44" y="22"/>
                  <a:pt x="44" y="22"/>
                </a:cubicBezTo>
                <a:close/>
              </a:path>
            </a:pathLst>
          </a:custGeom>
          <a:solidFill>
            <a:srgbClr val="F0EFEF">
              <a:alpha val="100000"/>
            </a:srgbClr>
          </a:solidFill>
          <a:ln w="9525">
            <a:noFill/>
          </a:ln>
        </p:spPr>
        <p:txBody>
          <a:bodyPr/>
          <a:lstStyle/>
          <a:p>
            <a:endParaRPr lang="zh-CN" altLang="en-US"/>
          </a:p>
        </p:txBody>
      </p:sp>
      <p:sp>
        <p:nvSpPr>
          <p:cNvPr id="2" name="标题 1"/>
          <p:cNvSpPr>
            <a:spLocks noGrp="1"/>
          </p:cNvSpPr>
          <p:nvPr>
            <p:ph type="title"/>
          </p:nvPr>
        </p:nvSpPr>
        <p:spPr/>
        <p:txBody>
          <a:bodyPr/>
          <a:lstStyle/>
          <a:p>
            <a:r>
              <a:rPr kumimoji="1" lang="zh-CN" altLang="en-US" dirty="0" smtClean="0"/>
              <a:t>专利录屏技术</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a:spLocks noChangeArrowheads="1"/>
          </p:cNvSpPr>
          <p:nvPr/>
        </p:nvSpPr>
        <p:spPr bwMode="auto">
          <a:xfrm>
            <a:off x="1581135" y="2167974"/>
            <a:ext cx="2773680" cy="338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播放和日志时间同步</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播放无需客户端</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支持暂停、拖放</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支持多倍速回放</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支持定位跳转回放</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支持鼠标提示</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支持绝对、相对时间</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支持文本搜索</a:t>
            </a:r>
          </a:p>
          <a:p>
            <a:pPr marL="342900" indent="-342900">
              <a:lnSpc>
                <a:spcPct val="150000"/>
              </a:lnSpc>
              <a:buClr>
                <a:srgbClr val="D7712B"/>
              </a:buClr>
              <a:buSzPct val="100000"/>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支持截屏</a:t>
            </a:r>
          </a:p>
        </p:txBody>
      </p:sp>
      <p:sp>
        <p:nvSpPr>
          <p:cNvPr id="9" name="文本框 8"/>
          <p:cNvSpPr txBox="1"/>
          <p:nvPr/>
        </p:nvSpPr>
        <p:spPr>
          <a:xfrm>
            <a:off x="1917685" y="1750779"/>
            <a:ext cx="1198880" cy="417830"/>
          </a:xfrm>
          <a:prstGeom prst="rect">
            <a:avLst/>
          </a:prstGeom>
          <a:noFill/>
        </p:spPr>
        <p:txBody>
          <a:bodyPr wrap="none" rtlCol="0" anchor="t">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播放特性</a:t>
            </a:r>
          </a:p>
        </p:txBody>
      </p:sp>
      <p:sp>
        <p:nvSpPr>
          <p:cNvPr id="10" name="同心圆 16"/>
          <p:cNvSpPr/>
          <p:nvPr/>
        </p:nvSpPr>
        <p:spPr>
          <a:xfrm>
            <a:off x="1581135" y="1850474"/>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717" y="1752452"/>
            <a:ext cx="7724070" cy="3714497"/>
          </a:xfrm>
          <a:prstGeom prst="rect">
            <a:avLst/>
          </a:prstGeom>
          <a:effectLst>
            <a:outerShdw blurRad="50800" dist="127000" dir="10800000" algn="r" rotWithShape="0">
              <a:prstClr val="black">
                <a:alpha val="40000"/>
              </a:prstClr>
            </a:outerShdw>
          </a:effectLst>
        </p:spPr>
      </p:pic>
      <p:sp>
        <p:nvSpPr>
          <p:cNvPr id="12" name="Oval 47"/>
          <p:cNvSpPr/>
          <p:nvPr/>
        </p:nvSpPr>
        <p:spPr>
          <a:xfrm>
            <a:off x="4673332" y="2957794"/>
            <a:ext cx="1080770" cy="1080770"/>
          </a:xfrm>
          <a:prstGeom prst="ellipse">
            <a:avLst/>
          </a:prstGeom>
          <a:solidFill>
            <a:srgbClr val="2E71B6"/>
          </a:solidFill>
          <a:ln w="9525">
            <a:noFill/>
          </a:ln>
        </p:spPr>
        <p:txBody>
          <a:bodyPr anchor="ctr"/>
          <a:lstStyle/>
          <a:p>
            <a:pPr lvl="0" algn="ctr" eaLnBrk="1" hangingPunct="1"/>
            <a:endParaRPr lang="en-US" altLang="zh-CN" sz="1300" dirty="0">
              <a:solidFill>
                <a:srgbClr val="FFFFFF"/>
              </a:solidFill>
              <a:latin typeface="Calibri" panose="020F0502020204030204" pitchFamily="34" charset="0"/>
              <a:ea typeface="宋体" panose="02010600030101010101" pitchFamily="2" charset="-122"/>
            </a:endParaRPr>
          </a:p>
        </p:txBody>
      </p:sp>
      <p:pic>
        <p:nvPicPr>
          <p:cNvPr id="13" name="图片 12" descr="Video_96px_1178974_easyicon.net"/>
          <p:cNvPicPr>
            <a:picLocks noChangeAspect="1"/>
          </p:cNvPicPr>
          <p:nvPr/>
        </p:nvPicPr>
        <p:blipFill>
          <a:blip r:embed="rId3"/>
          <a:stretch>
            <a:fillRect/>
          </a:stretch>
        </p:blipFill>
        <p:spPr>
          <a:xfrm>
            <a:off x="4949557" y="3234019"/>
            <a:ext cx="528320" cy="528320"/>
          </a:xfrm>
          <a:prstGeom prst="rect">
            <a:avLst/>
          </a:prstGeom>
        </p:spPr>
      </p:pic>
      <p:sp>
        <p:nvSpPr>
          <p:cNvPr id="2" name="标题 1"/>
          <p:cNvSpPr>
            <a:spLocks noGrp="1"/>
          </p:cNvSpPr>
          <p:nvPr>
            <p:ph type="title"/>
          </p:nvPr>
        </p:nvSpPr>
        <p:spPr/>
        <p:txBody>
          <a:bodyPr/>
          <a:lstStyle/>
          <a:p>
            <a:r>
              <a:rPr kumimoji="1" lang="zh-CN" altLang="en-US" dirty="0" smtClean="0"/>
              <a:t>强大回放能力</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920196" y="2125210"/>
            <a:ext cx="4031873" cy="400110"/>
          </a:xfrm>
          <a:prstGeom prst="rect">
            <a:avLst/>
          </a:prstGeom>
          <a:noFill/>
        </p:spPr>
        <p:txBody>
          <a:bodyPr wrap="none" rtlCol="0" anchor="t">
            <a:spAutoFit/>
          </a:bodyPr>
          <a:lstStyle/>
          <a:p>
            <a:pPr algn="ctr"/>
            <a:r>
              <a:rPr lang="zh-CN" altLang="en-US" sz="2000" dirty="0">
                <a:solidFill>
                  <a:srgbClr val="00B0F0"/>
                </a:solidFill>
                <a:latin typeface="微软雅黑" panose="020B0503020204020204" pitchFamily="34" charset="-122"/>
                <a:ea typeface="微软雅黑" panose="020B0503020204020204" pitchFamily="34" charset="-122"/>
                <a:sym typeface="+mn-ea"/>
              </a:rPr>
              <a:t>一次点击，一次按键，都不会错过</a:t>
            </a:r>
            <a:endParaRPr lang="zh-CN" altLang="en-US" sz="2000" dirty="0" smtClean="0">
              <a:solidFill>
                <a:srgbClr val="00B0F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936" y="2786245"/>
            <a:ext cx="5756910" cy="1842135"/>
          </a:xfrm>
          <a:prstGeom prst="rect">
            <a:avLst/>
          </a:prstGeom>
        </p:spPr>
      </p:pic>
      <p:sp>
        <p:nvSpPr>
          <p:cNvPr id="9" name="Teardrop 66"/>
          <p:cNvSpPr/>
          <p:nvPr/>
        </p:nvSpPr>
        <p:spPr>
          <a:xfrm>
            <a:off x="9588071" y="268083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ED7C31"/>
          </a:solidFill>
          <a:ln w="9525">
            <a:noFill/>
          </a:ln>
        </p:spPr>
        <p:txBody>
          <a:bodyPr/>
          <a:lstStyle/>
          <a:p>
            <a:endParaRPr lang="zh-CN" altLang="en-US"/>
          </a:p>
        </p:txBody>
      </p:sp>
      <p:sp>
        <p:nvSpPr>
          <p:cNvPr id="10" name="AutoShape 12"/>
          <p:cNvSpPr>
            <a:spLocks noChangeAspect="1" noTextEdit="1"/>
          </p:cNvSpPr>
          <p:nvPr/>
        </p:nvSpPr>
        <p:spPr>
          <a:xfrm>
            <a:off x="9816671" y="2858635"/>
            <a:ext cx="415925" cy="450850"/>
          </a:xfrm>
          <a:prstGeom prst="rect">
            <a:avLst/>
          </a:prstGeom>
          <a:noFill/>
          <a:ln w="9525">
            <a:noFill/>
          </a:ln>
        </p:spPr>
        <p:txBody>
          <a:bodyPr/>
          <a:lstStyle/>
          <a:p>
            <a:endParaRPr lang="zh-CN" altLang="en-US"/>
          </a:p>
        </p:txBody>
      </p:sp>
      <p:sp>
        <p:nvSpPr>
          <p:cNvPr id="11" name="Teardrop 67"/>
          <p:cNvSpPr/>
          <p:nvPr/>
        </p:nvSpPr>
        <p:spPr>
          <a:xfrm>
            <a:off x="10716783" y="268083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12" name="AutoShape 16"/>
          <p:cNvSpPr>
            <a:spLocks noChangeAspect="1" noTextEdit="1"/>
          </p:cNvSpPr>
          <p:nvPr/>
        </p:nvSpPr>
        <p:spPr>
          <a:xfrm>
            <a:off x="10937446" y="2909435"/>
            <a:ext cx="406400" cy="371475"/>
          </a:xfrm>
          <a:prstGeom prst="rect">
            <a:avLst/>
          </a:prstGeom>
          <a:noFill/>
          <a:ln w="9525">
            <a:noFill/>
          </a:ln>
        </p:spPr>
        <p:txBody>
          <a:bodyPr/>
          <a:lstStyle/>
          <a:p>
            <a:endParaRPr lang="zh-CN" altLang="en-US"/>
          </a:p>
        </p:txBody>
      </p:sp>
      <p:sp>
        <p:nvSpPr>
          <p:cNvPr id="13" name="Teardrop 66"/>
          <p:cNvSpPr/>
          <p:nvPr/>
        </p:nvSpPr>
        <p:spPr>
          <a:xfrm>
            <a:off x="9588071" y="386701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ED7C31"/>
          </a:solidFill>
          <a:ln w="9525">
            <a:noFill/>
          </a:ln>
        </p:spPr>
        <p:txBody>
          <a:bodyPr/>
          <a:lstStyle/>
          <a:p>
            <a:endParaRPr lang="zh-CN" altLang="en-US"/>
          </a:p>
        </p:txBody>
      </p:sp>
      <p:sp>
        <p:nvSpPr>
          <p:cNvPr id="14" name="Teardrop 67"/>
          <p:cNvSpPr/>
          <p:nvPr/>
        </p:nvSpPr>
        <p:spPr>
          <a:xfrm>
            <a:off x="10716783" y="386701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15" name="Teardrop 66"/>
          <p:cNvSpPr/>
          <p:nvPr/>
        </p:nvSpPr>
        <p:spPr>
          <a:xfrm>
            <a:off x="7379541" y="269861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chemeClr val="accent2"/>
          </a:solidFill>
          <a:ln w="9525">
            <a:noFill/>
          </a:ln>
        </p:spPr>
        <p:txBody>
          <a:bodyPr/>
          <a:lstStyle/>
          <a:p>
            <a:endParaRPr lang="zh-CN" altLang="en-US"/>
          </a:p>
        </p:txBody>
      </p:sp>
      <p:sp>
        <p:nvSpPr>
          <p:cNvPr id="16" name="Teardrop 67"/>
          <p:cNvSpPr/>
          <p:nvPr/>
        </p:nvSpPr>
        <p:spPr>
          <a:xfrm>
            <a:off x="8432053" y="269861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17" name="Teardrop 66"/>
          <p:cNvSpPr/>
          <p:nvPr/>
        </p:nvSpPr>
        <p:spPr>
          <a:xfrm>
            <a:off x="7379541" y="388479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chemeClr val="accent2"/>
          </a:solidFill>
          <a:ln w="9525">
            <a:noFill/>
          </a:ln>
        </p:spPr>
        <p:txBody>
          <a:bodyPr/>
          <a:lstStyle/>
          <a:p>
            <a:endParaRPr lang="zh-CN" altLang="en-US"/>
          </a:p>
        </p:txBody>
      </p:sp>
      <p:sp>
        <p:nvSpPr>
          <p:cNvPr id="18" name="Teardrop 67"/>
          <p:cNvSpPr/>
          <p:nvPr/>
        </p:nvSpPr>
        <p:spPr>
          <a:xfrm>
            <a:off x="8432053" y="3884795"/>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19" name="Teardrop 66"/>
          <p:cNvSpPr/>
          <p:nvPr/>
        </p:nvSpPr>
        <p:spPr>
          <a:xfrm>
            <a:off x="6350841" y="2690360"/>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20" name="Teardrop 66"/>
          <p:cNvSpPr/>
          <p:nvPr/>
        </p:nvSpPr>
        <p:spPr>
          <a:xfrm>
            <a:off x="6350841" y="3876540"/>
            <a:ext cx="838200" cy="838200"/>
          </a:xfrm>
          <a:custGeom>
            <a:avLst/>
            <a:gdLst/>
            <a:ahLst/>
            <a:cxnLst>
              <a:cxn ang="0">
                <a:pos x="0" y="419427"/>
              </a:cxn>
              <a:cxn ang="0">
                <a:pos x="419427" y="0"/>
              </a:cxn>
              <a:cxn ang="0">
                <a:pos x="838854" y="0"/>
              </a:cxn>
              <a:cxn ang="0">
                <a:pos x="838854" y="419427"/>
              </a:cxn>
              <a:cxn ang="0">
                <a:pos x="419427" y="838854"/>
              </a:cxn>
              <a:cxn ang="0">
                <a:pos x="0" y="419427"/>
              </a:cxn>
            </a:cxnLst>
            <a:rect l="0" t="0" r="0" b="0"/>
            <a:pathLst>
              <a:path w="837982" h="837982">
                <a:moveTo>
                  <a:pt x="0" y="418991"/>
                </a:moveTo>
                <a:cubicBezTo>
                  <a:pt x="0" y="187589"/>
                  <a:pt x="187589" y="0"/>
                  <a:pt x="418991" y="0"/>
                </a:cubicBezTo>
                <a:lnTo>
                  <a:pt x="837982" y="0"/>
                </a:lnTo>
                <a:lnTo>
                  <a:pt x="837982" y="418991"/>
                </a:lnTo>
                <a:cubicBezTo>
                  <a:pt x="837982" y="650393"/>
                  <a:pt x="650393" y="837982"/>
                  <a:pt x="418991" y="837982"/>
                </a:cubicBezTo>
                <a:cubicBezTo>
                  <a:pt x="187589" y="837982"/>
                  <a:pt x="0" y="650393"/>
                  <a:pt x="0" y="418991"/>
                </a:cubicBezTo>
                <a:close/>
              </a:path>
            </a:pathLst>
          </a:custGeom>
          <a:solidFill>
            <a:srgbClr val="0070C0"/>
          </a:solidFill>
          <a:ln w="9525">
            <a:noFill/>
          </a:ln>
        </p:spPr>
        <p:txBody>
          <a:bodyPr/>
          <a:lstStyle/>
          <a:p>
            <a:endParaRPr lang="zh-CN" altLang="en-US"/>
          </a:p>
        </p:txBody>
      </p:sp>
      <p:sp>
        <p:nvSpPr>
          <p:cNvPr id="21" name="文本框 20"/>
          <p:cNvSpPr txBox="1"/>
          <p:nvPr/>
        </p:nvSpPr>
        <p:spPr>
          <a:xfrm>
            <a:off x="6485778" y="2765290"/>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系统</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用户</a:t>
            </a:r>
            <a:endParaRPr lang="zh-CN" altLang="en-US" sz="1600"/>
          </a:p>
        </p:txBody>
      </p:sp>
      <p:sp>
        <p:nvSpPr>
          <p:cNvPr id="22" name="文本框 21"/>
          <p:cNvSpPr txBox="1"/>
          <p:nvPr/>
        </p:nvSpPr>
        <p:spPr>
          <a:xfrm>
            <a:off x="7514478" y="2765290"/>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窗口</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标题</a:t>
            </a:r>
            <a:endParaRPr lang="zh-CN" altLang="en-US" sz="1600"/>
          </a:p>
        </p:txBody>
      </p:sp>
      <p:sp>
        <p:nvSpPr>
          <p:cNvPr id="23" name="文本框 22"/>
          <p:cNvSpPr txBox="1"/>
          <p:nvPr/>
        </p:nvSpPr>
        <p:spPr>
          <a:xfrm>
            <a:off x="8526668" y="2785610"/>
            <a:ext cx="640080" cy="596265"/>
          </a:xfrm>
          <a:prstGeom prst="rect">
            <a:avLst/>
          </a:prstGeom>
          <a:noFill/>
        </p:spPr>
        <p:txBody>
          <a:bodyPr wrap="squar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键盘</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输入</a:t>
            </a:r>
            <a:endParaRPr lang="zh-CN" altLang="en-US" sz="1600"/>
          </a:p>
        </p:txBody>
      </p:sp>
      <p:sp>
        <p:nvSpPr>
          <p:cNvPr id="24" name="文本框 23"/>
          <p:cNvSpPr txBox="1"/>
          <p:nvPr/>
        </p:nvSpPr>
        <p:spPr>
          <a:xfrm>
            <a:off x="9740788" y="2785610"/>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鼠标</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点击</a:t>
            </a:r>
            <a:endParaRPr lang="zh-CN" altLang="en-US" sz="1600"/>
          </a:p>
        </p:txBody>
      </p:sp>
      <p:sp>
        <p:nvSpPr>
          <p:cNvPr id="25" name="文本框 24"/>
          <p:cNvSpPr txBox="1"/>
          <p:nvPr/>
        </p:nvSpPr>
        <p:spPr>
          <a:xfrm>
            <a:off x="10871723" y="2805930"/>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编辑</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内容</a:t>
            </a:r>
            <a:endParaRPr lang="zh-CN" altLang="en-US" sz="1600"/>
          </a:p>
        </p:txBody>
      </p:sp>
      <p:sp>
        <p:nvSpPr>
          <p:cNvPr id="26" name="文本框 25"/>
          <p:cNvSpPr txBox="1"/>
          <p:nvPr/>
        </p:nvSpPr>
        <p:spPr>
          <a:xfrm>
            <a:off x="6485778" y="3991475"/>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下拉</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菜单</a:t>
            </a:r>
            <a:endParaRPr lang="zh-CN" altLang="en-US" sz="1600"/>
          </a:p>
        </p:txBody>
      </p:sp>
      <p:sp>
        <p:nvSpPr>
          <p:cNvPr id="27" name="文本框 26"/>
          <p:cNvSpPr txBox="1"/>
          <p:nvPr/>
        </p:nvSpPr>
        <p:spPr>
          <a:xfrm>
            <a:off x="7514478" y="4009255"/>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新进</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程</a:t>
            </a:r>
            <a:endParaRPr lang="zh-CN" altLang="en-US" sz="1600"/>
          </a:p>
        </p:txBody>
      </p:sp>
      <p:sp>
        <p:nvSpPr>
          <p:cNvPr id="28" name="文本框 27"/>
          <p:cNvSpPr txBox="1"/>
          <p:nvPr/>
        </p:nvSpPr>
        <p:spPr>
          <a:xfrm>
            <a:off x="8566673" y="4029575"/>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网络</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连接</a:t>
            </a:r>
            <a:endParaRPr lang="zh-CN" altLang="en-US" sz="1600"/>
          </a:p>
        </p:txBody>
      </p:sp>
      <p:sp>
        <p:nvSpPr>
          <p:cNvPr id="29" name="文本框 28"/>
          <p:cNvSpPr txBox="1"/>
          <p:nvPr/>
        </p:nvSpPr>
        <p:spPr>
          <a:xfrm>
            <a:off x="9740788" y="4032115"/>
            <a:ext cx="589280" cy="596265"/>
          </a:xfrm>
          <a:prstGeom prst="rect">
            <a:avLst/>
          </a:prstGeom>
          <a:noFill/>
        </p:spPr>
        <p:txBody>
          <a:bodyPr wrap="none" rtlCol="0" anchor="t">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剪贴</a:t>
            </a:r>
          </a:p>
          <a:p>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板</a:t>
            </a:r>
            <a:endParaRPr lang="zh-CN" altLang="en-US" sz="1600"/>
          </a:p>
        </p:txBody>
      </p:sp>
      <p:sp>
        <p:nvSpPr>
          <p:cNvPr id="30" name="文本框 29"/>
          <p:cNvSpPr txBox="1"/>
          <p:nvPr/>
        </p:nvSpPr>
        <p:spPr>
          <a:xfrm>
            <a:off x="10856483" y="4044815"/>
            <a:ext cx="589280" cy="579120"/>
          </a:xfrm>
          <a:prstGeom prst="rect">
            <a:avLst/>
          </a:prstGeom>
          <a:noFill/>
        </p:spPr>
        <p:txBody>
          <a:bodyPr wrap="none" rtlCol="0" anchor="t">
            <a:spAutoFit/>
          </a:bodyPr>
          <a:lstStyle/>
          <a:p>
            <a:r>
              <a:rPr lang="zh-CN" altLang="en-US" sz="1600">
                <a:solidFill>
                  <a:schemeClr val="bg1"/>
                </a:solidFill>
              </a:rPr>
              <a:t>打开</a:t>
            </a:r>
          </a:p>
          <a:p>
            <a:r>
              <a:rPr lang="zh-CN" altLang="en-US" sz="1600">
                <a:solidFill>
                  <a:schemeClr val="bg1"/>
                </a:solidFill>
              </a:rPr>
              <a:t>文件</a:t>
            </a:r>
          </a:p>
        </p:txBody>
      </p:sp>
      <p:sp>
        <p:nvSpPr>
          <p:cNvPr id="2" name="标题 1"/>
          <p:cNvSpPr>
            <a:spLocks noGrp="1"/>
          </p:cNvSpPr>
          <p:nvPr>
            <p:ph type="title"/>
          </p:nvPr>
        </p:nvSpPr>
        <p:spPr/>
        <p:txBody>
          <a:bodyPr/>
          <a:lstStyle/>
          <a:p>
            <a:r>
              <a:rPr kumimoji="1" lang="zh-CN" altLang="en-US" dirty="0" smtClean="0"/>
              <a:t>全面用户“真实”行为采集</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a:spLocks noChangeArrowheads="1"/>
          </p:cNvSpPr>
          <p:nvPr/>
        </p:nvSpPr>
        <p:spPr bwMode="auto">
          <a:xfrm>
            <a:off x="1096645" y="3133587"/>
            <a:ext cx="1828800" cy="2651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Wingdings" panose="05000000000000000000" charset="0"/>
              <a:buChar char="l"/>
            </a:pPr>
            <a:r>
              <a:rPr lang="zh-CN" altLang="zh-CN" sz="1400" dirty="0">
                <a:solidFill>
                  <a:schemeClr val="bg1"/>
                </a:solidFill>
                <a:latin typeface="Microsoft YaHei Light" charset="-122"/>
                <a:ea typeface="Microsoft YaHei Light" charset="-122"/>
                <a:cs typeface="Microsoft YaHei Light" charset="-122"/>
                <a:sym typeface="+mn-ea"/>
              </a:rPr>
              <a:t>源、目标</a:t>
            </a:r>
            <a:r>
              <a:rPr lang="en-US" altLang="zh-CN" sz="1400" dirty="0">
                <a:solidFill>
                  <a:schemeClr val="bg1"/>
                </a:solidFill>
                <a:latin typeface="Microsoft YaHei Light" charset="-122"/>
                <a:ea typeface="Microsoft YaHei Light" charset="-122"/>
                <a:cs typeface="Microsoft YaHei Light" charset="-122"/>
                <a:sym typeface="+mn-ea"/>
              </a:rPr>
              <a:t>IP</a:t>
            </a:r>
            <a:r>
              <a:rPr lang="zh-CN" altLang="zh-CN" sz="1400" dirty="0">
                <a:solidFill>
                  <a:schemeClr val="bg1"/>
                </a:solidFill>
                <a:latin typeface="Microsoft YaHei Light" charset="-122"/>
                <a:ea typeface="Microsoft YaHei Light" charset="-122"/>
                <a:cs typeface="Microsoft YaHei Light" charset="-122"/>
                <a:sym typeface="+mn-ea"/>
              </a:rPr>
              <a:t>地址</a:t>
            </a:r>
          </a:p>
          <a:p>
            <a:pPr marL="285750" indent="-285750">
              <a:lnSpc>
                <a:spcPct val="150000"/>
              </a:lnSpc>
              <a:buFont typeface="Wingdings" panose="05000000000000000000" charset="0"/>
              <a:buChar char="l"/>
            </a:pPr>
            <a:r>
              <a:rPr lang="zh-CN" altLang="zh-CN" sz="1400" dirty="0">
                <a:solidFill>
                  <a:schemeClr val="bg1"/>
                </a:solidFill>
                <a:latin typeface="Microsoft YaHei Light" charset="-122"/>
                <a:ea typeface="Microsoft YaHei Light" charset="-122"/>
                <a:cs typeface="Microsoft YaHei Light" charset="-122"/>
                <a:sym typeface="+mn-ea"/>
              </a:rPr>
              <a:t>登录账号信息</a:t>
            </a:r>
          </a:p>
          <a:p>
            <a:pPr marL="285750" indent="-285750">
              <a:lnSpc>
                <a:spcPct val="150000"/>
              </a:lnSpc>
              <a:buFont typeface="Wingdings" panose="05000000000000000000" charset="0"/>
              <a:buChar char="l"/>
            </a:pPr>
            <a:r>
              <a:rPr lang="zh-CN" altLang="zh-CN" sz="1400" dirty="0">
                <a:solidFill>
                  <a:schemeClr val="bg1"/>
                </a:solidFill>
                <a:latin typeface="Microsoft YaHei Light" charset="-122"/>
                <a:ea typeface="Microsoft YaHei Light" charset="-122"/>
                <a:cs typeface="Microsoft YaHei Light" charset="-122"/>
                <a:sym typeface="+mn-ea"/>
              </a:rPr>
              <a:t>登录时间</a:t>
            </a:r>
          </a:p>
          <a:p>
            <a:pPr marL="285750" indent="-285750">
              <a:lnSpc>
                <a:spcPct val="150000"/>
              </a:lnSpc>
              <a:buFont typeface="Wingdings" panose="05000000000000000000" charset="0"/>
              <a:buChar char="l"/>
            </a:pPr>
            <a:r>
              <a:rPr lang="zh-CN" altLang="zh-CN" sz="1400" dirty="0" smtClean="0">
                <a:solidFill>
                  <a:schemeClr val="bg1"/>
                </a:solidFill>
                <a:latin typeface="Microsoft YaHei Light" charset="-122"/>
                <a:ea typeface="Microsoft YaHei Light" charset="-122"/>
                <a:cs typeface="Microsoft YaHei Light" charset="-122"/>
                <a:sym typeface="+mn-ea"/>
              </a:rPr>
              <a:t>标题</a:t>
            </a:r>
            <a:r>
              <a:rPr lang="zh-CN" altLang="en-US" sz="1400" dirty="0" smtClean="0">
                <a:solidFill>
                  <a:schemeClr val="bg1"/>
                </a:solidFill>
                <a:latin typeface="Microsoft YaHei Light" charset="-122"/>
                <a:ea typeface="Microsoft YaHei Light" charset="-122"/>
                <a:cs typeface="Microsoft YaHei Light" charset="-122"/>
                <a:sym typeface="+mn-ea"/>
              </a:rPr>
              <a:t>信息</a:t>
            </a:r>
          </a:p>
          <a:p>
            <a:pPr marL="285750" indent="-285750">
              <a:lnSpc>
                <a:spcPct val="150000"/>
              </a:lnSpc>
              <a:buFont typeface="Wingdings" panose="05000000000000000000" charset="0"/>
              <a:buChar char="l"/>
            </a:pPr>
            <a:r>
              <a:rPr lang="en-US" altLang="zh-CN" sz="1400" dirty="0" smtClean="0">
                <a:solidFill>
                  <a:schemeClr val="bg1"/>
                </a:solidFill>
                <a:latin typeface="Microsoft YaHei Light" charset="-122"/>
                <a:ea typeface="Microsoft YaHei Light" charset="-122"/>
                <a:cs typeface="Microsoft YaHei Light" charset="-122"/>
                <a:sym typeface="+mn-ea"/>
              </a:rPr>
              <a:t>URL</a:t>
            </a:r>
            <a:r>
              <a:rPr lang="zh-CN" altLang="zh-CN" sz="1400" dirty="0">
                <a:solidFill>
                  <a:schemeClr val="bg1"/>
                </a:solidFill>
                <a:latin typeface="Microsoft YaHei Light" charset="-122"/>
                <a:ea typeface="Microsoft YaHei Light" charset="-122"/>
                <a:cs typeface="Microsoft YaHei Light" charset="-122"/>
                <a:sym typeface="+mn-ea"/>
              </a:rPr>
              <a:t>信息</a:t>
            </a:r>
          </a:p>
          <a:p>
            <a:pPr marL="285750" indent="-285750">
              <a:lnSpc>
                <a:spcPct val="150000"/>
              </a:lnSpc>
              <a:buFont typeface="Wingdings" panose="05000000000000000000" charset="0"/>
              <a:buChar char="l"/>
            </a:pPr>
            <a:r>
              <a:rPr lang="zh-CN" altLang="zh-CN" sz="1400" dirty="0" smtClean="0">
                <a:solidFill>
                  <a:schemeClr val="bg1"/>
                </a:solidFill>
                <a:latin typeface="Microsoft YaHei Light" charset="-122"/>
                <a:ea typeface="Microsoft YaHei Light" charset="-122"/>
                <a:cs typeface="Microsoft YaHei Light" charset="-122"/>
                <a:sym typeface="+mn-ea"/>
              </a:rPr>
              <a:t>页面</a:t>
            </a:r>
            <a:r>
              <a:rPr lang="zh-CN" altLang="zh-CN" sz="1400" dirty="0">
                <a:solidFill>
                  <a:schemeClr val="bg1"/>
                </a:solidFill>
                <a:latin typeface="Microsoft YaHei Light" charset="-122"/>
                <a:ea typeface="Microsoft YaHei Light" charset="-122"/>
                <a:cs typeface="Microsoft YaHei Light" charset="-122"/>
                <a:sym typeface="+mn-ea"/>
              </a:rPr>
              <a:t>加载时间</a:t>
            </a:r>
          </a:p>
          <a:p>
            <a:pPr marL="285750" indent="-285750">
              <a:lnSpc>
                <a:spcPct val="150000"/>
              </a:lnSpc>
              <a:buFont typeface="Wingdings" panose="05000000000000000000" charset="0"/>
              <a:buChar char="l"/>
            </a:pPr>
            <a:r>
              <a:rPr lang="en-US" altLang="zh-CN" sz="1400" dirty="0">
                <a:solidFill>
                  <a:schemeClr val="bg1"/>
                </a:solidFill>
                <a:latin typeface="Microsoft YaHei Light" charset="-122"/>
                <a:ea typeface="Microsoft YaHei Light" charset="-122"/>
                <a:cs typeface="Microsoft YaHei Light" charset="-122"/>
                <a:sym typeface="+mn-ea"/>
              </a:rPr>
              <a:t>Html</a:t>
            </a:r>
            <a:r>
              <a:rPr lang="zh-CN" altLang="zh-CN" sz="1400" dirty="0">
                <a:solidFill>
                  <a:schemeClr val="bg1"/>
                </a:solidFill>
                <a:latin typeface="Microsoft YaHei Light" charset="-122"/>
                <a:ea typeface="Microsoft YaHei Light" charset="-122"/>
                <a:cs typeface="Microsoft YaHei Light" charset="-122"/>
                <a:sym typeface="+mn-ea"/>
              </a:rPr>
              <a:t>源代码数据</a:t>
            </a:r>
          </a:p>
          <a:p>
            <a:pPr marL="285750" indent="-285750">
              <a:lnSpc>
                <a:spcPct val="150000"/>
              </a:lnSpc>
              <a:buFont typeface="Wingdings" panose="05000000000000000000" charset="0"/>
              <a:buChar char="l"/>
            </a:pPr>
            <a:r>
              <a:rPr lang="zh-CN" altLang="zh-CN" sz="1400" dirty="0">
                <a:solidFill>
                  <a:schemeClr val="bg1"/>
                </a:solidFill>
                <a:latin typeface="Microsoft YaHei Light" charset="-122"/>
                <a:ea typeface="Microsoft YaHei Light" charset="-122"/>
                <a:cs typeface="Microsoft YaHei Light" charset="-122"/>
                <a:sym typeface="+mn-ea"/>
              </a:rPr>
              <a:t>表单</a:t>
            </a:r>
            <a:r>
              <a:rPr lang="zh-CN" altLang="zh-CN" sz="1400" dirty="0" smtClean="0">
                <a:solidFill>
                  <a:schemeClr val="bg1"/>
                </a:solidFill>
                <a:latin typeface="Microsoft YaHei Light" charset="-122"/>
                <a:ea typeface="Microsoft YaHei Light" charset="-122"/>
                <a:cs typeface="Microsoft YaHei Light" charset="-122"/>
                <a:sym typeface="+mn-ea"/>
              </a:rPr>
              <a:t>信息</a:t>
            </a:r>
          </a:p>
        </p:txBody>
      </p:sp>
      <p:sp>
        <p:nvSpPr>
          <p:cNvPr id="9" name="TextBox 2"/>
          <p:cNvSpPr txBox="1">
            <a:spLocks noChangeArrowheads="1"/>
          </p:cNvSpPr>
          <p:nvPr/>
        </p:nvSpPr>
        <p:spPr bwMode="auto">
          <a:xfrm>
            <a:off x="3225800" y="3133587"/>
            <a:ext cx="1485900" cy="2331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发送人信息</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接收人信息</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聊天时间</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聊天内容</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传输文件</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聊天工具</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聊天事件</a:t>
            </a:r>
          </a:p>
        </p:txBody>
      </p:sp>
      <p:sp>
        <p:nvSpPr>
          <p:cNvPr id="10" name="TextBox 2"/>
          <p:cNvSpPr txBox="1">
            <a:spLocks noChangeArrowheads="1"/>
          </p:cNvSpPr>
          <p:nvPr/>
        </p:nvSpPr>
        <p:spPr bwMode="auto">
          <a:xfrm>
            <a:off x="5267960" y="3133587"/>
            <a:ext cx="168275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Wingdings" panose="05000000000000000000" charset="0"/>
              <a:buChar char="l"/>
            </a:pPr>
            <a:r>
              <a:rPr lang="en-US" altLang="zh-CN" sz="1400" dirty="0">
                <a:solidFill>
                  <a:schemeClr val="bg1"/>
                </a:solidFill>
                <a:latin typeface="Microsoft YaHei Light" charset="-122"/>
                <a:ea typeface="Microsoft YaHei Light" charset="-122"/>
                <a:cs typeface="Microsoft YaHei Light" charset="-122"/>
                <a:sym typeface="+mn-ea"/>
              </a:rPr>
              <a:t>SECURE-CRT</a:t>
            </a:r>
          </a:p>
          <a:p>
            <a:pPr marL="285750" indent="-285750">
              <a:lnSpc>
                <a:spcPct val="150000"/>
              </a:lnSpc>
              <a:buFont typeface="Wingdings" panose="05000000000000000000" charset="0"/>
              <a:buChar char="l"/>
            </a:pPr>
            <a:r>
              <a:rPr lang="en-US" altLang="zh-CN" sz="1400" dirty="0" smtClean="0">
                <a:solidFill>
                  <a:schemeClr val="bg1"/>
                </a:solidFill>
                <a:latin typeface="Microsoft YaHei Light" charset="-122"/>
                <a:ea typeface="Microsoft YaHei Light" charset="-122"/>
                <a:cs typeface="Microsoft YaHei Light" charset="-122"/>
                <a:sym typeface="+mn-ea"/>
              </a:rPr>
              <a:t>X-SHELL</a:t>
            </a:r>
          </a:p>
          <a:p>
            <a:pPr marL="285750" indent="-285750">
              <a:lnSpc>
                <a:spcPct val="150000"/>
              </a:lnSpc>
              <a:buFont typeface="Wingdings" panose="05000000000000000000" charset="0"/>
              <a:buChar char="l"/>
            </a:pPr>
            <a:r>
              <a:rPr lang="en-US" altLang="zh-CN" sz="1400" dirty="0" smtClean="0">
                <a:solidFill>
                  <a:schemeClr val="bg1"/>
                </a:solidFill>
                <a:latin typeface="Microsoft YaHei Light" charset="-122"/>
                <a:ea typeface="Microsoft YaHei Light" charset="-122"/>
                <a:cs typeface="Microsoft YaHei Light" charset="-122"/>
                <a:sym typeface="+mn-ea"/>
              </a:rPr>
              <a:t>PLSQL</a:t>
            </a:r>
          </a:p>
          <a:p>
            <a:pPr marL="285750" indent="-285750">
              <a:lnSpc>
                <a:spcPct val="150000"/>
              </a:lnSpc>
              <a:buFont typeface="Wingdings" panose="05000000000000000000" charset="0"/>
              <a:buChar char="l"/>
            </a:pPr>
            <a:r>
              <a:rPr lang="en-US" altLang="zh-CN" sz="1400" dirty="0">
                <a:solidFill>
                  <a:schemeClr val="bg1"/>
                </a:solidFill>
                <a:latin typeface="Microsoft YaHei Light" charset="-122"/>
                <a:ea typeface="Microsoft YaHei Light" charset="-122"/>
                <a:cs typeface="Microsoft YaHei Light" charset="-122"/>
                <a:sym typeface="+mn-ea"/>
              </a:rPr>
              <a:t>CMD</a:t>
            </a:r>
            <a:r>
              <a:rPr lang="zh-CN" altLang="en-US" sz="1400" dirty="0" smtClean="0">
                <a:solidFill>
                  <a:schemeClr val="bg1"/>
                </a:solidFill>
                <a:latin typeface="Microsoft YaHei Light" charset="-122"/>
                <a:ea typeface="Microsoft YaHei Light" charset="-122"/>
                <a:cs typeface="Microsoft YaHei Light" charset="-122"/>
                <a:sym typeface="+mn-ea"/>
              </a:rPr>
              <a:t>窗口</a:t>
            </a:r>
          </a:p>
          <a:p>
            <a:pPr marL="285750" indent="-285750">
              <a:lnSpc>
                <a:spcPct val="150000"/>
              </a:lnSpc>
              <a:buFont typeface="Wingdings" panose="05000000000000000000" charset="0"/>
              <a:buChar char="l"/>
            </a:pPr>
            <a:r>
              <a:rPr lang="zh-CN" altLang="en-US" sz="1400" dirty="0">
                <a:solidFill>
                  <a:schemeClr val="bg1"/>
                </a:solidFill>
                <a:latin typeface="Microsoft YaHei Light" charset="-122"/>
                <a:ea typeface="Microsoft YaHei Light" charset="-122"/>
                <a:cs typeface="Microsoft YaHei Light" charset="-122"/>
                <a:sym typeface="+mn-ea"/>
              </a:rPr>
              <a:t>目标</a:t>
            </a:r>
            <a:r>
              <a:rPr lang="zh-CN" altLang="en-US" sz="1400" dirty="0" smtClean="0">
                <a:solidFill>
                  <a:schemeClr val="bg1"/>
                </a:solidFill>
                <a:latin typeface="Microsoft YaHei Light" charset="-122"/>
                <a:ea typeface="Microsoft YaHei Light" charset="-122"/>
                <a:cs typeface="Microsoft YaHei Light" charset="-122"/>
                <a:sym typeface="+mn-ea"/>
              </a:rPr>
              <a:t>账号</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目标地址</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操作命令</a:t>
            </a:r>
          </a:p>
          <a:p>
            <a:pPr marL="285750" indent="-285750">
              <a:lnSpc>
                <a:spcPct val="150000"/>
              </a:lnSpc>
              <a:buFont typeface="Wingdings" panose="05000000000000000000" charset="0"/>
              <a:buChar char="l"/>
            </a:pPr>
            <a:r>
              <a:rPr lang="zh-CN" altLang="en-US" sz="1400" dirty="0">
                <a:solidFill>
                  <a:schemeClr val="bg1"/>
                </a:solidFill>
                <a:latin typeface="Microsoft YaHei Light" charset="-122"/>
                <a:ea typeface="Microsoft YaHei Light" charset="-122"/>
                <a:cs typeface="Microsoft YaHei Light" charset="-122"/>
                <a:sym typeface="+mn-ea"/>
              </a:rPr>
              <a:t>使用协议</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工具名称</a:t>
            </a:r>
          </a:p>
        </p:txBody>
      </p:sp>
      <p:sp>
        <p:nvSpPr>
          <p:cNvPr id="11" name="TextBox 2"/>
          <p:cNvSpPr txBox="1">
            <a:spLocks noChangeArrowheads="1"/>
          </p:cNvSpPr>
          <p:nvPr/>
        </p:nvSpPr>
        <p:spPr bwMode="auto">
          <a:xfrm>
            <a:off x="7373620" y="3133587"/>
            <a:ext cx="148844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文件名</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更改时间</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用户名</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文档地址</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打开文档</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新建文档</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删除文档</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重命名文档</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修改文档</a:t>
            </a:r>
          </a:p>
        </p:txBody>
      </p:sp>
      <p:sp>
        <p:nvSpPr>
          <p:cNvPr id="12" name="TextBox 2"/>
          <p:cNvSpPr txBox="1">
            <a:spLocks noChangeArrowheads="1"/>
          </p:cNvSpPr>
          <p:nvPr/>
        </p:nvSpPr>
        <p:spPr bwMode="auto">
          <a:xfrm>
            <a:off x="9411335" y="3133587"/>
            <a:ext cx="192024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Wingdings" panose="05000000000000000000" charset="0"/>
              <a:buChar char="l"/>
            </a:pPr>
            <a:r>
              <a:rPr lang="en-US" altLang="zh-CN" sz="1400" dirty="0" err="1" smtClean="0">
                <a:solidFill>
                  <a:schemeClr val="bg1"/>
                </a:solidFill>
                <a:latin typeface="Microsoft YaHei Light" charset="-122"/>
                <a:ea typeface="Microsoft YaHei Light" charset="-122"/>
                <a:cs typeface="Microsoft YaHei Light" charset="-122"/>
                <a:sym typeface="+mn-ea"/>
              </a:rPr>
              <a:t>FoxMail</a:t>
            </a:r>
          </a:p>
          <a:p>
            <a:pPr marL="285750" indent="-285750">
              <a:lnSpc>
                <a:spcPct val="150000"/>
              </a:lnSpc>
              <a:buFont typeface="Wingdings" panose="05000000000000000000" charset="0"/>
              <a:buChar char="l"/>
            </a:pPr>
            <a:r>
              <a:rPr lang="en-US" altLang="zh-CN" sz="1400" dirty="0" err="1" smtClean="0">
                <a:solidFill>
                  <a:schemeClr val="bg1"/>
                </a:solidFill>
                <a:latin typeface="Microsoft YaHei Light" charset="-122"/>
                <a:ea typeface="Microsoft YaHei Light" charset="-122"/>
                <a:cs typeface="Microsoft YaHei Light" charset="-122"/>
                <a:sym typeface="+mn-ea"/>
              </a:rPr>
              <a:t>OutLook</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发送邮件</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接收邮件</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发送人信息</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接收人信息</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邮件标题</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邮件内容</a:t>
            </a:r>
          </a:p>
          <a:p>
            <a:pPr marL="285750" indent="-285750">
              <a:lnSpc>
                <a:spcPct val="150000"/>
              </a:lnSpc>
              <a:buFont typeface="Wingdings" panose="05000000000000000000" charset="0"/>
              <a:buChar char="l"/>
            </a:pPr>
            <a:r>
              <a:rPr lang="zh-CN" altLang="en-US" sz="1400" dirty="0" smtClean="0">
                <a:solidFill>
                  <a:schemeClr val="bg1"/>
                </a:solidFill>
                <a:latin typeface="Microsoft YaHei Light" charset="-122"/>
                <a:ea typeface="Microsoft YaHei Light" charset="-122"/>
                <a:cs typeface="Microsoft YaHei Light" charset="-122"/>
                <a:sym typeface="+mn-ea"/>
              </a:rPr>
              <a:t>邮件附件</a:t>
            </a:r>
          </a:p>
        </p:txBody>
      </p:sp>
      <p:grpSp>
        <p:nvGrpSpPr>
          <p:cNvPr id="13" name="组合 54"/>
          <p:cNvGrpSpPr/>
          <p:nvPr/>
        </p:nvGrpSpPr>
        <p:grpSpPr>
          <a:xfrm>
            <a:off x="1266190" y="1499097"/>
            <a:ext cx="9634220" cy="1497965"/>
            <a:chOff x="1585" y="2960"/>
            <a:chExt cx="5435" cy="845"/>
          </a:xfrm>
        </p:grpSpPr>
        <p:sp>
          <p:nvSpPr>
            <p:cNvPr id="14" name="Freeform 44"/>
            <p:cNvSpPr/>
            <p:nvPr/>
          </p:nvSpPr>
          <p:spPr>
            <a:xfrm>
              <a:off x="1585" y="3705"/>
              <a:ext cx="840" cy="100"/>
            </a:xfrm>
            <a:custGeom>
              <a:avLst/>
              <a:gdLst/>
              <a:ahLst/>
              <a:cxnLst>
                <a:cxn ang="0">
                  <a:pos x="533400" y="0"/>
                </a:cxn>
                <a:cxn ang="0">
                  <a:pos x="0" y="0"/>
                </a:cxn>
                <a:cxn ang="0">
                  <a:pos x="0" y="63500"/>
                </a:cxn>
                <a:cxn ang="0">
                  <a:pos x="476250" y="63500"/>
                </a:cxn>
                <a:cxn ang="0">
                  <a:pos x="533400" y="0"/>
                </a:cxn>
              </a:cxnLst>
              <a:rect l="0" t="0" r="0" b="0"/>
              <a:pathLst>
                <a:path w="336" h="40">
                  <a:moveTo>
                    <a:pt x="336" y="0"/>
                  </a:moveTo>
                  <a:lnTo>
                    <a:pt x="0" y="0"/>
                  </a:lnTo>
                  <a:lnTo>
                    <a:pt x="0" y="40"/>
                  </a:lnTo>
                  <a:lnTo>
                    <a:pt x="300" y="40"/>
                  </a:lnTo>
                  <a:lnTo>
                    <a:pt x="336" y="0"/>
                  </a:lnTo>
                  <a:close/>
                </a:path>
              </a:pathLst>
            </a:custGeom>
            <a:solidFill>
              <a:srgbClr val="9B2B0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5" name="Freeform 45"/>
            <p:cNvSpPr/>
            <p:nvPr/>
          </p:nvSpPr>
          <p:spPr>
            <a:xfrm>
              <a:off x="1585" y="2960"/>
              <a:ext cx="750" cy="845"/>
            </a:xfrm>
            <a:custGeom>
              <a:avLst/>
              <a:gdLst/>
              <a:ahLst/>
              <a:cxnLst>
                <a:cxn ang="0">
                  <a:pos x="440853" y="0"/>
                </a:cxn>
                <a:cxn ang="0">
                  <a:pos x="35397" y="0"/>
                </a:cxn>
                <a:cxn ang="0">
                  <a:pos x="0" y="38556"/>
                </a:cxn>
                <a:cxn ang="0">
                  <a:pos x="0" y="353433"/>
                </a:cxn>
                <a:cxn ang="0">
                  <a:pos x="0" y="501232"/>
                </a:cxn>
                <a:cxn ang="0">
                  <a:pos x="0" y="536575"/>
                </a:cxn>
                <a:cxn ang="0">
                  <a:pos x="35397" y="536575"/>
                </a:cxn>
                <a:cxn ang="0">
                  <a:pos x="440853" y="536575"/>
                </a:cxn>
                <a:cxn ang="0">
                  <a:pos x="476250" y="536575"/>
                </a:cxn>
                <a:cxn ang="0">
                  <a:pos x="476250" y="501232"/>
                </a:cxn>
                <a:cxn ang="0">
                  <a:pos x="476250" y="353433"/>
                </a:cxn>
                <a:cxn ang="0">
                  <a:pos x="476250" y="38556"/>
                </a:cxn>
                <a:cxn ang="0">
                  <a:pos x="440853" y="0"/>
                </a:cxn>
              </a:cxnLst>
              <a:rect l="0" t="0" r="0" b="0"/>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ED7B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6" name="Freeform 48"/>
            <p:cNvSpPr/>
            <p:nvPr/>
          </p:nvSpPr>
          <p:spPr>
            <a:xfrm>
              <a:off x="2735" y="3705"/>
              <a:ext cx="840" cy="100"/>
            </a:xfrm>
            <a:custGeom>
              <a:avLst/>
              <a:gdLst/>
              <a:ahLst/>
              <a:cxnLst>
                <a:cxn ang="0">
                  <a:pos x="533400" y="0"/>
                </a:cxn>
                <a:cxn ang="0">
                  <a:pos x="0" y="0"/>
                </a:cxn>
                <a:cxn ang="0">
                  <a:pos x="0" y="63500"/>
                </a:cxn>
                <a:cxn ang="0">
                  <a:pos x="474663" y="63500"/>
                </a:cxn>
                <a:cxn ang="0">
                  <a:pos x="533400" y="0"/>
                </a:cxn>
              </a:cxnLst>
              <a:rect l="0" t="0" r="0" b="0"/>
              <a:pathLst>
                <a:path w="336" h="40">
                  <a:moveTo>
                    <a:pt x="336" y="0"/>
                  </a:moveTo>
                  <a:lnTo>
                    <a:pt x="0" y="0"/>
                  </a:lnTo>
                  <a:lnTo>
                    <a:pt x="0" y="40"/>
                  </a:lnTo>
                  <a:lnTo>
                    <a:pt x="299" y="40"/>
                  </a:lnTo>
                  <a:lnTo>
                    <a:pt x="336" y="0"/>
                  </a:lnTo>
                  <a:close/>
                </a:path>
              </a:pathLst>
            </a:custGeom>
            <a:solidFill>
              <a:srgbClr val="9B2B0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7" name="Freeform 49"/>
            <p:cNvSpPr/>
            <p:nvPr/>
          </p:nvSpPr>
          <p:spPr>
            <a:xfrm>
              <a:off x="2735" y="2960"/>
              <a:ext cx="748" cy="845"/>
            </a:xfrm>
            <a:custGeom>
              <a:avLst/>
              <a:gdLst/>
              <a:ahLst/>
              <a:cxnLst>
                <a:cxn ang="0">
                  <a:pos x="439384" y="0"/>
                </a:cxn>
                <a:cxn ang="0">
                  <a:pos x="35279" y="0"/>
                </a:cxn>
                <a:cxn ang="0">
                  <a:pos x="0" y="38556"/>
                </a:cxn>
                <a:cxn ang="0">
                  <a:pos x="0" y="353433"/>
                </a:cxn>
                <a:cxn ang="0">
                  <a:pos x="0" y="501232"/>
                </a:cxn>
                <a:cxn ang="0">
                  <a:pos x="0" y="536575"/>
                </a:cxn>
                <a:cxn ang="0">
                  <a:pos x="35279" y="536575"/>
                </a:cxn>
                <a:cxn ang="0">
                  <a:pos x="439384" y="536575"/>
                </a:cxn>
                <a:cxn ang="0">
                  <a:pos x="474663" y="536575"/>
                </a:cxn>
                <a:cxn ang="0">
                  <a:pos x="474663" y="501232"/>
                </a:cxn>
                <a:cxn ang="0">
                  <a:pos x="474663" y="353433"/>
                </a:cxn>
                <a:cxn ang="0">
                  <a:pos x="474663" y="38556"/>
                </a:cxn>
                <a:cxn ang="0">
                  <a:pos x="439384" y="0"/>
                </a:cxn>
              </a:cxnLst>
              <a:rect l="0" t="0" r="0" b="0"/>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ED7B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8" name="Freeform 52"/>
            <p:cNvSpPr/>
            <p:nvPr/>
          </p:nvSpPr>
          <p:spPr>
            <a:xfrm>
              <a:off x="6180" y="3705"/>
              <a:ext cx="840" cy="100"/>
            </a:xfrm>
            <a:custGeom>
              <a:avLst/>
              <a:gdLst/>
              <a:ahLst/>
              <a:cxnLst>
                <a:cxn ang="0">
                  <a:pos x="533400" y="0"/>
                </a:cxn>
                <a:cxn ang="0">
                  <a:pos x="0" y="0"/>
                </a:cxn>
                <a:cxn ang="0">
                  <a:pos x="0" y="63500"/>
                </a:cxn>
                <a:cxn ang="0">
                  <a:pos x="476250" y="63500"/>
                </a:cxn>
                <a:cxn ang="0">
                  <a:pos x="533400" y="0"/>
                </a:cxn>
              </a:cxnLst>
              <a:rect l="0" t="0" r="0" b="0"/>
              <a:pathLst>
                <a:path w="336" h="40">
                  <a:moveTo>
                    <a:pt x="336" y="0"/>
                  </a:moveTo>
                  <a:lnTo>
                    <a:pt x="0" y="0"/>
                  </a:lnTo>
                  <a:lnTo>
                    <a:pt x="0" y="40"/>
                  </a:lnTo>
                  <a:lnTo>
                    <a:pt x="300" y="40"/>
                  </a:lnTo>
                  <a:lnTo>
                    <a:pt x="336" y="0"/>
                  </a:lnTo>
                  <a:close/>
                </a:path>
              </a:pathLst>
            </a:custGeom>
            <a:solidFill>
              <a:srgbClr val="9B2B0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9" name="Freeform 53"/>
            <p:cNvSpPr/>
            <p:nvPr/>
          </p:nvSpPr>
          <p:spPr>
            <a:xfrm>
              <a:off x="6180" y="2960"/>
              <a:ext cx="750" cy="845"/>
            </a:xfrm>
            <a:custGeom>
              <a:avLst/>
              <a:gdLst/>
              <a:ahLst/>
              <a:cxnLst>
                <a:cxn ang="0">
                  <a:pos x="440853" y="0"/>
                </a:cxn>
                <a:cxn ang="0">
                  <a:pos x="35397" y="0"/>
                </a:cxn>
                <a:cxn ang="0">
                  <a:pos x="0" y="38556"/>
                </a:cxn>
                <a:cxn ang="0">
                  <a:pos x="0" y="353433"/>
                </a:cxn>
                <a:cxn ang="0">
                  <a:pos x="0" y="501232"/>
                </a:cxn>
                <a:cxn ang="0">
                  <a:pos x="0" y="536575"/>
                </a:cxn>
                <a:cxn ang="0">
                  <a:pos x="35397" y="536575"/>
                </a:cxn>
                <a:cxn ang="0">
                  <a:pos x="440853" y="536575"/>
                </a:cxn>
                <a:cxn ang="0">
                  <a:pos x="476250" y="536575"/>
                </a:cxn>
                <a:cxn ang="0">
                  <a:pos x="476250" y="501232"/>
                </a:cxn>
                <a:cxn ang="0">
                  <a:pos x="476250" y="353433"/>
                </a:cxn>
                <a:cxn ang="0">
                  <a:pos x="476250" y="38556"/>
                </a:cxn>
                <a:cxn ang="0">
                  <a:pos x="440853" y="0"/>
                </a:cxn>
              </a:cxnLst>
              <a:rect l="0" t="0" r="0" b="0"/>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ED7B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0" name="Freeform 56"/>
            <p:cNvSpPr/>
            <p:nvPr/>
          </p:nvSpPr>
          <p:spPr>
            <a:xfrm>
              <a:off x="5030" y="3705"/>
              <a:ext cx="840" cy="100"/>
            </a:xfrm>
            <a:custGeom>
              <a:avLst/>
              <a:gdLst/>
              <a:ahLst/>
              <a:cxnLst>
                <a:cxn ang="0">
                  <a:pos x="533400" y="0"/>
                </a:cxn>
                <a:cxn ang="0">
                  <a:pos x="0" y="0"/>
                </a:cxn>
                <a:cxn ang="0">
                  <a:pos x="0" y="63500"/>
                </a:cxn>
                <a:cxn ang="0">
                  <a:pos x="476250" y="63500"/>
                </a:cxn>
                <a:cxn ang="0">
                  <a:pos x="533400" y="0"/>
                </a:cxn>
              </a:cxnLst>
              <a:rect l="0" t="0" r="0" b="0"/>
              <a:pathLst>
                <a:path w="336" h="40">
                  <a:moveTo>
                    <a:pt x="336" y="0"/>
                  </a:moveTo>
                  <a:lnTo>
                    <a:pt x="0" y="0"/>
                  </a:lnTo>
                  <a:lnTo>
                    <a:pt x="0" y="40"/>
                  </a:lnTo>
                  <a:lnTo>
                    <a:pt x="300" y="40"/>
                  </a:lnTo>
                  <a:lnTo>
                    <a:pt x="336" y="0"/>
                  </a:lnTo>
                  <a:close/>
                </a:path>
              </a:pathLst>
            </a:custGeom>
            <a:solidFill>
              <a:srgbClr val="9B2B0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1" name="Freeform 57"/>
            <p:cNvSpPr/>
            <p:nvPr/>
          </p:nvSpPr>
          <p:spPr>
            <a:xfrm>
              <a:off x="5030" y="2960"/>
              <a:ext cx="750" cy="845"/>
            </a:xfrm>
            <a:custGeom>
              <a:avLst/>
              <a:gdLst/>
              <a:ahLst/>
              <a:cxnLst>
                <a:cxn ang="0">
                  <a:pos x="440853" y="0"/>
                </a:cxn>
                <a:cxn ang="0">
                  <a:pos x="35397" y="0"/>
                </a:cxn>
                <a:cxn ang="0">
                  <a:pos x="0" y="38556"/>
                </a:cxn>
                <a:cxn ang="0">
                  <a:pos x="0" y="353433"/>
                </a:cxn>
                <a:cxn ang="0">
                  <a:pos x="0" y="501232"/>
                </a:cxn>
                <a:cxn ang="0">
                  <a:pos x="0" y="536575"/>
                </a:cxn>
                <a:cxn ang="0">
                  <a:pos x="35397" y="536575"/>
                </a:cxn>
                <a:cxn ang="0">
                  <a:pos x="440853" y="536575"/>
                </a:cxn>
                <a:cxn ang="0">
                  <a:pos x="476250" y="536575"/>
                </a:cxn>
                <a:cxn ang="0">
                  <a:pos x="476250" y="501232"/>
                </a:cxn>
                <a:cxn ang="0">
                  <a:pos x="476250" y="353433"/>
                </a:cxn>
                <a:cxn ang="0">
                  <a:pos x="476250" y="38556"/>
                </a:cxn>
                <a:cxn ang="0">
                  <a:pos x="440853" y="0"/>
                </a:cxn>
              </a:cxnLst>
              <a:rect l="0" t="0" r="0" b="0"/>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ED7B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2" name="Freeform 60"/>
            <p:cNvSpPr/>
            <p:nvPr/>
          </p:nvSpPr>
          <p:spPr>
            <a:xfrm>
              <a:off x="3883" y="3705"/>
              <a:ext cx="840" cy="100"/>
            </a:xfrm>
            <a:custGeom>
              <a:avLst/>
              <a:gdLst/>
              <a:ahLst/>
              <a:cxnLst>
                <a:cxn ang="0">
                  <a:pos x="533400" y="0"/>
                </a:cxn>
                <a:cxn ang="0">
                  <a:pos x="0" y="0"/>
                </a:cxn>
                <a:cxn ang="0">
                  <a:pos x="0" y="63500"/>
                </a:cxn>
                <a:cxn ang="0">
                  <a:pos x="476250" y="63500"/>
                </a:cxn>
                <a:cxn ang="0">
                  <a:pos x="533400" y="0"/>
                </a:cxn>
              </a:cxnLst>
              <a:rect l="0" t="0" r="0" b="0"/>
              <a:pathLst>
                <a:path w="336" h="40">
                  <a:moveTo>
                    <a:pt x="336" y="0"/>
                  </a:moveTo>
                  <a:lnTo>
                    <a:pt x="0" y="0"/>
                  </a:lnTo>
                  <a:lnTo>
                    <a:pt x="0" y="40"/>
                  </a:lnTo>
                  <a:lnTo>
                    <a:pt x="300" y="40"/>
                  </a:lnTo>
                  <a:lnTo>
                    <a:pt x="336" y="0"/>
                  </a:lnTo>
                  <a:close/>
                </a:path>
              </a:pathLst>
            </a:custGeom>
            <a:solidFill>
              <a:srgbClr val="9B2B0D">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3" name="Freeform 61"/>
            <p:cNvSpPr/>
            <p:nvPr/>
          </p:nvSpPr>
          <p:spPr>
            <a:xfrm>
              <a:off x="3883" y="2960"/>
              <a:ext cx="750" cy="845"/>
            </a:xfrm>
            <a:custGeom>
              <a:avLst/>
              <a:gdLst/>
              <a:ahLst/>
              <a:cxnLst>
                <a:cxn ang="0">
                  <a:pos x="440853" y="0"/>
                </a:cxn>
                <a:cxn ang="0">
                  <a:pos x="35397" y="0"/>
                </a:cxn>
                <a:cxn ang="0">
                  <a:pos x="0" y="38556"/>
                </a:cxn>
                <a:cxn ang="0">
                  <a:pos x="0" y="353433"/>
                </a:cxn>
                <a:cxn ang="0">
                  <a:pos x="0" y="501232"/>
                </a:cxn>
                <a:cxn ang="0">
                  <a:pos x="0" y="536575"/>
                </a:cxn>
                <a:cxn ang="0">
                  <a:pos x="35397" y="536575"/>
                </a:cxn>
                <a:cxn ang="0">
                  <a:pos x="440853" y="536575"/>
                </a:cxn>
                <a:cxn ang="0">
                  <a:pos x="476250" y="536575"/>
                </a:cxn>
                <a:cxn ang="0">
                  <a:pos x="476250" y="501232"/>
                </a:cxn>
                <a:cxn ang="0">
                  <a:pos x="476250" y="353433"/>
                </a:cxn>
                <a:cxn ang="0">
                  <a:pos x="476250" y="38556"/>
                </a:cxn>
                <a:cxn ang="0">
                  <a:pos x="440853" y="0"/>
                </a:cxn>
              </a:cxnLst>
              <a:rect l="0" t="0" r="0" b="0"/>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rgbClr val="ED7B31"/>
            </a:solidFill>
            <a:ln w="9525">
              <a:noFill/>
            </a:ln>
          </p:spPr>
          <p:txBody>
            <a:bodyPr/>
            <a:lstStyle/>
            <a:p>
              <a:endParaRPr lang="zh-CN" altLang="en-US">
                <a:latin typeface="Microsoft YaHei Light" charset="-122"/>
                <a:ea typeface="Microsoft YaHei Light" charset="-122"/>
                <a:cs typeface="Microsoft YaHei Light" charset="-122"/>
              </a:endParaRPr>
            </a:p>
          </p:txBody>
        </p:sp>
      </p:grpSp>
      <p:sp>
        <p:nvSpPr>
          <p:cNvPr id="24" name="文本框 23"/>
          <p:cNvSpPr txBox="1"/>
          <p:nvPr/>
        </p:nvSpPr>
        <p:spPr>
          <a:xfrm>
            <a:off x="1390650" y="2399527"/>
            <a:ext cx="1107996" cy="393890"/>
          </a:xfrm>
          <a:prstGeom prst="rect">
            <a:avLst/>
          </a:prstGeom>
          <a:noFill/>
        </p:spPr>
        <p:txBody>
          <a:bodyPr wrap="none" rtlCol="0" anchor="t">
            <a:spAutoFit/>
          </a:bodyPr>
          <a:lstStyle/>
          <a:p>
            <a:pPr algn="l">
              <a:lnSpc>
                <a:spcPct val="120000"/>
              </a:lnSpc>
              <a:defRPr/>
            </a:pPr>
            <a:r>
              <a:rPr lang="zh-CN" altLang="en-US" dirty="0" smtClean="0">
                <a:solidFill>
                  <a:schemeClr val="bg1"/>
                </a:solidFill>
                <a:latin typeface="Microsoft YaHei Light" charset="-122"/>
                <a:ea typeface="Microsoft YaHei Light" charset="-122"/>
                <a:cs typeface="Microsoft YaHei Light" charset="-122"/>
                <a:sym typeface="+mn-ea"/>
              </a:rPr>
              <a:t>网页操作</a:t>
            </a:r>
          </a:p>
        </p:txBody>
      </p:sp>
      <p:sp>
        <p:nvSpPr>
          <p:cNvPr id="25" name="Text Box 10"/>
          <p:cNvSpPr>
            <a:spLocks noChangeArrowheads="1"/>
          </p:cNvSpPr>
          <p:nvPr/>
        </p:nvSpPr>
        <p:spPr bwMode="auto">
          <a:xfrm>
            <a:off x="3401391" y="2404327"/>
            <a:ext cx="1477329" cy="39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defRPr/>
            </a:pPr>
            <a:r>
              <a:rPr lang="zh-CN" altLang="en-US" dirty="0" smtClean="0">
                <a:solidFill>
                  <a:schemeClr val="bg1"/>
                </a:solidFill>
                <a:latin typeface="Microsoft YaHei Light" charset="-122"/>
                <a:ea typeface="Microsoft YaHei Light" charset="-122"/>
                <a:cs typeface="Microsoft YaHei Light" charset="-122"/>
              </a:rPr>
              <a:t>聊天工具</a:t>
            </a:r>
          </a:p>
        </p:txBody>
      </p:sp>
      <p:sp>
        <p:nvSpPr>
          <p:cNvPr id="26" name="Text Box 10"/>
          <p:cNvSpPr>
            <a:spLocks noChangeArrowheads="1"/>
          </p:cNvSpPr>
          <p:nvPr/>
        </p:nvSpPr>
        <p:spPr bwMode="auto">
          <a:xfrm>
            <a:off x="7498080" y="2404607"/>
            <a:ext cx="1186180" cy="39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defRPr/>
            </a:pPr>
            <a:r>
              <a:rPr lang="zh-CN" altLang="en-US" dirty="0" smtClean="0">
                <a:solidFill>
                  <a:schemeClr val="bg1"/>
                </a:solidFill>
                <a:latin typeface="Microsoft YaHei Light" charset="-122"/>
                <a:ea typeface="Microsoft YaHei Light" charset="-122"/>
                <a:cs typeface="Microsoft YaHei Light" charset="-122"/>
              </a:rPr>
              <a:t>文档操作</a:t>
            </a:r>
          </a:p>
        </p:txBody>
      </p:sp>
      <p:sp>
        <p:nvSpPr>
          <p:cNvPr id="27" name="Text Box 10"/>
          <p:cNvSpPr>
            <a:spLocks noChangeArrowheads="1"/>
          </p:cNvSpPr>
          <p:nvPr/>
        </p:nvSpPr>
        <p:spPr bwMode="auto">
          <a:xfrm>
            <a:off x="5452110" y="2409052"/>
            <a:ext cx="1216660" cy="39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defRPr/>
            </a:pPr>
            <a:r>
              <a:rPr lang="zh-CN" altLang="en-US" dirty="0" smtClean="0">
                <a:solidFill>
                  <a:schemeClr val="bg1"/>
                </a:solidFill>
                <a:latin typeface="Microsoft YaHei Light" charset="-122"/>
                <a:ea typeface="Microsoft YaHei Light" charset="-122"/>
                <a:cs typeface="Microsoft YaHei Light" charset="-122"/>
              </a:rPr>
              <a:t>运维工具</a:t>
            </a:r>
          </a:p>
        </p:txBody>
      </p:sp>
      <p:sp>
        <p:nvSpPr>
          <p:cNvPr id="28" name="Text Box 10"/>
          <p:cNvSpPr>
            <a:spLocks noChangeArrowheads="1"/>
          </p:cNvSpPr>
          <p:nvPr/>
        </p:nvSpPr>
        <p:spPr bwMode="auto">
          <a:xfrm>
            <a:off x="9563100" y="2409052"/>
            <a:ext cx="1240155" cy="393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defRPr/>
            </a:pPr>
            <a:r>
              <a:rPr lang="zh-CN" altLang="en-US" dirty="0" smtClean="0">
                <a:solidFill>
                  <a:schemeClr val="bg1"/>
                </a:solidFill>
                <a:latin typeface="Microsoft YaHei Light" charset="-122"/>
                <a:ea typeface="Microsoft YaHei Light" charset="-122"/>
                <a:cs typeface="Microsoft YaHei Light" charset="-122"/>
              </a:rPr>
              <a:t>邮件交互</a:t>
            </a:r>
          </a:p>
        </p:txBody>
      </p:sp>
      <p:sp>
        <p:nvSpPr>
          <p:cNvPr id="29" name="Freeform 558"/>
          <p:cNvSpPr>
            <a:spLocks noEditPoints="1"/>
          </p:cNvSpPr>
          <p:nvPr/>
        </p:nvSpPr>
        <p:spPr>
          <a:xfrm>
            <a:off x="5659755" y="1708012"/>
            <a:ext cx="688340" cy="696595"/>
          </a:xfrm>
          <a:custGeom>
            <a:avLst/>
            <a:gdLst/>
            <a:ahLst/>
            <a:cxnLst>
              <a:cxn ang="0">
                <a:pos x="105844" y="79375"/>
              </a:cxn>
              <a:cxn ang="0">
                <a:pos x="57733" y="98425"/>
              </a:cxn>
              <a:cxn ang="0">
                <a:pos x="76977" y="50800"/>
              </a:cxn>
              <a:cxn ang="0">
                <a:pos x="102636" y="19050"/>
              </a:cxn>
              <a:cxn ang="0">
                <a:pos x="128296" y="15875"/>
              </a:cxn>
              <a:cxn ang="0">
                <a:pos x="134710" y="44450"/>
              </a:cxn>
              <a:cxn ang="0">
                <a:pos x="150747" y="60325"/>
              </a:cxn>
              <a:cxn ang="0">
                <a:pos x="157162" y="88900"/>
              </a:cxn>
              <a:cxn ang="0">
                <a:pos x="141125" y="104775"/>
              </a:cxn>
              <a:cxn ang="0">
                <a:pos x="144332" y="117475"/>
              </a:cxn>
              <a:cxn ang="0">
                <a:pos x="118673" y="142875"/>
              </a:cxn>
              <a:cxn ang="0">
                <a:pos x="96222" y="142875"/>
              </a:cxn>
              <a:cxn ang="0">
                <a:pos x="89807" y="158750"/>
              </a:cxn>
              <a:cxn ang="0">
                <a:pos x="60940" y="152400"/>
              </a:cxn>
              <a:cxn ang="0">
                <a:pos x="44903" y="136525"/>
              </a:cxn>
              <a:cxn ang="0">
                <a:pos x="12830" y="127000"/>
              </a:cxn>
              <a:cxn ang="0">
                <a:pos x="16037" y="104775"/>
              </a:cxn>
              <a:cxn ang="0">
                <a:pos x="0" y="88900"/>
              </a:cxn>
              <a:cxn ang="0">
                <a:pos x="6415" y="60325"/>
              </a:cxn>
              <a:cxn ang="0">
                <a:pos x="22452" y="44450"/>
              </a:cxn>
              <a:cxn ang="0">
                <a:pos x="28866" y="15875"/>
              </a:cxn>
              <a:cxn ang="0">
                <a:pos x="54526" y="19050"/>
              </a:cxn>
              <a:cxn ang="0">
                <a:pos x="67355" y="0"/>
              </a:cxn>
              <a:cxn ang="0">
                <a:pos x="96222" y="6350"/>
              </a:cxn>
              <a:cxn ang="0">
                <a:pos x="99429" y="28575"/>
              </a:cxn>
              <a:cxn ang="0">
                <a:pos x="83392" y="19050"/>
              </a:cxn>
              <a:cxn ang="0">
                <a:pos x="73770" y="19050"/>
              </a:cxn>
              <a:cxn ang="0">
                <a:pos x="48111" y="34925"/>
              </a:cxn>
              <a:cxn ang="0">
                <a:pos x="35281" y="28575"/>
              </a:cxn>
              <a:cxn ang="0">
                <a:pos x="35281" y="47625"/>
              </a:cxn>
              <a:cxn ang="0">
                <a:pos x="19244" y="73025"/>
              </a:cxn>
              <a:cxn ang="0">
                <a:pos x="19244" y="82550"/>
              </a:cxn>
              <a:cxn ang="0">
                <a:pos x="35281" y="107950"/>
              </a:cxn>
              <a:cxn ang="0">
                <a:pos x="32074" y="117475"/>
              </a:cxn>
              <a:cxn ang="0">
                <a:pos x="38489" y="123825"/>
              </a:cxn>
              <a:cxn ang="0">
                <a:pos x="67355" y="130175"/>
              </a:cxn>
              <a:cxn ang="0">
                <a:pos x="83392" y="146050"/>
              </a:cxn>
              <a:cxn ang="0">
                <a:pos x="99429" y="127000"/>
              </a:cxn>
              <a:cxn ang="0">
                <a:pos x="109051" y="123825"/>
              </a:cxn>
              <a:cxn ang="0">
                <a:pos x="128296" y="123825"/>
              </a:cxn>
              <a:cxn ang="0">
                <a:pos x="128296" y="98425"/>
              </a:cxn>
              <a:cxn ang="0">
                <a:pos x="137918" y="82550"/>
              </a:cxn>
              <a:cxn ang="0">
                <a:pos x="137918" y="73025"/>
              </a:cxn>
              <a:cxn ang="0">
                <a:pos x="121881" y="47625"/>
              </a:cxn>
              <a:cxn ang="0">
                <a:pos x="128296" y="34925"/>
              </a:cxn>
              <a:cxn ang="0">
                <a:pos x="109051" y="34925"/>
              </a:cxn>
              <a:cxn ang="0">
                <a:pos x="93014" y="63500"/>
              </a:cxn>
              <a:cxn ang="0">
                <a:pos x="57733" y="79375"/>
              </a:cxn>
              <a:cxn ang="0">
                <a:pos x="93014" y="92075"/>
              </a:cxn>
            </a:cxnLst>
            <a:rect l="0" t="0" r="0" b="0"/>
            <a:pathLst>
              <a:path w="49" h="50">
                <a:moveTo>
                  <a:pt x="24" y="16"/>
                </a:moveTo>
                <a:cubicBezTo>
                  <a:pt x="27" y="16"/>
                  <a:pt x="29" y="17"/>
                  <a:pt x="31" y="18"/>
                </a:cubicBezTo>
                <a:cubicBezTo>
                  <a:pt x="32" y="20"/>
                  <a:pt x="33" y="22"/>
                  <a:pt x="33" y="25"/>
                </a:cubicBezTo>
                <a:cubicBezTo>
                  <a:pt x="33" y="27"/>
                  <a:pt x="32" y="29"/>
                  <a:pt x="31" y="31"/>
                </a:cubicBezTo>
                <a:cubicBezTo>
                  <a:pt x="29" y="33"/>
                  <a:pt x="27" y="34"/>
                  <a:pt x="24" y="34"/>
                </a:cubicBezTo>
                <a:cubicBezTo>
                  <a:pt x="22" y="34"/>
                  <a:pt x="20" y="33"/>
                  <a:pt x="18" y="31"/>
                </a:cubicBezTo>
                <a:cubicBezTo>
                  <a:pt x="17" y="29"/>
                  <a:pt x="16" y="27"/>
                  <a:pt x="16" y="25"/>
                </a:cubicBezTo>
                <a:cubicBezTo>
                  <a:pt x="16" y="22"/>
                  <a:pt x="17" y="20"/>
                  <a:pt x="18" y="18"/>
                </a:cubicBezTo>
                <a:cubicBezTo>
                  <a:pt x="20" y="17"/>
                  <a:pt x="22" y="16"/>
                  <a:pt x="24" y="16"/>
                </a:cubicBezTo>
                <a:close/>
                <a:moveTo>
                  <a:pt x="30" y="5"/>
                </a:moveTo>
                <a:cubicBezTo>
                  <a:pt x="30" y="5"/>
                  <a:pt x="30" y="5"/>
                  <a:pt x="30" y="5"/>
                </a:cubicBezTo>
                <a:cubicBezTo>
                  <a:pt x="31" y="5"/>
                  <a:pt x="32" y="5"/>
                  <a:pt x="32" y="6"/>
                </a:cubicBezTo>
                <a:cubicBezTo>
                  <a:pt x="33" y="6"/>
                  <a:pt x="34" y="6"/>
                  <a:pt x="35" y="7"/>
                </a:cubicBezTo>
                <a:cubicBezTo>
                  <a:pt x="37" y="5"/>
                  <a:pt x="37" y="5"/>
                  <a:pt x="37" y="5"/>
                </a:cubicBezTo>
                <a:cubicBezTo>
                  <a:pt x="38" y="4"/>
                  <a:pt x="39" y="4"/>
                  <a:pt x="40" y="5"/>
                </a:cubicBezTo>
                <a:cubicBezTo>
                  <a:pt x="45" y="10"/>
                  <a:pt x="45" y="10"/>
                  <a:pt x="45" y="10"/>
                </a:cubicBezTo>
                <a:cubicBezTo>
                  <a:pt x="45" y="10"/>
                  <a:pt x="45" y="12"/>
                  <a:pt x="45" y="12"/>
                </a:cubicBezTo>
                <a:cubicBezTo>
                  <a:pt x="42" y="14"/>
                  <a:pt x="42" y="14"/>
                  <a:pt x="42" y="14"/>
                </a:cubicBezTo>
                <a:cubicBezTo>
                  <a:pt x="43" y="15"/>
                  <a:pt x="43" y="16"/>
                  <a:pt x="44" y="17"/>
                </a:cubicBezTo>
                <a:cubicBezTo>
                  <a:pt x="44" y="18"/>
                  <a:pt x="44" y="18"/>
                  <a:pt x="44" y="19"/>
                </a:cubicBezTo>
                <a:cubicBezTo>
                  <a:pt x="47" y="19"/>
                  <a:pt x="47" y="19"/>
                  <a:pt x="47" y="19"/>
                </a:cubicBezTo>
                <a:cubicBezTo>
                  <a:pt x="49" y="19"/>
                  <a:pt x="49" y="20"/>
                  <a:pt x="49" y="21"/>
                </a:cubicBezTo>
                <a:cubicBezTo>
                  <a:pt x="49" y="21"/>
                  <a:pt x="49" y="21"/>
                  <a:pt x="49" y="21"/>
                </a:cubicBezTo>
                <a:cubicBezTo>
                  <a:pt x="49" y="28"/>
                  <a:pt x="49" y="28"/>
                  <a:pt x="49" y="28"/>
                </a:cubicBezTo>
                <a:cubicBezTo>
                  <a:pt x="49" y="29"/>
                  <a:pt x="49" y="30"/>
                  <a:pt x="47" y="30"/>
                </a:cubicBezTo>
                <a:cubicBezTo>
                  <a:pt x="44" y="30"/>
                  <a:pt x="44" y="30"/>
                  <a:pt x="44" y="30"/>
                </a:cubicBezTo>
                <a:cubicBezTo>
                  <a:pt x="44" y="31"/>
                  <a:pt x="44" y="32"/>
                  <a:pt x="44" y="33"/>
                </a:cubicBezTo>
                <a:cubicBezTo>
                  <a:pt x="44" y="33"/>
                  <a:pt x="44" y="33"/>
                  <a:pt x="44" y="33"/>
                </a:cubicBezTo>
                <a:cubicBezTo>
                  <a:pt x="43" y="34"/>
                  <a:pt x="43" y="34"/>
                  <a:pt x="42" y="35"/>
                </a:cubicBezTo>
                <a:cubicBezTo>
                  <a:pt x="45" y="37"/>
                  <a:pt x="45" y="37"/>
                  <a:pt x="45" y="37"/>
                </a:cubicBezTo>
                <a:cubicBezTo>
                  <a:pt x="45" y="38"/>
                  <a:pt x="45" y="39"/>
                  <a:pt x="45" y="40"/>
                </a:cubicBezTo>
                <a:cubicBezTo>
                  <a:pt x="40" y="45"/>
                  <a:pt x="40" y="45"/>
                  <a:pt x="40" y="45"/>
                </a:cubicBezTo>
                <a:cubicBezTo>
                  <a:pt x="39" y="46"/>
                  <a:pt x="38" y="46"/>
                  <a:pt x="37" y="45"/>
                </a:cubicBezTo>
                <a:cubicBezTo>
                  <a:pt x="35" y="43"/>
                  <a:pt x="35" y="43"/>
                  <a:pt x="35" y="43"/>
                </a:cubicBezTo>
                <a:cubicBezTo>
                  <a:pt x="34" y="43"/>
                  <a:pt x="33" y="43"/>
                  <a:pt x="32" y="44"/>
                </a:cubicBezTo>
                <a:cubicBezTo>
                  <a:pt x="32" y="44"/>
                  <a:pt x="31" y="44"/>
                  <a:pt x="30" y="45"/>
                </a:cubicBezTo>
                <a:cubicBezTo>
                  <a:pt x="30" y="48"/>
                  <a:pt x="30" y="48"/>
                  <a:pt x="30" y="48"/>
                </a:cubicBezTo>
                <a:cubicBezTo>
                  <a:pt x="30" y="49"/>
                  <a:pt x="29" y="50"/>
                  <a:pt x="28" y="50"/>
                </a:cubicBezTo>
                <a:cubicBezTo>
                  <a:pt x="28" y="50"/>
                  <a:pt x="28" y="50"/>
                  <a:pt x="28" y="50"/>
                </a:cubicBezTo>
                <a:cubicBezTo>
                  <a:pt x="21" y="50"/>
                  <a:pt x="21" y="50"/>
                  <a:pt x="21" y="50"/>
                </a:cubicBezTo>
                <a:cubicBezTo>
                  <a:pt x="20" y="50"/>
                  <a:pt x="19" y="49"/>
                  <a:pt x="19" y="48"/>
                </a:cubicBezTo>
                <a:cubicBezTo>
                  <a:pt x="19" y="48"/>
                  <a:pt x="19" y="48"/>
                  <a:pt x="19" y="48"/>
                </a:cubicBezTo>
                <a:cubicBezTo>
                  <a:pt x="19" y="45"/>
                  <a:pt x="19" y="45"/>
                  <a:pt x="19" y="45"/>
                </a:cubicBezTo>
                <a:cubicBezTo>
                  <a:pt x="18" y="44"/>
                  <a:pt x="17" y="44"/>
                  <a:pt x="17" y="44"/>
                </a:cubicBezTo>
                <a:cubicBezTo>
                  <a:pt x="16" y="43"/>
                  <a:pt x="15" y="43"/>
                  <a:pt x="14" y="43"/>
                </a:cubicBezTo>
                <a:cubicBezTo>
                  <a:pt x="12" y="45"/>
                  <a:pt x="12" y="45"/>
                  <a:pt x="12" y="45"/>
                </a:cubicBezTo>
                <a:cubicBezTo>
                  <a:pt x="11" y="46"/>
                  <a:pt x="10" y="46"/>
                  <a:pt x="9" y="45"/>
                </a:cubicBezTo>
                <a:cubicBezTo>
                  <a:pt x="4" y="40"/>
                  <a:pt x="4" y="40"/>
                  <a:pt x="4" y="40"/>
                </a:cubicBezTo>
                <a:cubicBezTo>
                  <a:pt x="4" y="39"/>
                  <a:pt x="4" y="38"/>
                  <a:pt x="4" y="37"/>
                </a:cubicBezTo>
                <a:cubicBezTo>
                  <a:pt x="7" y="35"/>
                  <a:pt x="7" y="35"/>
                  <a:pt x="7" y="35"/>
                </a:cubicBezTo>
                <a:cubicBezTo>
                  <a:pt x="6" y="34"/>
                  <a:pt x="6" y="33"/>
                  <a:pt x="5" y="33"/>
                </a:cubicBezTo>
                <a:cubicBezTo>
                  <a:pt x="5" y="32"/>
                  <a:pt x="5" y="31"/>
                  <a:pt x="5" y="30"/>
                </a:cubicBezTo>
                <a:cubicBezTo>
                  <a:pt x="2" y="30"/>
                  <a:pt x="2" y="30"/>
                  <a:pt x="2" y="30"/>
                </a:cubicBezTo>
                <a:cubicBezTo>
                  <a:pt x="0" y="30"/>
                  <a:pt x="0" y="29"/>
                  <a:pt x="0" y="28"/>
                </a:cubicBezTo>
                <a:cubicBezTo>
                  <a:pt x="0" y="28"/>
                  <a:pt x="0" y="28"/>
                  <a:pt x="0" y="28"/>
                </a:cubicBezTo>
                <a:cubicBezTo>
                  <a:pt x="0" y="21"/>
                  <a:pt x="0" y="21"/>
                  <a:pt x="0" y="21"/>
                </a:cubicBezTo>
                <a:cubicBezTo>
                  <a:pt x="0" y="20"/>
                  <a:pt x="0" y="19"/>
                  <a:pt x="2" y="19"/>
                </a:cubicBezTo>
                <a:cubicBezTo>
                  <a:pt x="5" y="19"/>
                  <a:pt x="5" y="19"/>
                  <a:pt x="5" y="19"/>
                </a:cubicBezTo>
                <a:cubicBezTo>
                  <a:pt x="5" y="18"/>
                  <a:pt x="5" y="18"/>
                  <a:pt x="5" y="17"/>
                </a:cubicBezTo>
                <a:cubicBezTo>
                  <a:pt x="6" y="16"/>
                  <a:pt x="6" y="15"/>
                  <a:pt x="7" y="14"/>
                </a:cubicBezTo>
                <a:cubicBezTo>
                  <a:pt x="4" y="12"/>
                  <a:pt x="4" y="12"/>
                  <a:pt x="4" y="12"/>
                </a:cubicBezTo>
                <a:cubicBezTo>
                  <a:pt x="4" y="12"/>
                  <a:pt x="4" y="10"/>
                  <a:pt x="4" y="10"/>
                </a:cubicBezTo>
                <a:cubicBezTo>
                  <a:pt x="9" y="5"/>
                  <a:pt x="9" y="5"/>
                  <a:pt x="9" y="5"/>
                </a:cubicBezTo>
                <a:cubicBezTo>
                  <a:pt x="10" y="4"/>
                  <a:pt x="11" y="4"/>
                  <a:pt x="12" y="5"/>
                </a:cubicBezTo>
                <a:cubicBezTo>
                  <a:pt x="14" y="7"/>
                  <a:pt x="14" y="7"/>
                  <a:pt x="14" y="7"/>
                </a:cubicBezTo>
                <a:cubicBezTo>
                  <a:pt x="15" y="6"/>
                  <a:pt x="16" y="6"/>
                  <a:pt x="17" y="6"/>
                </a:cubicBezTo>
                <a:cubicBezTo>
                  <a:pt x="17" y="5"/>
                  <a:pt x="18" y="5"/>
                  <a:pt x="19" y="5"/>
                </a:cubicBezTo>
                <a:cubicBezTo>
                  <a:pt x="19" y="2"/>
                  <a:pt x="19" y="2"/>
                  <a:pt x="19" y="2"/>
                </a:cubicBezTo>
                <a:cubicBezTo>
                  <a:pt x="19" y="1"/>
                  <a:pt x="20" y="0"/>
                  <a:pt x="21" y="0"/>
                </a:cubicBezTo>
                <a:cubicBezTo>
                  <a:pt x="21" y="0"/>
                  <a:pt x="21" y="0"/>
                  <a:pt x="21" y="0"/>
                </a:cubicBezTo>
                <a:cubicBezTo>
                  <a:pt x="28" y="0"/>
                  <a:pt x="28" y="0"/>
                  <a:pt x="28" y="0"/>
                </a:cubicBezTo>
                <a:cubicBezTo>
                  <a:pt x="29" y="0"/>
                  <a:pt x="30" y="1"/>
                  <a:pt x="30" y="2"/>
                </a:cubicBezTo>
                <a:cubicBezTo>
                  <a:pt x="30" y="2"/>
                  <a:pt x="30" y="2"/>
                  <a:pt x="30" y="2"/>
                </a:cubicBezTo>
                <a:cubicBezTo>
                  <a:pt x="30" y="5"/>
                  <a:pt x="30" y="5"/>
                  <a:pt x="30" y="5"/>
                </a:cubicBezTo>
                <a:close/>
                <a:moveTo>
                  <a:pt x="31" y="9"/>
                </a:moveTo>
                <a:cubicBezTo>
                  <a:pt x="31" y="9"/>
                  <a:pt x="31" y="9"/>
                  <a:pt x="31" y="9"/>
                </a:cubicBezTo>
                <a:cubicBezTo>
                  <a:pt x="30" y="9"/>
                  <a:pt x="29" y="8"/>
                  <a:pt x="28" y="8"/>
                </a:cubicBezTo>
                <a:cubicBezTo>
                  <a:pt x="27" y="8"/>
                  <a:pt x="26" y="7"/>
                  <a:pt x="26" y="6"/>
                </a:cubicBezTo>
                <a:cubicBezTo>
                  <a:pt x="26" y="4"/>
                  <a:pt x="26" y="4"/>
                  <a:pt x="26" y="4"/>
                </a:cubicBezTo>
                <a:cubicBezTo>
                  <a:pt x="23" y="4"/>
                  <a:pt x="23" y="4"/>
                  <a:pt x="23" y="4"/>
                </a:cubicBezTo>
                <a:cubicBezTo>
                  <a:pt x="23" y="6"/>
                  <a:pt x="23" y="6"/>
                  <a:pt x="23" y="6"/>
                </a:cubicBezTo>
                <a:cubicBezTo>
                  <a:pt x="23" y="7"/>
                  <a:pt x="22" y="8"/>
                  <a:pt x="21" y="8"/>
                </a:cubicBezTo>
                <a:cubicBezTo>
                  <a:pt x="20" y="8"/>
                  <a:pt x="19" y="9"/>
                  <a:pt x="18" y="9"/>
                </a:cubicBezTo>
                <a:cubicBezTo>
                  <a:pt x="17" y="10"/>
                  <a:pt x="16" y="10"/>
                  <a:pt x="15" y="11"/>
                </a:cubicBezTo>
                <a:cubicBezTo>
                  <a:pt x="15" y="11"/>
                  <a:pt x="15" y="11"/>
                  <a:pt x="15" y="11"/>
                </a:cubicBezTo>
                <a:cubicBezTo>
                  <a:pt x="14" y="11"/>
                  <a:pt x="13" y="11"/>
                  <a:pt x="13" y="11"/>
                </a:cubicBezTo>
                <a:cubicBezTo>
                  <a:pt x="11" y="9"/>
                  <a:pt x="11" y="9"/>
                  <a:pt x="11" y="9"/>
                </a:cubicBezTo>
                <a:cubicBezTo>
                  <a:pt x="8" y="11"/>
                  <a:pt x="8" y="11"/>
                  <a:pt x="8" y="11"/>
                </a:cubicBezTo>
                <a:cubicBezTo>
                  <a:pt x="10" y="13"/>
                  <a:pt x="10" y="13"/>
                  <a:pt x="10" y="13"/>
                </a:cubicBezTo>
                <a:cubicBezTo>
                  <a:pt x="11" y="13"/>
                  <a:pt x="11" y="14"/>
                  <a:pt x="11" y="15"/>
                </a:cubicBezTo>
                <a:cubicBezTo>
                  <a:pt x="10" y="16"/>
                  <a:pt x="9" y="17"/>
                  <a:pt x="9" y="18"/>
                </a:cubicBezTo>
                <a:cubicBezTo>
                  <a:pt x="8" y="19"/>
                  <a:pt x="8" y="20"/>
                  <a:pt x="8" y="21"/>
                </a:cubicBezTo>
                <a:cubicBezTo>
                  <a:pt x="8" y="22"/>
                  <a:pt x="7" y="23"/>
                  <a:pt x="6" y="23"/>
                </a:cubicBezTo>
                <a:cubicBezTo>
                  <a:pt x="3" y="23"/>
                  <a:pt x="3" y="23"/>
                  <a:pt x="3" y="23"/>
                </a:cubicBezTo>
                <a:cubicBezTo>
                  <a:pt x="3" y="26"/>
                  <a:pt x="3" y="26"/>
                  <a:pt x="3" y="26"/>
                </a:cubicBezTo>
                <a:cubicBezTo>
                  <a:pt x="6" y="26"/>
                  <a:pt x="6" y="26"/>
                  <a:pt x="6" y="26"/>
                </a:cubicBezTo>
                <a:cubicBezTo>
                  <a:pt x="7" y="26"/>
                  <a:pt x="8" y="27"/>
                  <a:pt x="8" y="28"/>
                </a:cubicBezTo>
                <a:cubicBezTo>
                  <a:pt x="8" y="29"/>
                  <a:pt x="8" y="30"/>
                  <a:pt x="9" y="31"/>
                </a:cubicBezTo>
                <a:cubicBezTo>
                  <a:pt x="9" y="32"/>
                  <a:pt x="10" y="33"/>
                  <a:pt x="11" y="34"/>
                </a:cubicBezTo>
                <a:cubicBezTo>
                  <a:pt x="11" y="34"/>
                  <a:pt x="11" y="34"/>
                  <a:pt x="11" y="34"/>
                </a:cubicBezTo>
                <a:cubicBezTo>
                  <a:pt x="11" y="34"/>
                  <a:pt x="11" y="34"/>
                  <a:pt x="11" y="34"/>
                </a:cubicBezTo>
                <a:cubicBezTo>
                  <a:pt x="11" y="35"/>
                  <a:pt x="11" y="36"/>
                  <a:pt x="10" y="37"/>
                </a:cubicBezTo>
                <a:cubicBezTo>
                  <a:pt x="8" y="39"/>
                  <a:pt x="8" y="39"/>
                  <a:pt x="8" y="39"/>
                </a:cubicBezTo>
                <a:cubicBezTo>
                  <a:pt x="11" y="41"/>
                  <a:pt x="11" y="41"/>
                  <a:pt x="11" y="41"/>
                </a:cubicBezTo>
                <a:cubicBezTo>
                  <a:pt x="12" y="39"/>
                  <a:pt x="12" y="39"/>
                  <a:pt x="12" y="39"/>
                </a:cubicBezTo>
                <a:cubicBezTo>
                  <a:pt x="13" y="38"/>
                  <a:pt x="14" y="38"/>
                  <a:pt x="15" y="39"/>
                </a:cubicBezTo>
                <a:cubicBezTo>
                  <a:pt x="16" y="39"/>
                  <a:pt x="17" y="40"/>
                  <a:pt x="18" y="40"/>
                </a:cubicBezTo>
                <a:cubicBezTo>
                  <a:pt x="19" y="41"/>
                  <a:pt x="20" y="41"/>
                  <a:pt x="21" y="41"/>
                </a:cubicBezTo>
                <a:cubicBezTo>
                  <a:pt x="22" y="41"/>
                  <a:pt x="23" y="42"/>
                  <a:pt x="23" y="43"/>
                </a:cubicBezTo>
                <a:cubicBezTo>
                  <a:pt x="23" y="46"/>
                  <a:pt x="23" y="46"/>
                  <a:pt x="23" y="46"/>
                </a:cubicBezTo>
                <a:cubicBezTo>
                  <a:pt x="26" y="46"/>
                  <a:pt x="26" y="46"/>
                  <a:pt x="26" y="46"/>
                </a:cubicBezTo>
                <a:cubicBezTo>
                  <a:pt x="26" y="43"/>
                  <a:pt x="26" y="43"/>
                  <a:pt x="26" y="43"/>
                </a:cubicBezTo>
                <a:cubicBezTo>
                  <a:pt x="26" y="42"/>
                  <a:pt x="27" y="41"/>
                  <a:pt x="28" y="41"/>
                </a:cubicBezTo>
                <a:cubicBezTo>
                  <a:pt x="29" y="41"/>
                  <a:pt x="30" y="41"/>
                  <a:pt x="31" y="40"/>
                </a:cubicBezTo>
                <a:cubicBezTo>
                  <a:pt x="32" y="40"/>
                  <a:pt x="33" y="39"/>
                  <a:pt x="34" y="39"/>
                </a:cubicBezTo>
                <a:cubicBezTo>
                  <a:pt x="34" y="39"/>
                  <a:pt x="34" y="39"/>
                  <a:pt x="34" y="39"/>
                </a:cubicBezTo>
                <a:cubicBezTo>
                  <a:pt x="34" y="39"/>
                  <a:pt x="34" y="39"/>
                  <a:pt x="34" y="39"/>
                </a:cubicBezTo>
                <a:cubicBezTo>
                  <a:pt x="35" y="38"/>
                  <a:pt x="36" y="38"/>
                  <a:pt x="36" y="39"/>
                </a:cubicBezTo>
                <a:cubicBezTo>
                  <a:pt x="38" y="41"/>
                  <a:pt x="38" y="41"/>
                  <a:pt x="38" y="41"/>
                </a:cubicBezTo>
                <a:cubicBezTo>
                  <a:pt x="40" y="39"/>
                  <a:pt x="40" y="39"/>
                  <a:pt x="40" y="39"/>
                </a:cubicBezTo>
                <a:cubicBezTo>
                  <a:pt x="39" y="37"/>
                  <a:pt x="39" y="37"/>
                  <a:pt x="39" y="37"/>
                </a:cubicBezTo>
                <a:cubicBezTo>
                  <a:pt x="38" y="36"/>
                  <a:pt x="38" y="35"/>
                  <a:pt x="38" y="34"/>
                </a:cubicBezTo>
                <a:cubicBezTo>
                  <a:pt x="39" y="33"/>
                  <a:pt x="40" y="32"/>
                  <a:pt x="40" y="31"/>
                </a:cubicBezTo>
                <a:cubicBezTo>
                  <a:pt x="40" y="31"/>
                  <a:pt x="40" y="31"/>
                  <a:pt x="40" y="31"/>
                </a:cubicBezTo>
                <a:cubicBezTo>
                  <a:pt x="40" y="30"/>
                  <a:pt x="41" y="29"/>
                  <a:pt x="41" y="28"/>
                </a:cubicBezTo>
                <a:cubicBezTo>
                  <a:pt x="41" y="27"/>
                  <a:pt x="42" y="26"/>
                  <a:pt x="43" y="26"/>
                </a:cubicBezTo>
                <a:cubicBezTo>
                  <a:pt x="46" y="26"/>
                  <a:pt x="46" y="26"/>
                  <a:pt x="46" y="26"/>
                </a:cubicBezTo>
                <a:cubicBezTo>
                  <a:pt x="46" y="23"/>
                  <a:pt x="46" y="23"/>
                  <a:pt x="46" y="23"/>
                </a:cubicBezTo>
                <a:cubicBezTo>
                  <a:pt x="43" y="23"/>
                  <a:pt x="43" y="23"/>
                  <a:pt x="43" y="23"/>
                </a:cubicBezTo>
                <a:cubicBezTo>
                  <a:pt x="42" y="23"/>
                  <a:pt x="41" y="23"/>
                  <a:pt x="41" y="22"/>
                </a:cubicBezTo>
                <a:cubicBezTo>
                  <a:pt x="41" y="20"/>
                  <a:pt x="41" y="19"/>
                  <a:pt x="40" y="18"/>
                </a:cubicBezTo>
                <a:cubicBezTo>
                  <a:pt x="40" y="17"/>
                  <a:pt x="39" y="16"/>
                  <a:pt x="38" y="15"/>
                </a:cubicBezTo>
                <a:cubicBezTo>
                  <a:pt x="38" y="15"/>
                  <a:pt x="38" y="15"/>
                  <a:pt x="38" y="15"/>
                </a:cubicBezTo>
                <a:cubicBezTo>
                  <a:pt x="38" y="14"/>
                  <a:pt x="38" y="13"/>
                  <a:pt x="39" y="13"/>
                </a:cubicBezTo>
                <a:cubicBezTo>
                  <a:pt x="40" y="11"/>
                  <a:pt x="40" y="11"/>
                  <a:pt x="40" y="11"/>
                </a:cubicBezTo>
                <a:cubicBezTo>
                  <a:pt x="38" y="9"/>
                  <a:pt x="38" y="9"/>
                  <a:pt x="38" y="9"/>
                </a:cubicBezTo>
                <a:cubicBezTo>
                  <a:pt x="36" y="11"/>
                  <a:pt x="36" y="11"/>
                  <a:pt x="36" y="11"/>
                </a:cubicBezTo>
                <a:cubicBezTo>
                  <a:pt x="36" y="11"/>
                  <a:pt x="35" y="11"/>
                  <a:pt x="34" y="11"/>
                </a:cubicBezTo>
                <a:cubicBezTo>
                  <a:pt x="33" y="10"/>
                  <a:pt x="32" y="10"/>
                  <a:pt x="31" y="9"/>
                </a:cubicBezTo>
                <a:close/>
                <a:moveTo>
                  <a:pt x="29" y="20"/>
                </a:moveTo>
                <a:cubicBezTo>
                  <a:pt x="29" y="20"/>
                  <a:pt x="29" y="20"/>
                  <a:pt x="29" y="20"/>
                </a:cubicBezTo>
                <a:cubicBezTo>
                  <a:pt x="28" y="19"/>
                  <a:pt x="26" y="18"/>
                  <a:pt x="24" y="18"/>
                </a:cubicBezTo>
                <a:cubicBezTo>
                  <a:pt x="23" y="18"/>
                  <a:pt x="21" y="19"/>
                  <a:pt x="20" y="20"/>
                </a:cubicBezTo>
                <a:cubicBezTo>
                  <a:pt x="19" y="21"/>
                  <a:pt x="18" y="23"/>
                  <a:pt x="18" y="25"/>
                </a:cubicBezTo>
                <a:cubicBezTo>
                  <a:pt x="18" y="27"/>
                  <a:pt x="19" y="28"/>
                  <a:pt x="20" y="29"/>
                </a:cubicBezTo>
                <a:cubicBezTo>
                  <a:pt x="21" y="31"/>
                  <a:pt x="23" y="31"/>
                  <a:pt x="24" y="31"/>
                </a:cubicBezTo>
                <a:cubicBezTo>
                  <a:pt x="26" y="31"/>
                  <a:pt x="28" y="31"/>
                  <a:pt x="29" y="29"/>
                </a:cubicBezTo>
                <a:cubicBezTo>
                  <a:pt x="30" y="28"/>
                  <a:pt x="31" y="27"/>
                  <a:pt x="31" y="25"/>
                </a:cubicBezTo>
                <a:cubicBezTo>
                  <a:pt x="31" y="23"/>
                  <a:pt x="30" y="21"/>
                  <a:pt x="29" y="20"/>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0" name="Freeform 566"/>
          <p:cNvSpPr>
            <a:spLocks noEditPoints="1"/>
          </p:cNvSpPr>
          <p:nvPr/>
        </p:nvSpPr>
        <p:spPr>
          <a:xfrm>
            <a:off x="7736840" y="1708012"/>
            <a:ext cx="601345" cy="669925"/>
          </a:xfrm>
          <a:custGeom>
            <a:avLst/>
            <a:gdLst/>
            <a:ahLst/>
            <a:cxnLst>
              <a:cxn ang="0">
                <a:pos x="57785" y="51308"/>
              </a:cxn>
              <a:cxn ang="0">
                <a:pos x="57785" y="51308"/>
              </a:cxn>
              <a:cxn ang="0">
                <a:pos x="80257" y="51308"/>
              </a:cxn>
              <a:cxn ang="0">
                <a:pos x="80257" y="38481"/>
              </a:cxn>
              <a:cxn ang="0">
                <a:pos x="54575" y="38481"/>
              </a:cxn>
              <a:cxn ang="0">
                <a:pos x="51364" y="35274"/>
              </a:cxn>
              <a:cxn ang="0">
                <a:pos x="51364" y="35274"/>
              </a:cxn>
              <a:cxn ang="0">
                <a:pos x="51364" y="12827"/>
              </a:cxn>
              <a:cxn ang="0">
                <a:pos x="12841" y="12827"/>
              </a:cxn>
              <a:cxn ang="0">
                <a:pos x="12841" y="92996"/>
              </a:cxn>
              <a:cxn ang="0">
                <a:pos x="51364" y="92996"/>
              </a:cxn>
              <a:cxn ang="0">
                <a:pos x="51364" y="57722"/>
              </a:cxn>
              <a:cxn ang="0">
                <a:pos x="57785" y="51308"/>
              </a:cxn>
              <a:cxn ang="0">
                <a:pos x="93098" y="51308"/>
              </a:cxn>
              <a:cxn ang="0">
                <a:pos x="93098" y="51308"/>
              </a:cxn>
              <a:cxn ang="0">
                <a:pos x="109149" y="51308"/>
              </a:cxn>
              <a:cxn ang="0">
                <a:pos x="112359" y="54515"/>
              </a:cxn>
              <a:cxn ang="0">
                <a:pos x="144462" y="83376"/>
              </a:cxn>
              <a:cxn ang="0">
                <a:pos x="144462" y="89789"/>
              </a:cxn>
              <a:cxn ang="0">
                <a:pos x="144462" y="89789"/>
              </a:cxn>
              <a:cxn ang="0">
                <a:pos x="144462" y="153924"/>
              </a:cxn>
              <a:cxn ang="0">
                <a:pos x="138041" y="160338"/>
              </a:cxn>
              <a:cxn ang="0">
                <a:pos x="138041" y="160338"/>
              </a:cxn>
              <a:cxn ang="0">
                <a:pos x="57785" y="160338"/>
              </a:cxn>
              <a:cxn ang="0">
                <a:pos x="51364" y="153924"/>
              </a:cxn>
              <a:cxn ang="0">
                <a:pos x="51364" y="153924"/>
              </a:cxn>
              <a:cxn ang="0">
                <a:pos x="51364" y="105823"/>
              </a:cxn>
              <a:cxn ang="0">
                <a:pos x="6421" y="105823"/>
              </a:cxn>
              <a:cxn ang="0">
                <a:pos x="0" y="99410"/>
              </a:cxn>
              <a:cxn ang="0">
                <a:pos x="0" y="99410"/>
              </a:cxn>
              <a:cxn ang="0">
                <a:pos x="0" y="6414"/>
              </a:cxn>
              <a:cxn ang="0">
                <a:pos x="6421" y="0"/>
              </a:cxn>
              <a:cxn ang="0">
                <a:pos x="6421" y="0"/>
              </a:cxn>
              <a:cxn ang="0">
                <a:pos x="54575" y="0"/>
              </a:cxn>
              <a:cxn ang="0">
                <a:pos x="60995" y="0"/>
              </a:cxn>
              <a:cxn ang="0">
                <a:pos x="89887" y="32068"/>
              </a:cxn>
              <a:cxn ang="0">
                <a:pos x="93098" y="35274"/>
              </a:cxn>
              <a:cxn ang="0">
                <a:pos x="93098" y="35274"/>
              </a:cxn>
              <a:cxn ang="0">
                <a:pos x="93098" y="51308"/>
              </a:cxn>
              <a:cxn ang="0">
                <a:pos x="73836" y="32068"/>
              </a:cxn>
              <a:cxn ang="0">
                <a:pos x="73836" y="32068"/>
              </a:cxn>
              <a:cxn ang="0">
                <a:pos x="60995" y="19241"/>
              </a:cxn>
              <a:cxn ang="0">
                <a:pos x="60995" y="32068"/>
              </a:cxn>
              <a:cxn ang="0">
                <a:pos x="73836" y="32068"/>
              </a:cxn>
              <a:cxn ang="0">
                <a:pos x="131621" y="92996"/>
              </a:cxn>
              <a:cxn ang="0">
                <a:pos x="131621" y="92996"/>
              </a:cxn>
              <a:cxn ang="0">
                <a:pos x="109149" y="92996"/>
              </a:cxn>
              <a:cxn ang="0">
                <a:pos x="105939" y="89789"/>
              </a:cxn>
              <a:cxn ang="0">
                <a:pos x="105939" y="89789"/>
              </a:cxn>
              <a:cxn ang="0">
                <a:pos x="105939" y="64135"/>
              </a:cxn>
              <a:cxn ang="0">
                <a:pos x="64205" y="64135"/>
              </a:cxn>
              <a:cxn ang="0">
                <a:pos x="64205" y="147511"/>
              </a:cxn>
              <a:cxn ang="0">
                <a:pos x="131621" y="147511"/>
              </a:cxn>
              <a:cxn ang="0">
                <a:pos x="131621" y="92996"/>
              </a:cxn>
              <a:cxn ang="0">
                <a:pos x="125200" y="86583"/>
              </a:cxn>
              <a:cxn ang="0">
                <a:pos x="125200" y="86583"/>
              </a:cxn>
              <a:cxn ang="0">
                <a:pos x="112359" y="70549"/>
              </a:cxn>
              <a:cxn ang="0">
                <a:pos x="112359" y="86583"/>
              </a:cxn>
              <a:cxn ang="0">
                <a:pos x="125200" y="86583"/>
              </a:cxn>
            </a:cxnLst>
            <a:rect l="0" t="0" r="0" b="0"/>
            <a:pathLst>
              <a:path w="45" h="50">
                <a:moveTo>
                  <a:pt x="18" y="16"/>
                </a:moveTo>
                <a:cubicBezTo>
                  <a:pt x="18" y="16"/>
                  <a:pt x="18" y="16"/>
                  <a:pt x="18" y="16"/>
                </a:cubicBezTo>
                <a:cubicBezTo>
                  <a:pt x="25" y="16"/>
                  <a:pt x="25" y="16"/>
                  <a:pt x="25" y="16"/>
                </a:cubicBezTo>
                <a:cubicBezTo>
                  <a:pt x="25" y="12"/>
                  <a:pt x="25" y="12"/>
                  <a:pt x="25" y="12"/>
                </a:cubicBezTo>
                <a:cubicBezTo>
                  <a:pt x="17" y="12"/>
                  <a:pt x="17" y="12"/>
                  <a:pt x="17" y="12"/>
                </a:cubicBezTo>
                <a:cubicBezTo>
                  <a:pt x="17" y="12"/>
                  <a:pt x="16" y="12"/>
                  <a:pt x="16" y="11"/>
                </a:cubicBezTo>
                <a:cubicBezTo>
                  <a:pt x="16" y="11"/>
                  <a:pt x="16" y="11"/>
                  <a:pt x="16" y="11"/>
                </a:cubicBezTo>
                <a:cubicBezTo>
                  <a:pt x="16" y="4"/>
                  <a:pt x="16" y="4"/>
                  <a:pt x="16" y="4"/>
                </a:cubicBezTo>
                <a:cubicBezTo>
                  <a:pt x="4" y="4"/>
                  <a:pt x="4" y="4"/>
                  <a:pt x="4" y="4"/>
                </a:cubicBezTo>
                <a:cubicBezTo>
                  <a:pt x="4" y="29"/>
                  <a:pt x="4" y="29"/>
                  <a:pt x="4" y="29"/>
                </a:cubicBezTo>
                <a:cubicBezTo>
                  <a:pt x="16" y="29"/>
                  <a:pt x="16" y="29"/>
                  <a:pt x="16" y="29"/>
                </a:cubicBezTo>
                <a:cubicBezTo>
                  <a:pt x="16" y="18"/>
                  <a:pt x="16" y="18"/>
                  <a:pt x="16" y="18"/>
                </a:cubicBezTo>
                <a:cubicBezTo>
                  <a:pt x="16" y="17"/>
                  <a:pt x="17" y="16"/>
                  <a:pt x="18" y="16"/>
                </a:cubicBezTo>
                <a:close/>
                <a:moveTo>
                  <a:pt x="29" y="16"/>
                </a:moveTo>
                <a:cubicBezTo>
                  <a:pt x="29" y="16"/>
                  <a:pt x="29" y="16"/>
                  <a:pt x="29" y="16"/>
                </a:cubicBezTo>
                <a:cubicBezTo>
                  <a:pt x="34" y="16"/>
                  <a:pt x="34" y="16"/>
                  <a:pt x="34" y="16"/>
                </a:cubicBezTo>
                <a:cubicBezTo>
                  <a:pt x="34" y="16"/>
                  <a:pt x="35" y="16"/>
                  <a:pt x="35" y="17"/>
                </a:cubicBezTo>
                <a:cubicBezTo>
                  <a:pt x="45" y="26"/>
                  <a:pt x="45" y="26"/>
                  <a:pt x="45" y="26"/>
                </a:cubicBezTo>
                <a:cubicBezTo>
                  <a:pt x="45" y="27"/>
                  <a:pt x="45" y="27"/>
                  <a:pt x="45" y="28"/>
                </a:cubicBezTo>
                <a:cubicBezTo>
                  <a:pt x="45" y="28"/>
                  <a:pt x="45" y="28"/>
                  <a:pt x="45" y="28"/>
                </a:cubicBezTo>
                <a:cubicBezTo>
                  <a:pt x="45" y="48"/>
                  <a:pt x="45" y="48"/>
                  <a:pt x="45" y="48"/>
                </a:cubicBezTo>
                <a:cubicBezTo>
                  <a:pt x="45" y="49"/>
                  <a:pt x="44" y="50"/>
                  <a:pt x="43" y="50"/>
                </a:cubicBezTo>
                <a:cubicBezTo>
                  <a:pt x="43" y="50"/>
                  <a:pt x="43" y="50"/>
                  <a:pt x="43" y="50"/>
                </a:cubicBezTo>
                <a:cubicBezTo>
                  <a:pt x="18" y="50"/>
                  <a:pt x="18" y="50"/>
                  <a:pt x="18" y="50"/>
                </a:cubicBezTo>
                <a:cubicBezTo>
                  <a:pt x="17" y="50"/>
                  <a:pt x="16" y="49"/>
                  <a:pt x="16" y="48"/>
                </a:cubicBezTo>
                <a:cubicBezTo>
                  <a:pt x="16" y="48"/>
                  <a:pt x="16" y="48"/>
                  <a:pt x="16" y="48"/>
                </a:cubicBezTo>
                <a:cubicBezTo>
                  <a:pt x="16" y="33"/>
                  <a:pt x="16" y="33"/>
                  <a:pt x="16" y="33"/>
                </a:cubicBezTo>
                <a:cubicBezTo>
                  <a:pt x="2" y="33"/>
                  <a:pt x="2" y="33"/>
                  <a:pt x="2" y="33"/>
                </a:cubicBezTo>
                <a:cubicBezTo>
                  <a:pt x="1" y="33"/>
                  <a:pt x="0" y="32"/>
                  <a:pt x="0" y="31"/>
                </a:cubicBezTo>
                <a:cubicBezTo>
                  <a:pt x="0" y="31"/>
                  <a:pt x="0" y="31"/>
                  <a:pt x="0" y="31"/>
                </a:cubicBezTo>
                <a:cubicBezTo>
                  <a:pt x="0" y="2"/>
                  <a:pt x="0" y="2"/>
                  <a:pt x="0" y="2"/>
                </a:cubicBezTo>
                <a:cubicBezTo>
                  <a:pt x="0" y="1"/>
                  <a:pt x="1" y="0"/>
                  <a:pt x="2" y="0"/>
                </a:cubicBezTo>
                <a:cubicBezTo>
                  <a:pt x="2" y="0"/>
                  <a:pt x="2" y="0"/>
                  <a:pt x="2" y="0"/>
                </a:cubicBezTo>
                <a:cubicBezTo>
                  <a:pt x="17" y="0"/>
                  <a:pt x="17" y="0"/>
                  <a:pt x="17" y="0"/>
                </a:cubicBezTo>
                <a:cubicBezTo>
                  <a:pt x="18" y="0"/>
                  <a:pt x="18" y="0"/>
                  <a:pt x="19" y="0"/>
                </a:cubicBezTo>
                <a:cubicBezTo>
                  <a:pt x="28" y="10"/>
                  <a:pt x="28" y="10"/>
                  <a:pt x="28" y="10"/>
                </a:cubicBezTo>
                <a:cubicBezTo>
                  <a:pt x="29" y="10"/>
                  <a:pt x="29" y="11"/>
                  <a:pt x="29" y="11"/>
                </a:cubicBezTo>
                <a:cubicBezTo>
                  <a:pt x="29" y="11"/>
                  <a:pt x="29" y="11"/>
                  <a:pt x="29" y="11"/>
                </a:cubicBezTo>
                <a:cubicBezTo>
                  <a:pt x="29" y="16"/>
                  <a:pt x="29" y="16"/>
                  <a:pt x="29" y="16"/>
                </a:cubicBezTo>
                <a:close/>
                <a:moveTo>
                  <a:pt x="23" y="10"/>
                </a:moveTo>
                <a:cubicBezTo>
                  <a:pt x="23" y="10"/>
                  <a:pt x="23" y="10"/>
                  <a:pt x="23" y="10"/>
                </a:cubicBezTo>
                <a:cubicBezTo>
                  <a:pt x="19" y="6"/>
                  <a:pt x="19" y="6"/>
                  <a:pt x="19" y="6"/>
                </a:cubicBezTo>
                <a:cubicBezTo>
                  <a:pt x="19" y="10"/>
                  <a:pt x="19" y="10"/>
                  <a:pt x="19" y="10"/>
                </a:cubicBezTo>
                <a:cubicBezTo>
                  <a:pt x="23" y="10"/>
                  <a:pt x="23" y="10"/>
                  <a:pt x="23" y="10"/>
                </a:cubicBezTo>
                <a:close/>
                <a:moveTo>
                  <a:pt x="41" y="29"/>
                </a:moveTo>
                <a:cubicBezTo>
                  <a:pt x="41" y="29"/>
                  <a:pt x="41" y="29"/>
                  <a:pt x="41" y="29"/>
                </a:cubicBezTo>
                <a:cubicBezTo>
                  <a:pt x="34" y="29"/>
                  <a:pt x="34" y="29"/>
                  <a:pt x="34" y="29"/>
                </a:cubicBezTo>
                <a:cubicBezTo>
                  <a:pt x="33" y="29"/>
                  <a:pt x="33" y="28"/>
                  <a:pt x="33" y="28"/>
                </a:cubicBezTo>
                <a:cubicBezTo>
                  <a:pt x="33" y="28"/>
                  <a:pt x="33" y="28"/>
                  <a:pt x="33" y="28"/>
                </a:cubicBezTo>
                <a:cubicBezTo>
                  <a:pt x="33" y="20"/>
                  <a:pt x="33" y="20"/>
                  <a:pt x="33" y="20"/>
                </a:cubicBezTo>
                <a:cubicBezTo>
                  <a:pt x="28" y="20"/>
                  <a:pt x="24" y="20"/>
                  <a:pt x="20" y="20"/>
                </a:cubicBezTo>
                <a:cubicBezTo>
                  <a:pt x="20" y="29"/>
                  <a:pt x="20" y="37"/>
                  <a:pt x="20" y="46"/>
                </a:cubicBezTo>
                <a:cubicBezTo>
                  <a:pt x="41" y="46"/>
                  <a:pt x="41" y="46"/>
                  <a:pt x="41" y="46"/>
                </a:cubicBezTo>
                <a:cubicBezTo>
                  <a:pt x="41" y="29"/>
                  <a:pt x="41" y="29"/>
                  <a:pt x="41" y="29"/>
                </a:cubicBezTo>
                <a:close/>
                <a:moveTo>
                  <a:pt x="39" y="27"/>
                </a:moveTo>
                <a:cubicBezTo>
                  <a:pt x="39" y="27"/>
                  <a:pt x="39" y="27"/>
                  <a:pt x="39" y="27"/>
                </a:cubicBezTo>
                <a:cubicBezTo>
                  <a:pt x="35" y="22"/>
                  <a:pt x="35" y="22"/>
                  <a:pt x="35" y="22"/>
                </a:cubicBezTo>
                <a:cubicBezTo>
                  <a:pt x="35" y="27"/>
                  <a:pt x="35" y="27"/>
                  <a:pt x="35" y="27"/>
                </a:cubicBezTo>
                <a:cubicBezTo>
                  <a:pt x="39" y="27"/>
                  <a:pt x="39" y="27"/>
                  <a:pt x="39" y="27"/>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1" name="Freeform 109"/>
          <p:cNvSpPr>
            <a:spLocks noEditPoints="1"/>
          </p:cNvSpPr>
          <p:nvPr/>
        </p:nvSpPr>
        <p:spPr>
          <a:xfrm>
            <a:off x="3604260" y="1708012"/>
            <a:ext cx="728980" cy="657225"/>
          </a:xfrm>
          <a:custGeom>
            <a:avLst/>
            <a:gdLst/>
            <a:ahLst/>
            <a:cxnLst>
              <a:cxn ang="0">
                <a:pos x="60325" y="63500"/>
              </a:cxn>
              <a:cxn ang="0">
                <a:pos x="60325" y="79375"/>
              </a:cxn>
              <a:cxn ang="0">
                <a:pos x="44450" y="79375"/>
              </a:cxn>
              <a:cxn ang="0">
                <a:pos x="44450" y="63500"/>
              </a:cxn>
              <a:cxn ang="0">
                <a:pos x="82550" y="0"/>
              </a:cxn>
              <a:cxn ang="0">
                <a:pos x="136525" y="22225"/>
              </a:cxn>
              <a:cxn ang="0">
                <a:pos x="136525" y="120650"/>
              </a:cxn>
              <a:cxn ang="0">
                <a:pos x="63500" y="136525"/>
              </a:cxn>
              <a:cxn ang="0">
                <a:pos x="28575" y="142875"/>
              </a:cxn>
              <a:cxn ang="0">
                <a:pos x="22225" y="146050"/>
              </a:cxn>
              <a:cxn ang="0">
                <a:pos x="12700" y="136525"/>
              </a:cxn>
              <a:cxn ang="0">
                <a:pos x="12700" y="133350"/>
              </a:cxn>
              <a:cxn ang="0">
                <a:pos x="6350" y="95250"/>
              </a:cxn>
              <a:cxn ang="0">
                <a:pos x="25400" y="22225"/>
              </a:cxn>
              <a:cxn ang="0">
                <a:pos x="130175" y="31750"/>
              </a:cxn>
              <a:cxn ang="0">
                <a:pos x="82550" y="12700"/>
              </a:cxn>
              <a:cxn ang="0">
                <a:pos x="12700" y="69850"/>
              </a:cxn>
              <a:cxn ang="0">
                <a:pos x="28575" y="104775"/>
              </a:cxn>
              <a:cxn ang="0">
                <a:pos x="25400" y="130175"/>
              </a:cxn>
              <a:cxn ang="0">
                <a:pos x="47625" y="120650"/>
              </a:cxn>
              <a:cxn ang="0">
                <a:pos x="82550" y="127000"/>
              </a:cxn>
              <a:cxn ang="0">
                <a:pos x="149225" y="69850"/>
              </a:cxn>
              <a:cxn ang="0">
                <a:pos x="53975" y="66675"/>
              </a:cxn>
              <a:cxn ang="0">
                <a:pos x="50800" y="66675"/>
              </a:cxn>
              <a:cxn ang="0">
                <a:pos x="47625" y="69850"/>
              </a:cxn>
              <a:cxn ang="0">
                <a:pos x="50800" y="76200"/>
              </a:cxn>
              <a:cxn ang="0">
                <a:pos x="57150" y="69850"/>
              </a:cxn>
              <a:cxn ang="0">
                <a:pos x="82550" y="60325"/>
              </a:cxn>
              <a:cxn ang="0">
                <a:pos x="88900" y="63500"/>
              </a:cxn>
              <a:cxn ang="0">
                <a:pos x="88900" y="79375"/>
              </a:cxn>
              <a:cxn ang="0">
                <a:pos x="73025" y="79375"/>
              </a:cxn>
              <a:cxn ang="0">
                <a:pos x="73025" y="63500"/>
              </a:cxn>
              <a:cxn ang="0">
                <a:pos x="82550" y="66675"/>
              </a:cxn>
              <a:cxn ang="0">
                <a:pos x="82550" y="66675"/>
              </a:cxn>
              <a:cxn ang="0">
                <a:pos x="76200" y="69850"/>
              </a:cxn>
              <a:cxn ang="0">
                <a:pos x="82550" y="76200"/>
              </a:cxn>
              <a:cxn ang="0">
                <a:pos x="85725" y="69850"/>
              </a:cxn>
              <a:cxn ang="0">
                <a:pos x="111125" y="60325"/>
              </a:cxn>
              <a:cxn ang="0">
                <a:pos x="117475" y="63500"/>
              </a:cxn>
              <a:cxn ang="0">
                <a:pos x="117475" y="79375"/>
              </a:cxn>
              <a:cxn ang="0">
                <a:pos x="101600" y="79375"/>
              </a:cxn>
              <a:cxn ang="0">
                <a:pos x="101600" y="63500"/>
              </a:cxn>
              <a:cxn ang="0">
                <a:pos x="114300" y="66675"/>
              </a:cxn>
              <a:cxn ang="0">
                <a:pos x="111125" y="66675"/>
              </a:cxn>
              <a:cxn ang="0">
                <a:pos x="104775" y="69850"/>
              </a:cxn>
              <a:cxn ang="0">
                <a:pos x="111125" y="76200"/>
              </a:cxn>
              <a:cxn ang="0">
                <a:pos x="114300" y="69850"/>
              </a:cxn>
            </a:cxnLst>
            <a:rect l="0" t="0" r="0" b="0"/>
            <a:pathLst>
              <a:path w="51" h="46">
                <a:moveTo>
                  <a:pt x="16" y="19"/>
                </a:moveTo>
                <a:cubicBezTo>
                  <a:pt x="17" y="19"/>
                  <a:pt x="18" y="19"/>
                  <a:pt x="19" y="20"/>
                </a:cubicBezTo>
                <a:cubicBezTo>
                  <a:pt x="19" y="20"/>
                  <a:pt x="20" y="21"/>
                  <a:pt x="20" y="22"/>
                </a:cubicBezTo>
                <a:cubicBezTo>
                  <a:pt x="20" y="23"/>
                  <a:pt x="19" y="24"/>
                  <a:pt x="19" y="25"/>
                </a:cubicBezTo>
                <a:cubicBezTo>
                  <a:pt x="18" y="26"/>
                  <a:pt x="17" y="26"/>
                  <a:pt x="16" y="26"/>
                </a:cubicBezTo>
                <a:cubicBezTo>
                  <a:pt x="15" y="26"/>
                  <a:pt x="14" y="26"/>
                  <a:pt x="14" y="25"/>
                </a:cubicBezTo>
                <a:cubicBezTo>
                  <a:pt x="13" y="24"/>
                  <a:pt x="13" y="23"/>
                  <a:pt x="13" y="22"/>
                </a:cubicBezTo>
                <a:cubicBezTo>
                  <a:pt x="13" y="21"/>
                  <a:pt x="13" y="20"/>
                  <a:pt x="14" y="20"/>
                </a:cubicBezTo>
                <a:cubicBezTo>
                  <a:pt x="14" y="19"/>
                  <a:pt x="15" y="19"/>
                  <a:pt x="16" y="19"/>
                </a:cubicBezTo>
                <a:close/>
                <a:moveTo>
                  <a:pt x="26" y="0"/>
                </a:moveTo>
                <a:cubicBezTo>
                  <a:pt x="26" y="0"/>
                  <a:pt x="26" y="0"/>
                  <a:pt x="26" y="0"/>
                </a:cubicBezTo>
                <a:cubicBezTo>
                  <a:pt x="32" y="0"/>
                  <a:pt x="39" y="3"/>
                  <a:pt x="43" y="7"/>
                </a:cubicBezTo>
                <a:cubicBezTo>
                  <a:pt x="48" y="11"/>
                  <a:pt x="51" y="16"/>
                  <a:pt x="51" y="22"/>
                </a:cubicBezTo>
                <a:cubicBezTo>
                  <a:pt x="51" y="28"/>
                  <a:pt x="48" y="34"/>
                  <a:pt x="43" y="38"/>
                </a:cubicBezTo>
                <a:cubicBezTo>
                  <a:pt x="39" y="42"/>
                  <a:pt x="32" y="44"/>
                  <a:pt x="26" y="44"/>
                </a:cubicBezTo>
                <a:cubicBezTo>
                  <a:pt x="23" y="44"/>
                  <a:pt x="21" y="44"/>
                  <a:pt x="20" y="43"/>
                </a:cubicBezTo>
                <a:cubicBezTo>
                  <a:pt x="18" y="43"/>
                  <a:pt x="16" y="43"/>
                  <a:pt x="15" y="42"/>
                </a:cubicBezTo>
                <a:cubicBezTo>
                  <a:pt x="9" y="45"/>
                  <a:pt x="9" y="45"/>
                  <a:pt x="9" y="45"/>
                </a:cubicBezTo>
                <a:cubicBezTo>
                  <a:pt x="8" y="46"/>
                  <a:pt x="7" y="46"/>
                  <a:pt x="7" y="46"/>
                </a:cubicBezTo>
                <a:cubicBezTo>
                  <a:pt x="7" y="46"/>
                  <a:pt x="7" y="46"/>
                  <a:pt x="7" y="46"/>
                </a:cubicBezTo>
                <a:cubicBezTo>
                  <a:pt x="6" y="46"/>
                  <a:pt x="6" y="45"/>
                  <a:pt x="5" y="45"/>
                </a:cubicBezTo>
                <a:cubicBezTo>
                  <a:pt x="5" y="45"/>
                  <a:pt x="4" y="44"/>
                  <a:pt x="4" y="43"/>
                </a:cubicBezTo>
                <a:cubicBezTo>
                  <a:pt x="4" y="43"/>
                  <a:pt x="4" y="43"/>
                  <a:pt x="4" y="43"/>
                </a:cubicBezTo>
                <a:cubicBezTo>
                  <a:pt x="4" y="43"/>
                  <a:pt x="4" y="42"/>
                  <a:pt x="4" y="42"/>
                </a:cubicBezTo>
                <a:cubicBezTo>
                  <a:pt x="5" y="35"/>
                  <a:pt x="5" y="35"/>
                  <a:pt x="5" y="35"/>
                </a:cubicBezTo>
                <a:cubicBezTo>
                  <a:pt x="4" y="33"/>
                  <a:pt x="3" y="32"/>
                  <a:pt x="2" y="30"/>
                </a:cubicBezTo>
                <a:cubicBezTo>
                  <a:pt x="1" y="27"/>
                  <a:pt x="0" y="25"/>
                  <a:pt x="0" y="22"/>
                </a:cubicBezTo>
                <a:cubicBezTo>
                  <a:pt x="0" y="16"/>
                  <a:pt x="3" y="11"/>
                  <a:pt x="8" y="7"/>
                </a:cubicBezTo>
                <a:cubicBezTo>
                  <a:pt x="12" y="3"/>
                  <a:pt x="19" y="0"/>
                  <a:pt x="26" y="0"/>
                </a:cubicBezTo>
                <a:close/>
                <a:moveTo>
                  <a:pt x="41" y="10"/>
                </a:moveTo>
                <a:cubicBezTo>
                  <a:pt x="41" y="10"/>
                  <a:pt x="41" y="10"/>
                  <a:pt x="41" y="10"/>
                </a:cubicBezTo>
                <a:cubicBezTo>
                  <a:pt x="37" y="6"/>
                  <a:pt x="31" y="4"/>
                  <a:pt x="26" y="4"/>
                </a:cubicBezTo>
                <a:cubicBezTo>
                  <a:pt x="20" y="4"/>
                  <a:pt x="14" y="6"/>
                  <a:pt x="10" y="10"/>
                </a:cubicBezTo>
                <a:cubicBezTo>
                  <a:pt x="7" y="13"/>
                  <a:pt x="4" y="17"/>
                  <a:pt x="4" y="22"/>
                </a:cubicBezTo>
                <a:cubicBezTo>
                  <a:pt x="4" y="24"/>
                  <a:pt x="5" y="26"/>
                  <a:pt x="5" y="28"/>
                </a:cubicBezTo>
                <a:cubicBezTo>
                  <a:pt x="6" y="30"/>
                  <a:pt x="7" y="32"/>
                  <a:pt x="9" y="33"/>
                </a:cubicBezTo>
                <a:cubicBezTo>
                  <a:pt x="9" y="34"/>
                  <a:pt x="9" y="34"/>
                  <a:pt x="9" y="35"/>
                </a:cubicBezTo>
                <a:cubicBezTo>
                  <a:pt x="8" y="41"/>
                  <a:pt x="8" y="41"/>
                  <a:pt x="8" y="41"/>
                </a:cubicBezTo>
                <a:cubicBezTo>
                  <a:pt x="14" y="38"/>
                  <a:pt x="14" y="38"/>
                  <a:pt x="14" y="38"/>
                </a:cubicBezTo>
                <a:cubicBezTo>
                  <a:pt x="14" y="38"/>
                  <a:pt x="15" y="38"/>
                  <a:pt x="15" y="38"/>
                </a:cubicBezTo>
                <a:cubicBezTo>
                  <a:pt x="17" y="39"/>
                  <a:pt x="19" y="39"/>
                  <a:pt x="20" y="40"/>
                </a:cubicBezTo>
                <a:cubicBezTo>
                  <a:pt x="22" y="40"/>
                  <a:pt x="24" y="40"/>
                  <a:pt x="26" y="40"/>
                </a:cubicBezTo>
                <a:cubicBezTo>
                  <a:pt x="31" y="40"/>
                  <a:pt x="37" y="38"/>
                  <a:pt x="41" y="35"/>
                </a:cubicBezTo>
                <a:cubicBezTo>
                  <a:pt x="44" y="32"/>
                  <a:pt x="47" y="27"/>
                  <a:pt x="47" y="22"/>
                </a:cubicBezTo>
                <a:cubicBezTo>
                  <a:pt x="47" y="17"/>
                  <a:pt x="44" y="13"/>
                  <a:pt x="41" y="10"/>
                </a:cubicBezTo>
                <a:close/>
                <a:moveTo>
                  <a:pt x="17" y="21"/>
                </a:moveTo>
                <a:cubicBezTo>
                  <a:pt x="17" y="21"/>
                  <a:pt x="17" y="21"/>
                  <a:pt x="17" y="21"/>
                </a:cubicBezTo>
                <a:cubicBezTo>
                  <a:pt x="17" y="21"/>
                  <a:pt x="17" y="21"/>
                  <a:pt x="16" y="21"/>
                </a:cubicBezTo>
                <a:cubicBezTo>
                  <a:pt x="16" y="21"/>
                  <a:pt x="16" y="21"/>
                  <a:pt x="15" y="21"/>
                </a:cubicBezTo>
                <a:cubicBezTo>
                  <a:pt x="15" y="22"/>
                  <a:pt x="15" y="22"/>
                  <a:pt x="15" y="22"/>
                </a:cubicBezTo>
                <a:cubicBezTo>
                  <a:pt x="15" y="23"/>
                  <a:pt x="15" y="23"/>
                  <a:pt x="15" y="23"/>
                </a:cubicBezTo>
                <a:cubicBezTo>
                  <a:pt x="16" y="23"/>
                  <a:pt x="16" y="24"/>
                  <a:pt x="16" y="24"/>
                </a:cubicBezTo>
                <a:cubicBezTo>
                  <a:pt x="17" y="24"/>
                  <a:pt x="17" y="23"/>
                  <a:pt x="17" y="23"/>
                </a:cubicBezTo>
                <a:cubicBezTo>
                  <a:pt x="17" y="23"/>
                  <a:pt x="18" y="23"/>
                  <a:pt x="18" y="22"/>
                </a:cubicBezTo>
                <a:cubicBezTo>
                  <a:pt x="18" y="22"/>
                  <a:pt x="17" y="22"/>
                  <a:pt x="17" y="21"/>
                </a:cubicBezTo>
                <a:close/>
                <a:moveTo>
                  <a:pt x="26" y="19"/>
                </a:moveTo>
                <a:cubicBezTo>
                  <a:pt x="26" y="19"/>
                  <a:pt x="26" y="19"/>
                  <a:pt x="26" y="19"/>
                </a:cubicBezTo>
                <a:cubicBezTo>
                  <a:pt x="27" y="19"/>
                  <a:pt x="27" y="19"/>
                  <a:pt x="28" y="20"/>
                </a:cubicBezTo>
                <a:cubicBezTo>
                  <a:pt x="29" y="20"/>
                  <a:pt x="29" y="21"/>
                  <a:pt x="29" y="22"/>
                </a:cubicBezTo>
                <a:cubicBezTo>
                  <a:pt x="29" y="23"/>
                  <a:pt x="29" y="24"/>
                  <a:pt x="28" y="25"/>
                </a:cubicBezTo>
                <a:cubicBezTo>
                  <a:pt x="27" y="26"/>
                  <a:pt x="27" y="26"/>
                  <a:pt x="26" y="26"/>
                </a:cubicBezTo>
                <a:cubicBezTo>
                  <a:pt x="24" y="26"/>
                  <a:pt x="24" y="26"/>
                  <a:pt x="23" y="25"/>
                </a:cubicBezTo>
                <a:cubicBezTo>
                  <a:pt x="22" y="24"/>
                  <a:pt x="22" y="23"/>
                  <a:pt x="22" y="22"/>
                </a:cubicBezTo>
                <a:cubicBezTo>
                  <a:pt x="22" y="21"/>
                  <a:pt x="22" y="20"/>
                  <a:pt x="23" y="20"/>
                </a:cubicBezTo>
                <a:cubicBezTo>
                  <a:pt x="24" y="19"/>
                  <a:pt x="24" y="19"/>
                  <a:pt x="26" y="19"/>
                </a:cubicBezTo>
                <a:close/>
                <a:moveTo>
                  <a:pt x="26" y="21"/>
                </a:moveTo>
                <a:cubicBezTo>
                  <a:pt x="26" y="21"/>
                  <a:pt x="26" y="21"/>
                  <a:pt x="26" y="21"/>
                </a:cubicBezTo>
                <a:cubicBezTo>
                  <a:pt x="26" y="21"/>
                  <a:pt x="26" y="21"/>
                  <a:pt x="26" y="21"/>
                </a:cubicBezTo>
                <a:cubicBezTo>
                  <a:pt x="25" y="21"/>
                  <a:pt x="25" y="21"/>
                  <a:pt x="25" y="21"/>
                </a:cubicBezTo>
                <a:cubicBezTo>
                  <a:pt x="24" y="22"/>
                  <a:pt x="24" y="22"/>
                  <a:pt x="24" y="22"/>
                </a:cubicBezTo>
                <a:cubicBezTo>
                  <a:pt x="24" y="23"/>
                  <a:pt x="24" y="23"/>
                  <a:pt x="25" y="23"/>
                </a:cubicBezTo>
                <a:cubicBezTo>
                  <a:pt x="25" y="23"/>
                  <a:pt x="25" y="24"/>
                  <a:pt x="26" y="24"/>
                </a:cubicBezTo>
                <a:cubicBezTo>
                  <a:pt x="26" y="24"/>
                  <a:pt x="26" y="23"/>
                  <a:pt x="26" y="23"/>
                </a:cubicBezTo>
                <a:cubicBezTo>
                  <a:pt x="27" y="23"/>
                  <a:pt x="27" y="23"/>
                  <a:pt x="27" y="22"/>
                </a:cubicBezTo>
                <a:cubicBezTo>
                  <a:pt x="27" y="22"/>
                  <a:pt x="27" y="22"/>
                  <a:pt x="26" y="21"/>
                </a:cubicBezTo>
                <a:close/>
                <a:moveTo>
                  <a:pt x="35" y="19"/>
                </a:moveTo>
                <a:cubicBezTo>
                  <a:pt x="35" y="19"/>
                  <a:pt x="35" y="19"/>
                  <a:pt x="35" y="19"/>
                </a:cubicBezTo>
                <a:cubicBezTo>
                  <a:pt x="36" y="19"/>
                  <a:pt x="37" y="19"/>
                  <a:pt x="37" y="20"/>
                </a:cubicBezTo>
                <a:cubicBezTo>
                  <a:pt x="38" y="20"/>
                  <a:pt x="38" y="21"/>
                  <a:pt x="38" y="22"/>
                </a:cubicBezTo>
                <a:cubicBezTo>
                  <a:pt x="38" y="23"/>
                  <a:pt x="38" y="24"/>
                  <a:pt x="37" y="25"/>
                </a:cubicBezTo>
                <a:cubicBezTo>
                  <a:pt x="37" y="26"/>
                  <a:pt x="36" y="26"/>
                  <a:pt x="35" y="26"/>
                </a:cubicBezTo>
                <a:cubicBezTo>
                  <a:pt x="34" y="26"/>
                  <a:pt x="33" y="26"/>
                  <a:pt x="32" y="25"/>
                </a:cubicBezTo>
                <a:cubicBezTo>
                  <a:pt x="32" y="24"/>
                  <a:pt x="31" y="23"/>
                  <a:pt x="31" y="22"/>
                </a:cubicBezTo>
                <a:cubicBezTo>
                  <a:pt x="31" y="21"/>
                  <a:pt x="32" y="20"/>
                  <a:pt x="32" y="20"/>
                </a:cubicBezTo>
                <a:cubicBezTo>
                  <a:pt x="33" y="19"/>
                  <a:pt x="34" y="19"/>
                  <a:pt x="35" y="19"/>
                </a:cubicBezTo>
                <a:close/>
                <a:moveTo>
                  <a:pt x="36" y="21"/>
                </a:moveTo>
                <a:cubicBezTo>
                  <a:pt x="36" y="21"/>
                  <a:pt x="36" y="21"/>
                  <a:pt x="36" y="21"/>
                </a:cubicBezTo>
                <a:cubicBezTo>
                  <a:pt x="35" y="21"/>
                  <a:pt x="35" y="21"/>
                  <a:pt x="35" y="21"/>
                </a:cubicBezTo>
                <a:cubicBezTo>
                  <a:pt x="34" y="21"/>
                  <a:pt x="34" y="21"/>
                  <a:pt x="34" y="21"/>
                </a:cubicBezTo>
                <a:cubicBezTo>
                  <a:pt x="34" y="22"/>
                  <a:pt x="33" y="22"/>
                  <a:pt x="33" y="22"/>
                </a:cubicBezTo>
                <a:cubicBezTo>
                  <a:pt x="33" y="23"/>
                  <a:pt x="34" y="23"/>
                  <a:pt x="34" y="23"/>
                </a:cubicBezTo>
                <a:cubicBezTo>
                  <a:pt x="34" y="23"/>
                  <a:pt x="34" y="24"/>
                  <a:pt x="35" y="24"/>
                </a:cubicBezTo>
                <a:cubicBezTo>
                  <a:pt x="35" y="24"/>
                  <a:pt x="35" y="23"/>
                  <a:pt x="36" y="23"/>
                </a:cubicBezTo>
                <a:cubicBezTo>
                  <a:pt x="36" y="23"/>
                  <a:pt x="36" y="23"/>
                  <a:pt x="36" y="22"/>
                </a:cubicBezTo>
                <a:cubicBezTo>
                  <a:pt x="36" y="22"/>
                  <a:pt x="36" y="22"/>
                  <a:pt x="36" y="21"/>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2" name="Freeform 365"/>
          <p:cNvSpPr>
            <a:spLocks noEditPoints="1"/>
          </p:cNvSpPr>
          <p:nvPr/>
        </p:nvSpPr>
        <p:spPr>
          <a:xfrm>
            <a:off x="9747250" y="1798817"/>
            <a:ext cx="658495" cy="515620"/>
          </a:xfrm>
          <a:custGeom>
            <a:avLst/>
            <a:gdLst/>
            <a:ahLst/>
            <a:cxnLst>
              <a:cxn ang="0">
                <a:pos x="6350" y="0"/>
              </a:cxn>
              <a:cxn ang="0">
                <a:pos x="6350" y="0"/>
              </a:cxn>
              <a:cxn ang="0">
                <a:pos x="142875" y="0"/>
              </a:cxn>
              <a:cxn ang="0">
                <a:pos x="146050" y="6350"/>
              </a:cxn>
              <a:cxn ang="0">
                <a:pos x="146050" y="6350"/>
              </a:cxn>
              <a:cxn ang="0">
                <a:pos x="146050" y="107950"/>
              </a:cxn>
              <a:cxn ang="0">
                <a:pos x="142875" y="114300"/>
              </a:cxn>
              <a:cxn ang="0">
                <a:pos x="142875" y="114300"/>
              </a:cxn>
              <a:cxn ang="0">
                <a:pos x="6350" y="114300"/>
              </a:cxn>
              <a:cxn ang="0">
                <a:pos x="0" y="107950"/>
              </a:cxn>
              <a:cxn ang="0">
                <a:pos x="0" y="107950"/>
              </a:cxn>
              <a:cxn ang="0">
                <a:pos x="0" y="6350"/>
              </a:cxn>
              <a:cxn ang="0">
                <a:pos x="6350" y="0"/>
              </a:cxn>
              <a:cxn ang="0">
                <a:pos x="136525" y="15875"/>
              </a:cxn>
              <a:cxn ang="0">
                <a:pos x="136525" y="15875"/>
              </a:cxn>
              <a:cxn ang="0">
                <a:pos x="76200" y="76200"/>
              </a:cxn>
              <a:cxn ang="0">
                <a:pos x="73025" y="76200"/>
              </a:cxn>
              <a:cxn ang="0">
                <a:pos x="12700" y="15875"/>
              </a:cxn>
              <a:cxn ang="0">
                <a:pos x="12700" y="104775"/>
              </a:cxn>
              <a:cxn ang="0">
                <a:pos x="136525" y="104775"/>
              </a:cxn>
              <a:cxn ang="0">
                <a:pos x="136525" y="15875"/>
              </a:cxn>
              <a:cxn ang="0">
                <a:pos x="130175" y="12700"/>
              </a:cxn>
              <a:cxn ang="0">
                <a:pos x="130175" y="12700"/>
              </a:cxn>
              <a:cxn ang="0">
                <a:pos x="15875" y="12700"/>
              </a:cxn>
              <a:cxn ang="0">
                <a:pos x="73025" y="69850"/>
              </a:cxn>
              <a:cxn ang="0">
                <a:pos x="130175" y="12700"/>
              </a:cxn>
            </a:cxnLst>
            <a:rect l="0" t="0" r="0" b="0"/>
            <a:pathLst>
              <a:path w="46" h="36">
                <a:moveTo>
                  <a:pt x="2" y="0"/>
                </a:moveTo>
                <a:cubicBezTo>
                  <a:pt x="2" y="0"/>
                  <a:pt x="2" y="0"/>
                  <a:pt x="2" y="0"/>
                </a:cubicBezTo>
                <a:cubicBezTo>
                  <a:pt x="45" y="0"/>
                  <a:pt x="45" y="0"/>
                  <a:pt x="45" y="0"/>
                </a:cubicBezTo>
                <a:cubicBezTo>
                  <a:pt x="46" y="0"/>
                  <a:pt x="46" y="1"/>
                  <a:pt x="46" y="2"/>
                </a:cubicBezTo>
                <a:cubicBezTo>
                  <a:pt x="46" y="2"/>
                  <a:pt x="46" y="2"/>
                  <a:pt x="46" y="2"/>
                </a:cubicBezTo>
                <a:cubicBezTo>
                  <a:pt x="46" y="34"/>
                  <a:pt x="46" y="34"/>
                  <a:pt x="46" y="34"/>
                </a:cubicBezTo>
                <a:cubicBezTo>
                  <a:pt x="46" y="35"/>
                  <a:pt x="46" y="36"/>
                  <a:pt x="45" y="36"/>
                </a:cubicBezTo>
                <a:cubicBezTo>
                  <a:pt x="45" y="36"/>
                  <a:pt x="45" y="36"/>
                  <a:pt x="45" y="36"/>
                </a:cubicBezTo>
                <a:cubicBezTo>
                  <a:pt x="2" y="36"/>
                  <a:pt x="2" y="36"/>
                  <a:pt x="2" y="36"/>
                </a:cubicBezTo>
                <a:cubicBezTo>
                  <a:pt x="1" y="36"/>
                  <a:pt x="0" y="35"/>
                  <a:pt x="0" y="34"/>
                </a:cubicBezTo>
                <a:cubicBezTo>
                  <a:pt x="0" y="34"/>
                  <a:pt x="0" y="34"/>
                  <a:pt x="0" y="34"/>
                </a:cubicBezTo>
                <a:cubicBezTo>
                  <a:pt x="0" y="2"/>
                  <a:pt x="0" y="2"/>
                  <a:pt x="0" y="2"/>
                </a:cubicBezTo>
                <a:cubicBezTo>
                  <a:pt x="0" y="1"/>
                  <a:pt x="1" y="0"/>
                  <a:pt x="2" y="0"/>
                </a:cubicBezTo>
                <a:close/>
                <a:moveTo>
                  <a:pt x="43" y="5"/>
                </a:moveTo>
                <a:cubicBezTo>
                  <a:pt x="43" y="5"/>
                  <a:pt x="43" y="5"/>
                  <a:pt x="43" y="5"/>
                </a:cubicBezTo>
                <a:cubicBezTo>
                  <a:pt x="24" y="24"/>
                  <a:pt x="24" y="24"/>
                  <a:pt x="24" y="24"/>
                </a:cubicBezTo>
                <a:cubicBezTo>
                  <a:pt x="24" y="24"/>
                  <a:pt x="23" y="24"/>
                  <a:pt x="23" y="24"/>
                </a:cubicBezTo>
                <a:cubicBezTo>
                  <a:pt x="4" y="5"/>
                  <a:pt x="4" y="5"/>
                  <a:pt x="4" y="5"/>
                </a:cubicBezTo>
                <a:cubicBezTo>
                  <a:pt x="4" y="33"/>
                  <a:pt x="4" y="33"/>
                  <a:pt x="4" y="33"/>
                </a:cubicBezTo>
                <a:cubicBezTo>
                  <a:pt x="43" y="33"/>
                  <a:pt x="43" y="33"/>
                  <a:pt x="43" y="33"/>
                </a:cubicBezTo>
                <a:cubicBezTo>
                  <a:pt x="43" y="5"/>
                  <a:pt x="43" y="5"/>
                  <a:pt x="43" y="5"/>
                </a:cubicBezTo>
                <a:close/>
                <a:moveTo>
                  <a:pt x="41" y="4"/>
                </a:moveTo>
                <a:cubicBezTo>
                  <a:pt x="41" y="4"/>
                  <a:pt x="41" y="4"/>
                  <a:pt x="41" y="4"/>
                </a:cubicBezTo>
                <a:cubicBezTo>
                  <a:pt x="5" y="4"/>
                  <a:pt x="5" y="4"/>
                  <a:pt x="5" y="4"/>
                </a:cubicBezTo>
                <a:cubicBezTo>
                  <a:pt x="23" y="22"/>
                  <a:pt x="23" y="22"/>
                  <a:pt x="23" y="22"/>
                </a:cubicBezTo>
                <a:cubicBezTo>
                  <a:pt x="41" y="4"/>
                  <a:pt x="41" y="4"/>
                  <a:pt x="41" y="4"/>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3" name="Freeform 329"/>
          <p:cNvSpPr>
            <a:spLocks noEditPoints="1"/>
          </p:cNvSpPr>
          <p:nvPr/>
        </p:nvSpPr>
        <p:spPr>
          <a:xfrm>
            <a:off x="1575435" y="1781037"/>
            <a:ext cx="710565" cy="596900"/>
          </a:xfrm>
          <a:custGeom>
            <a:avLst/>
            <a:gdLst/>
            <a:ahLst/>
            <a:cxnLst>
              <a:cxn ang="0">
                <a:pos x="6350" y="0"/>
              </a:cxn>
              <a:cxn ang="0">
                <a:pos x="158750" y="6350"/>
              </a:cxn>
              <a:cxn ang="0">
                <a:pos x="158750" y="111125"/>
              </a:cxn>
              <a:cxn ang="0">
                <a:pos x="152400" y="117475"/>
              </a:cxn>
              <a:cxn ang="0">
                <a:pos x="85725" y="123825"/>
              </a:cxn>
              <a:cxn ang="0">
                <a:pos x="117475" y="123825"/>
              </a:cxn>
              <a:cxn ang="0">
                <a:pos x="117475" y="133350"/>
              </a:cxn>
              <a:cxn ang="0">
                <a:pos x="34925" y="130175"/>
              </a:cxn>
              <a:cxn ang="0">
                <a:pos x="73025" y="123825"/>
              </a:cxn>
              <a:cxn ang="0">
                <a:pos x="73025" y="117475"/>
              </a:cxn>
              <a:cxn ang="0">
                <a:pos x="0" y="111125"/>
              </a:cxn>
              <a:cxn ang="0">
                <a:pos x="0" y="6350"/>
              </a:cxn>
              <a:cxn ang="0">
                <a:pos x="82550" y="25400"/>
              </a:cxn>
              <a:cxn ang="0">
                <a:pos x="114300" y="53975"/>
              </a:cxn>
              <a:cxn ang="0">
                <a:pos x="117475" y="60325"/>
              </a:cxn>
              <a:cxn ang="0">
                <a:pos x="114300" y="63500"/>
              </a:cxn>
              <a:cxn ang="0">
                <a:pos x="82550" y="95250"/>
              </a:cxn>
              <a:cxn ang="0">
                <a:pos x="76200" y="95250"/>
              </a:cxn>
              <a:cxn ang="0">
                <a:pos x="44450" y="63500"/>
              </a:cxn>
              <a:cxn ang="0">
                <a:pos x="38100" y="60325"/>
              </a:cxn>
              <a:cxn ang="0">
                <a:pos x="44450" y="53975"/>
              </a:cxn>
              <a:cxn ang="0">
                <a:pos x="76200" y="22225"/>
              </a:cxn>
              <a:cxn ang="0">
                <a:pos x="82550" y="22225"/>
              </a:cxn>
              <a:cxn ang="0">
                <a:pos x="82550" y="31750"/>
              </a:cxn>
              <a:cxn ang="0">
                <a:pos x="82550" y="38100"/>
              </a:cxn>
              <a:cxn ang="0">
                <a:pos x="76200" y="38100"/>
              </a:cxn>
              <a:cxn ang="0">
                <a:pos x="50800" y="53975"/>
              </a:cxn>
              <a:cxn ang="0">
                <a:pos x="60325" y="60325"/>
              </a:cxn>
              <a:cxn ang="0">
                <a:pos x="50800" y="63500"/>
              </a:cxn>
              <a:cxn ang="0">
                <a:pos x="76200" y="79375"/>
              </a:cxn>
              <a:cxn ang="0">
                <a:pos x="82550" y="79375"/>
              </a:cxn>
              <a:cxn ang="0">
                <a:pos x="104775" y="63500"/>
              </a:cxn>
              <a:cxn ang="0">
                <a:pos x="98425" y="60325"/>
              </a:cxn>
              <a:cxn ang="0">
                <a:pos x="104775" y="53975"/>
              </a:cxn>
              <a:cxn ang="0">
                <a:pos x="136525" y="88900"/>
              </a:cxn>
              <a:cxn ang="0">
                <a:pos x="142875" y="95250"/>
              </a:cxn>
              <a:cxn ang="0">
                <a:pos x="130175" y="95250"/>
              </a:cxn>
              <a:cxn ang="0">
                <a:pos x="146050" y="12700"/>
              </a:cxn>
              <a:cxn ang="0">
                <a:pos x="12700" y="12700"/>
              </a:cxn>
              <a:cxn ang="0">
                <a:pos x="146050" y="104775"/>
              </a:cxn>
            </a:cxnLst>
            <a:rect l="0" t="0" r="0" b="0"/>
            <a:pathLst>
              <a:path w="50" h="42">
                <a:moveTo>
                  <a:pt x="2" y="0"/>
                </a:moveTo>
                <a:cubicBezTo>
                  <a:pt x="2" y="0"/>
                  <a:pt x="2" y="0"/>
                  <a:pt x="2" y="0"/>
                </a:cubicBezTo>
                <a:cubicBezTo>
                  <a:pt x="48" y="0"/>
                  <a:pt x="48" y="0"/>
                  <a:pt x="48" y="0"/>
                </a:cubicBezTo>
                <a:cubicBezTo>
                  <a:pt x="49" y="0"/>
                  <a:pt x="50" y="1"/>
                  <a:pt x="50" y="2"/>
                </a:cubicBezTo>
                <a:cubicBezTo>
                  <a:pt x="50" y="2"/>
                  <a:pt x="50" y="2"/>
                  <a:pt x="50" y="2"/>
                </a:cubicBezTo>
                <a:cubicBezTo>
                  <a:pt x="50" y="35"/>
                  <a:pt x="50" y="35"/>
                  <a:pt x="50" y="35"/>
                </a:cubicBezTo>
                <a:cubicBezTo>
                  <a:pt x="50" y="36"/>
                  <a:pt x="49" y="37"/>
                  <a:pt x="48" y="37"/>
                </a:cubicBezTo>
                <a:cubicBezTo>
                  <a:pt x="48" y="37"/>
                  <a:pt x="48" y="37"/>
                  <a:pt x="48" y="37"/>
                </a:cubicBezTo>
                <a:cubicBezTo>
                  <a:pt x="27" y="37"/>
                  <a:pt x="27" y="37"/>
                  <a:pt x="27" y="37"/>
                </a:cubicBezTo>
                <a:cubicBezTo>
                  <a:pt x="27" y="39"/>
                  <a:pt x="27" y="39"/>
                  <a:pt x="27" y="39"/>
                </a:cubicBezTo>
                <a:cubicBezTo>
                  <a:pt x="27" y="39"/>
                  <a:pt x="27" y="39"/>
                  <a:pt x="27" y="39"/>
                </a:cubicBezTo>
                <a:cubicBezTo>
                  <a:pt x="37" y="39"/>
                  <a:pt x="37" y="39"/>
                  <a:pt x="37" y="39"/>
                </a:cubicBezTo>
                <a:cubicBezTo>
                  <a:pt x="38" y="39"/>
                  <a:pt x="39" y="40"/>
                  <a:pt x="39" y="41"/>
                </a:cubicBezTo>
                <a:cubicBezTo>
                  <a:pt x="39" y="41"/>
                  <a:pt x="38" y="42"/>
                  <a:pt x="37" y="42"/>
                </a:cubicBezTo>
                <a:cubicBezTo>
                  <a:pt x="12" y="42"/>
                  <a:pt x="12" y="42"/>
                  <a:pt x="12" y="42"/>
                </a:cubicBezTo>
                <a:cubicBezTo>
                  <a:pt x="12" y="42"/>
                  <a:pt x="11" y="41"/>
                  <a:pt x="11" y="41"/>
                </a:cubicBezTo>
                <a:cubicBezTo>
                  <a:pt x="11" y="40"/>
                  <a:pt x="12" y="39"/>
                  <a:pt x="12" y="39"/>
                </a:cubicBezTo>
                <a:cubicBezTo>
                  <a:pt x="23" y="39"/>
                  <a:pt x="23" y="39"/>
                  <a:pt x="23" y="39"/>
                </a:cubicBezTo>
                <a:cubicBezTo>
                  <a:pt x="23" y="39"/>
                  <a:pt x="23" y="39"/>
                  <a:pt x="23" y="39"/>
                </a:cubicBezTo>
                <a:cubicBezTo>
                  <a:pt x="23" y="37"/>
                  <a:pt x="23" y="37"/>
                  <a:pt x="23" y="37"/>
                </a:cubicBezTo>
                <a:cubicBezTo>
                  <a:pt x="2" y="37"/>
                  <a:pt x="2" y="37"/>
                  <a:pt x="2" y="37"/>
                </a:cubicBezTo>
                <a:cubicBezTo>
                  <a:pt x="1" y="37"/>
                  <a:pt x="0" y="36"/>
                  <a:pt x="0" y="35"/>
                </a:cubicBezTo>
                <a:cubicBezTo>
                  <a:pt x="0" y="35"/>
                  <a:pt x="0" y="35"/>
                  <a:pt x="0" y="35"/>
                </a:cubicBezTo>
                <a:cubicBezTo>
                  <a:pt x="0" y="2"/>
                  <a:pt x="0" y="2"/>
                  <a:pt x="0" y="2"/>
                </a:cubicBezTo>
                <a:cubicBezTo>
                  <a:pt x="0" y="1"/>
                  <a:pt x="1" y="0"/>
                  <a:pt x="2" y="0"/>
                </a:cubicBezTo>
                <a:close/>
                <a:moveTo>
                  <a:pt x="26" y="8"/>
                </a:moveTo>
                <a:cubicBezTo>
                  <a:pt x="26" y="8"/>
                  <a:pt x="26" y="8"/>
                  <a:pt x="26" y="8"/>
                </a:cubicBezTo>
                <a:cubicBezTo>
                  <a:pt x="31" y="8"/>
                  <a:pt x="35" y="12"/>
                  <a:pt x="36" y="17"/>
                </a:cubicBezTo>
                <a:cubicBezTo>
                  <a:pt x="36" y="17"/>
                  <a:pt x="36" y="17"/>
                  <a:pt x="36" y="17"/>
                </a:cubicBezTo>
                <a:cubicBezTo>
                  <a:pt x="37" y="17"/>
                  <a:pt x="37" y="18"/>
                  <a:pt x="37" y="19"/>
                </a:cubicBezTo>
                <a:cubicBezTo>
                  <a:pt x="37" y="19"/>
                  <a:pt x="37" y="20"/>
                  <a:pt x="36" y="20"/>
                </a:cubicBezTo>
                <a:cubicBezTo>
                  <a:pt x="36" y="20"/>
                  <a:pt x="36" y="20"/>
                  <a:pt x="36" y="20"/>
                </a:cubicBezTo>
                <a:cubicBezTo>
                  <a:pt x="35" y="25"/>
                  <a:pt x="31" y="29"/>
                  <a:pt x="26" y="29"/>
                </a:cubicBezTo>
                <a:cubicBezTo>
                  <a:pt x="26" y="30"/>
                  <a:pt x="26" y="30"/>
                  <a:pt x="26" y="30"/>
                </a:cubicBezTo>
                <a:cubicBezTo>
                  <a:pt x="26" y="31"/>
                  <a:pt x="25" y="31"/>
                  <a:pt x="25" y="31"/>
                </a:cubicBezTo>
                <a:cubicBezTo>
                  <a:pt x="24" y="31"/>
                  <a:pt x="24" y="31"/>
                  <a:pt x="24" y="30"/>
                </a:cubicBezTo>
                <a:cubicBezTo>
                  <a:pt x="24" y="29"/>
                  <a:pt x="24" y="29"/>
                  <a:pt x="24" y="29"/>
                </a:cubicBezTo>
                <a:cubicBezTo>
                  <a:pt x="19" y="29"/>
                  <a:pt x="15" y="25"/>
                  <a:pt x="14" y="20"/>
                </a:cubicBezTo>
                <a:cubicBezTo>
                  <a:pt x="14" y="20"/>
                  <a:pt x="14" y="20"/>
                  <a:pt x="14" y="20"/>
                </a:cubicBezTo>
                <a:cubicBezTo>
                  <a:pt x="13" y="20"/>
                  <a:pt x="12" y="19"/>
                  <a:pt x="12" y="19"/>
                </a:cubicBezTo>
                <a:cubicBezTo>
                  <a:pt x="12" y="18"/>
                  <a:pt x="13" y="17"/>
                  <a:pt x="14" y="17"/>
                </a:cubicBezTo>
                <a:cubicBezTo>
                  <a:pt x="14" y="17"/>
                  <a:pt x="14" y="17"/>
                  <a:pt x="14" y="17"/>
                </a:cubicBezTo>
                <a:cubicBezTo>
                  <a:pt x="15" y="12"/>
                  <a:pt x="19" y="8"/>
                  <a:pt x="24" y="8"/>
                </a:cubicBezTo>
                <a:cubicBezTo>
                  <a:pt x="24" y="7"/>
                  <a:pt x="24" y="7"/>
                  <a:pt x="24" y="7"/>
                </a:cubicBezTo>
                <a:cubicBezTo>
                  <a:pt x="24" y="7"/>
                  <a:pt x="24" y="6"/>
                  <a:pt x="25" y="6"/>
                </a:cubicBezTo>
                <a:cubicBezTo>
                  <a:pt x="25" y="6"/>
                  <a:pt x="26" y="7"/>
                  <a:pt x="26" y="7"/>
                </a:cubicBezTo>
                <a:cubicBezTo>
                  <a:pt x="26" y="8"/>
                  <a:pt x="26" y="8"/>
                  <a:pt x="26" y="8"/>
                </a:cubicBezTo>
                <a:close/>
                <a:moveTo>
                  <a:pt x="26" y="10"/>
                </a:moveTo>
                <a:cubicBezTo>
                  <a:pt x="26" y="10"/>
                  <a:pt x="26" y="10"/>
                  <a:pt x="26" y="10"/>
                </a:cubicBezTo>
                <a:cubicBezTo>
                  <a:pt x="26" y="12"/>
                  <a:pt x="26" y="12"/>
                  <a:pt x="26" y="12"/>
                </a:cubicBezTo>
                <a:cubicBezTo>
                  <a:pt x="26" y="12"/>
                  <a:pt x="25" y="13"/>
                  <a:pt x="25" y="13"/>
                </a:cubicBezTo>
                <a:cubicBezTo>
                  <a:pt x="24" y="13"/>
                  <a:pt x="24" y="12"/>
                  <a:pt x="24" y="12"/>
                </a:cubicBezTo>
                <a:cubicBezTo>
                  <a:pt x="24" y="10"/>
                  <a:pt x="24" y="10"/>
                  <a:pt x="24" y="10"/>
                </a:cubicBezTo>
                <a:cubicBezTo>
                  <a:pt x="20" y="11"/>
                  <a:pt x="17" y="14"/>
                  <a:pt x="16" y="17"/>
                </a:cubicBezTo>
                <a:cubicBezTo>
                  <a:pt x="18" y="17"/>
                  <a:pt x="18" y="17"/>
                  <a:pt x="18" y="17"/>
                </a:cubicBezTo>
                <a:cubicBezTo>
                  <a:pt x="19" y="17"/>
                  <a:pt x="19" y="18"/>
                  <a:pt x="19" y="19"/>
                </a:cubicBezTo>
                <a:cubicBezTo>
                  <a:pt x="19" y="19"/>
                  <a:pt x="19" y="20"/>
                  <a:pt x="18" y="20"/>
                </a:cubicBezTo>
                <a:cubicBezTo>
                  <a:pt x="16" y="20"/>
                  <a:pt x="16" y="20"/>
                  <a:pt x="16" y="20"/>
                </a:cubicBezTo>
                <a:cubicBezTo>
                  <a:pt x="17" y="23"/>
                  <a:pt x="20" y="26"/>
                  <a:pt x="24" y="27"/>
                </a:cubicBezTo>
                <a:cubicBezTo>
                  <a:pt x="24" y="25"/>
                  <a:pt x="24" y="25"/>
                  <a:pt x="24" y="25"/>
                </a:cubicBezTo>
                <a:cubicBezTo>
                  <a:pt x="24" y="25"/>
                  <a:pt x="24" y="24"/>
                  <a:pt x="25" y="24"/>
                </a:cubicBezTo>
                <a:cubicBezTo>
                  <a:pt x="25" y="24"/>
                  <a:pt x="26" y="25"/>
                  <a:pt x="26" y="25"/>
                </a:cubicBezTo>
                <a:cubicBezTo>
                  <a:pt x="26" y="27"/>
                  <a:pt x="26" y="27"/>
                  <a:pt x="26" y="27"/>
                </a:cubicBezTo>
                <a:cubicBezTo>
                  <a:pt x="30" y="26"/>
                  <a:pt x="33" y="23"/>
                  <a:pt x="33" y="20"/>
                </a:cubicBezTo>
                <a:cubicBezTo>
                  <a:pt x="32" y="20"/>
                  <a:pt x="32" y="20"/>
                  <a:pt x="32" y="20"/>
                </a:cubicBezTo>
                <a:cubicBezTo>
                  <a:pt x="31" y="20"/>
                  <a:pt x="31" y="19"/>
                  <a:pt x="31" y="19"/>
                </a:cubicBezTo>
                <a:cubicBezTo>
                  <a:pt x="31" y="18"/>
                  <a:pt x="31" y="17"/>
                  <a:pt x="32" y="17"/>
                </a:cubicBezTo>
                <a:cubicBezTo>
                  <a:pt x="33" y="17"/>
                  <a:pt x="33" y="17"/>
                  <a:pt x="33" y="17"/>
                </a:cubicBezTo>
                <a:cubicBezTo>
                  <a:pt x="33" y="14"/>
                  <a:pt x="30" y="11"/>
                  <a:pt x="26" y="10"/>
                </a:cubicBezTo>
                <a:close/>
                <a:moveTo>
                  <a:pt x="43" y="28"/>
                </a:moveTo>
                <a:cubicBezTo>
                  <a:pt x="43" y="28"/>
                  <a:pt x="43" y="28"/>
                  <a:pt x="43" y="28"/>
                </a:cubicBezTo>
                <a:cubicBezTo>
                  <a:pt x="44" y="28"/>
                  <a:pt x="45" y="29"/>
                  <a:pt x="45" y="30"/>
                </a:cubicBezTo>
                <a:cubicBezTo>
                  <a:pt x="45" y="31"/>
                  <a:pt x="44" y="32"/>
                  <a:pt x="43" y="32"/>
                </a:cubicBezTo>
                <a:cubicBezTo>
                  <a:pt x="42" y="32"/>
                  <a:pt x="41" y="31"/>
                  <a:pt x="41" y="30"/>
                </a:cubicBezTo>
                <a:cubicBezTo>
                  <a:pt x="41" y="29"/>
                  <a:pt x="42" y="28"/>
                  <a:pt x="43" y="28"/>
                </a:cubicBezTo>
                <a:close/>
                <a:moveTo>
                  <a:pt x="46" y="4"/>
                </a:moveTo>
                <a:cubicBezTo>
                  <a:pt x="46" y="4"/>
                  <a:pt x="46" y="4"/>
                  <a:pt x="46" y="4"/>
                </a:cubicBezTo>
                <a:cubicBezTo>
                  <a:pt x="4" y="4"/>
                  <a:pt x="4" y="4"/>
                  <a:pt x="4" y="4"/>
                </a:cubicBezTo>
                <a:cubicBezTo>
                  <a:pt x="4" y="14"/>
                  <a:pt x="4" y="23"/>
                  <a:pt x="4" y="33"/>
                </a:cubicBezTo>
                <a:cubicBezTo>
                  <a:pt x="18" y="33"/>
                  <a:pt x="32" y="33"/>
                  <a:pt x="46" y="33"/>
                </a:cubicBezTo>
                <a:cubicBezTo>
                  <a:pt x="46" y="23"/>
                  <a:pt x="46" y="14"/>
                  <a:pt x="46" y="4"/>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 name="标题 1"/>
          <p:cNvSpPr>
            <a:spLocks noGrp="1"/>
          </p:cNvSpPr>
          <p:nvPr>
            <p:ph type="title"/>
          </p:nvPr>
        </p:nvSpPr>
        <p:spPr/>
        <p:txBody>
          <a:bodyPr/>
          <a:lstStyle/>
          <a:p>
            <a:r>
              <a:rPr kumimoji="1" lang="zh-CN" altLang="en-US" dirty="0"/>
              <a:t>丰富的行为</a:t>
            </a:r>
            <a:r>
              <a:rPr kumimoji="1" lang="zh-CN" altLang="en-US" dirty="0" smtClean="0"/>
              <a:t>数据</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技术对接能力视图，</a:t>
            </a:r>
            <a:r>
              <a:rPr kumimoji="1" lang="en-US" altLang="zh-CN" dirty="0" smtClean="0"/>
              <a:t>ELK</a:t>
            </a:r>
            <a:endParaRPr kumimoji="1" lang="zh-CN" altLang="en-US" dirty="0"/>
          </a:p>
        </p:txBody>
      </p:sp>
      <p:sp>
        <p:nvSpPr>
          <p:cNvPr id="34" name="TextBox 3"/>
          <p:cNvSpPr txBox="1"/>
          <p:nvPr/>
        </p:nvSpPr>
        <p:spPr>
          <a:xfrm>
            <a:off x="5291179" y="3184408"/>
            <a:ext cx="2164375" cy="1015663"/>
          </a:xfrm>
          <a:prstGeom prst="rect">
            <a:avLst/>
          </a:prstGeom>
          <a:noFill/>
        </p:spPr>
        <p:txBody>
          <a:bodyPr wrap="none" rtlCol="0">
            <a:spAutoFit/>
          </a:bodyPr>
          <a:lstStyle/>
          <a:p>
            <a:r>
              <a:rPr lang="en-US" altLang="zh-CN" sz="6000" b="1" dirty="0">
                <a:solidFill>
                  <a:schemeClr val="bg1">
                    <a:lumMod val="75000"/>
                  </a:schemeClr>
                </a:solidFill>
                <a:latin typeface="微软雅黑" panose="020B0503020204020204" pitchFamily="34" charset="-122"/>
                <a:ea typeface="微软雅黑" panose="020B0503020204020204" pitchFamily="34" charset="-122"/>
              </a:rPr>
              <a:t>ELK+</a:t>
            </a:r>
            <a:endParaRPr lang="en-US" sz="60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9511556" y="1294979"/>
            <a:ext cx="1296144" cy="1440160"/>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zh-CN" altLang="en-US" sz="1400" b="1" dirty="0">
              <a:solidFill>
                <a:schemeClr val="bg1">
                  <a:lumMod val="75000"/>
                </a:schemeClr>
              </a:solidFill>
              <a:latin typeface="微软雅黑" panose="020B0503020204020204" pitchFamily="34" charset="-122"/>
              <a:ea typeface="微软雅黑" panose="020B0503020204020204" pitchFamily="34" charset="-122"/>
            </a:endParaRPr>
          </a:p>
        </p:txBody>
      </p:sp>
      <p:pic>
        <p:nvPicPr>
          <p:cNvPr id="36" name="图片 33"/>
          <p:cNvPicPr>
            <a:picLocks noChangeAspect="1"/>
          </p:cNvPicPr>
          <p:nvPr/>
        </p:nvPicPr>
        <p:blipFill>
          <a:blip r:embed="rId2"/>
          <a:stretch>
            <a:fillRect/>
          </a:stretch>
        </p:blipFill>
        <p:spPr>
          <a:xfrm>
            <a:off x="9605764" y="1428943"/>
            <a:ext cx="1201936" cy="1201936"/>
          </a:xfrm>
          <a:prstGeom prst="rect">
            <a:avLst/>
          </a:prstGeom>
        </p:spPr>
      </p:pic>
      <p:pic>
        <p:nvPicPr>
          <p:cNvPr id="37" name="Picture 40"/>
          <p:cNvPicPr>
            <a:picLocks noChangeAspect="1"/>
          </p:cNvPicPr>
          <p:nvPr/>
        </p:nvPicPr>
        <p:blipFill>
          <a:blip r:embed="rId3"/>
          <a:stretch>
            <a:fillRect/>
          </a:stretch>
        </p:blipFill>
        <p:spPr>
          <a:xfrm>
            <a:off x="4140200" y="970484"/>
            <a:ext cx="4505113" cy="1987550"/>
          </a:xfrm>
          <a:prstGeom prst="rect">
            <a:avLst/>
          </a:prstGeom>
        </p:spPr>
      </p:pic>
      <p:cxnSp>
        <p:nvCxnSpPr>
          <p:cNvPr id="38" name="Straight Connector 42"/>
          <p:cNvCxnSpPr>
            <a:endCxn id="40" idx="1"/>
          </p:cNvCxnSpPr>
          <p:nvPr/>
        </p:nvCxnSpPr>
        <p:spPr>
          <a:xfrm>
            <a:off x="8251613" y="2002359"/>
            <a:ext cx="1259943" cy="12700"/>
          </a:xfrm>
          <a:prstGeom prst="line">
            <a:avLst/>
          </a:prstGeom>
        </p:spPr>
        <p:style>
          <a:lnRef idx="1">
            <a:schemeClr val="accent1"/>
          </a:lnRef>
          <a:fillRef idx="0">
            <a:schemeClr val="accent1"/>
          </a:fillRef>
          <a:effectRef idx="0">
            <a:schemeClr val="accent1"/>
          </a:effectRef>
          <a:fontRef idx="minor">
            <a:schemeClr val="tx1"/>
          </a:fontRef>
        </p:style>
      </p:cxnSp>
      <p:sp>
        <p:nvSpPr>
          <p:cNvPr id="39" name="圆角矩形 7"/>
          <p:cNvSpPr/>
          <p:nvPr/>
        </p:nvSpPr>
        <p:spPr>
          <a:xfrm>
            <a:off x="1281956" y="1244179"/>
            <a:ext cx="1296144" cy="144016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zh-CN" altLang="en-US" sz="14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3873500" y="812378"/>
            <a:ext cx="4952999" cy="2299121"/>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zh-CN" altLang="en-US" sz="1400" b="1" dirty="0">
              <a:solidFill>
                <a:schemeClr val="bg1">
                  <a:lumMod val="75000"/>
                </a:schemeClr>
              </a:solidFill>
              <a:latin typeface="微软雅黑" panose="020B0503020204020204" pitchFamily="34" charset="-122"/>
              <a:ea typeface="微软雅黑" panose="020B0503020204020204" pitchFamily="34" charset="-122"/>
            </a:endParaRPr>
          </a:p>
        </p:txBody>
      </p:sp>
      <p:pic>
        <p:nvPicPr>
          <p:cNvPr id="41" name="Picture 46"/>
          <p:cNvPicPr>
            <a:picLocks noChangeAspect="1"/>
          </p:cNvPicPr>
          <p:nvPr/>
        </p:nvPicPr>
        <p:blipFill>
          <a:blip r:embed="rId4"/>
          <a:stretch>
            <a:fillRect/>
          </a:stretch>
        </p:blipFill>
        <p:spPr>
          <a:xfrm>
            <a:off x="1016000" y="1130088"/>
            <a:ext cx="2260600" cy="1663700"/>
          </a:xfrm>
          <a:prstGeom prst="rect">
            <a:avLst/>
          </a:prstGeom>
        </p:spPr>
      </p:pic>
      <p:sp>
        <p:nvSpPr>
          <p:cNvPr id="42" name="圆角矩形 7"/>
          <p:cNvSpPr/>
          <p:nvPr/>
        </p:nvSpPr>
        <p:spPr>
          <a:xfrm>
            <a:off x="939800" y="970484"/>
            <a:ext cx="2349500" cy="1987549"/>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zh-CN" altLang="en-US" sz="1400" b="1"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43" name="Curved Connector 49"/>
          <p:cNvCxnSpPr/>
          <p:nvPr/>
        </p:nvCxnSpPr>
        <p:spPr>
          <a:xfrm rot="16200000" flipH="1">
            <a:off x="3294883" y="1777699"/>
            <a:ext cx="873547" cy="3234213"/>
          </a:xfrm>
          <a:prstGeom prst="curvedConnector2">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44" name="Curved Connector 53"/>
          <p:cNvCxnSpPr>
            <a:endCxn id="40" idx="2"/>
          </p:cNvCxnSpPr>
          <p:nvPr/>
        </p:nvCxnSpPr>
        <p:spPr>
          <a:xfrm flipV="1">
            <a:off x="6982763" y="2735139"/>
            <a:ext cx="3176865" cy="1176915"/>
          </a:xfrm>
          <a:prstGeom prst="curvedConnector2">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57"/>
          <p:cNvCxnSpPr/>
          <p:nvPr/>
        </p:nvCxnSpPr>
        <p:spPr>
          <a:xfrm>
            <a:off x="3276600" y="1961938"/>
            <a:ext cx="596900" cy="1"/>
          </a:xfrm>
          <a:prstGeom prst="line">
            <a:avLst/>
          </a:prstGeom>
        </p:spPr>
        <p:style>
          <a:lnRef idx="1">
            <a:schemeClr val="accent1"/>
          </a:lnRef>
          <a:fillRef idx="0">
            <a:schemeClr val="accent1"/>
          </a:fillRef>
          <a:effectRef idx="0">
            <a:schemeClr val="accent1"/>
          </a:effectRef>
          <a:fontRef idx="minor">
            <a:schemeClr val="tx1"/>
          </a:fontRef>
        </p:style>
      </p:cxnSp>
      <p:sp>
        <p:nvSpPr>
          <p:cNvPr id="46" name="Rectangle 70"/>
          <p:cNvSpPr/>
          <p:nvPr/>
        </p:nvSpPr>
        <p:spPr>
          <a:xfrm>
            <a:off x="666006" y="4508500"/>
            <a:ext cx="1773526" cy="406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lumMod val="75000"/>
                  </a:schemeClr>
                </a:solidFill>
                <a:latin typeface="微软雅黑" panose="020B0503020204020204" pitchFamily="34" charset="-122"/>
                <a:ea typeface="微软雅黑" panose="020B0503020204020204" pitchFamily="34" charset="-122"/>
              </a:rPr>
              <a:t>Elastic</a:t>
            </a:r>
            <a:endParaRPr lang="en-US" b="1">
              <a:solidFill>
                <a:schemeClr val="bg1">
                  <a:lumMod val="75000"/>
                </a:schemeClr>
              </a:solidFill>
              <a:latin typeface="微软雅黑" panose="020B0503020204020204" pitchFamily="34" charset="-122"/>
              <a:ea typeface="微软雅黑" panose="020B0503020204020204" pitchFamily="34" charset="-122"/>
            </a:endParaRPr>
          </a:p>
        </p:txBody>
      </p:sp>
      <p:sp>
        <p:nvSpPr>
          <p:cNvPr id="47" name="Rectangle 71"/>
          <p:cNvSpPr/>
          <p:nvPr/>
        </p:nvSpPr>
        <p:spPr>
          <a:xfrm>
            <a:off x="5209237" y="4508500"/>
            <a:ext cx="1773526" cy="406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chemeClr val="bg1">
                    <a:lumMod val="75000"/>
                  </a:schemeClr>
                </a:solidFill>
                <a:latin typeface="微软雅黑" panose="020B0503020204020204" pitchFamily="34" charset="-122"/>
                <a:ea typeface="微软雅黑" panose="020B0503020204020204" pitchFamily="34" charset="-122"/>
              </a:rPr>
              <a:t>Logstash</a:t>
            </a:r>
            <a:endParaRPr lang="en-US" altLang="zh-CN"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8" name="Rectangle 72"/>
          <p:cNvSpPr/>
          <p:nvPr/>
        </p:nvSpPr>
        <p:spPr>
          <a:xfrm>
            <a:off x="9920937" y="4508500"/>
            <a:ext cx="1773526" cy="406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err="1">
                <a:solidFill>
                  <a:schemeClr val="bg1">
                    <a:lumMod val="75000"/>
                  </a:schemeClr>
                </a:solidFill>
                <a:latin typeface="微软雅黑" panose="020B0503020204020204" pitchFamily="34" charset="-122"/>
                <a:ea typeface="微软雅黑" panose="020B0503020204020204" pitchFamily="34" charset="-122"/>
              </a:rPr>
              <a:t>Kibana</a:t>
            </a:r>
            <a:endParaRPr lang="en-US" altLang="zh-CN"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9" name="TextBox 73"/>
          <p:cNvSpPr txBox="1"/>
          <p:nvPr/>
        </p:nvSpPr>
        <p:spPr>
          <a:xfrm>
            <a:off x="546101" y="5219700"/>
            <a:ext cx="2031999" cy="1384995"/>
          </a:xfrm>
          <a:prstGeom prst="rect">
            <a:avLst/>
          </a:prstGeom>
          <a:noFill/>
        </p:spPr>
        <p:txBody>
          <a:bodyPr wrap="square" rtlCol="0">
            <a:spAutoFit/>
          </a:bodyPr>
          <a:lstStyle/>
          <a:p>
            <a:pPr>
              <a:lnSpc>
                <a:spcPct val="150000"/>
              </a:lnSpc>
            </a:pPr>
            <a:r>
              <a:rPr lang="zh-CN" altLang="en-US" sz="1400" b="1" dirty="0">
                <a:solidFill>
                  <a:schemeClr val="bg1">
                    <a:lumMod val="75000"/>
                  </a:schemeClr>
                </a:solidFill>
                <a:latin typeface="微软雅黑" panose="020B0503020204020204" pitchFamily="34" charset="-122"/>
                <a:ea typeface="微软雅黑" panose="020B0503020204020204" pitchFamily="34" charset="-122"/>
              </a:rPr>
              <a:t>快速索引和搜索引擎能力为管理者进行数据分析、计算、查询提供了动力</a:t>
            </a:r>
            <a:endParaRPr lang="en-US" sz="14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0" name="TextBox 74"/>
          <p:cNvSpPr txBox="1"/>
          <p:nvPr/>
        </p:nvSpPr>
        <p:spPr>
          <a:xfrm>
            <a:off x="5080000" y="5216946"/>
            <a:ext cx="2031999" cy="1384995"/>
          </a:xfrm>
          <a:prstGeom prst="rect">
            <a:avLst/>
          </a:prstGeom>
          <a:noFill/>
        </p:spPr>
        <p:txBody>
          <a:bodyPr wrap="square" rtlCol="0">
            <a:spAutoFit/>
          </a:bodyPr>
          <a:lstStyle/>
          <a:p>
            <a:pPr>
              <a:lnSpc>
                <a:spcPct val="150000"/>
              </a:lnSpc>
            </a:pPr>
            <a:r>
              <a:rPr lang="zh-CN" altLang="en-US" sz="1400" b="1" dirty="0">
                <a:solidFill>
                  <a:schemeClr val="bg1">
                    <a:lumMod val="75000"/>
                  </a:schemeClr>
                </a:solidFill>
                <a:latin typeface="微软雅黑" panose="020B0503020204020204" pitchFamily="34" charset="-122"/>
                <a:ea typeface="微软雅黑" panose="020B0503020204020204" pitchFamily="34" charset="-122"/>
              </a:rPr>
              <a:t>提供强大的数据格式、关联、分析计算能力，快速布局数据处理引擎，为生产的数据提供分析</a:t>
            </a:r>
            <a:endParaRPr lang="en-US" sz="14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1" name="TextBox 75"/>
          <p:cNvSpPr txBox="1"/>
          <p:nvPr/>
        </p:nvSpPr>
        <p:spPr>
          <a:xfrm>
            <a:off x="9791700" y="5201492"/>
            <a:ext cx="2031999" cy="1061829"/>
          </a:xfrm>
          <a:prstGeom prst="rect">
            <a:avLst/>
          </a:prstGeom>
          <a:noFill/>
        </p:spPr>
        <p:txBody>
          <a:bodyPr wrap="square" rtlCol="0">
            <a:spAutoFit/>
          </a:bodyPr>
          <a:lstStyle/>
          <a:p>
            <a:pPr>
              <a:lnSpc>
                <a:spcPct val="150000"/>
              </a:lnSpc>
            </a:pPr>
            <a:r>
              <a:rPr lang="zh-CN" altLang="en-US" sz="1400" b="1" dirty="0">
                <a:solidFill>
                  <a:schemeClr val="bg1">
                    <a:lumMod val="75000"/>
                  </a:schemeClr>
                </a:solidFill>
                <a:latin typeface="微软雅黑" panose="020B0503020204020204" pitchFamily="34" charset="-122"/>
                <a:ea typeface="微软雅黑" panose="020B0503020204020204" pitchFamily="34" charset="-122"/>
              </a:rPr>
              <a:t>为管理者在视图展现、报表分析提供了流程化、自动化的能力，</a:t>
            </a:r>
            <a:endParaRPr lang="en-US" sz="1400" b="1" dirty="0">
              <a:solidFill>
                <a:schemeClr val="bg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9023311"/>
      </p:ext>
    </p:extLst>
  </p:cSld>
  <p:clrMapOvr>
    <a:masterClrMapping/>
  </p:clrMapOvr>
  <p:transition spd="slow"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操作行为文本化</a:t>
            </a:r>
            <a:endParaRPr kumimoji="1" lang="zh-CN" altLang="en-US"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434" y="1137881"/>
            <a:ext cx="11220955" cy="4117041"/>
          </a:xfrm>
          <a:prstGeom prst="rect">
            <a:avLst/>
          </a:prstGeom>
        </p:spPr>
      </p:pic>
      <p:sp>
        <p:nvSpPr>
          <p:cNvPr id="5" name="文本框 4"/>
          <p:cNvSpPr txBox="1"/>
          <p:nvPr/>
        </p:nvSpPr>
        <p:spPr>
          <a:xfrm>
            <a:off x="524434" y="758986"/>
            <a:ext cx="1848583" cy="338554"/>
          </a:xfrm>
          <a:prstGeom prst="rect">
            <a:avLst/>
          </a:prstGeom>
          <a:noFill/>
        </p:spPr>
        <p:txBody>
          <a:bodyPr wrap="none" rtlCol="0">
            <a:spAutoFit/>
          </a:bodyPr>
          <a:lstStyle/>
          <a:p>
            <a:r>
              <a:rPr kumimoji="1" lang="zh-CN" altLang="en-US" sz="1600" dirty="0" smtClean="0">
                <a:solidFill>
                  <a:schemeClr val="bg1"/>
                </a:solidFill>
              </a:rPr>
              <a:t>什么</a:t>
            </a:r>
            <a:r>
              <a:rPr kumimoji="1" lang="zh-CN" altLang="en-US" sz="1600" dirty="0" smtClean="0">
                <a:solidFill>
                  <a:schemeClr val="accent2">
                    <a:lumMod val="60000"/>
                    <a:lumOff val="40000"/>
                  </a:schemeClr>
                </a:solidFill>
              </a:rPr>
              <a:t>时间</a:t>
            </a:r>
            <a:r>
              <a:rPr kumimoji="1" lang="zh-CN" altLang="en-US" sz="1600" dirty="0" smtClean="0">
                <a:solidFill>
                  <a:schemeClr val="bg1"/>
                </a:solidFill>
              </a:rPr>
              <a:t>发送邮件</a:t>
            </a:r>
            <a:endParaRPr kumimoji="1" lang="zh-CN" altLang="en-US" sz="1600" dirty="0">
              <a:solidFill>
                <a:schemeClr val="bg1"/>
              </a:solidFill>
            </a:endParaRPr>
          </a:p>
        </p:txBody>
      </p:sp>
      <p:sp>
        <p:nvSpPr>
          <p:cNvPr id="34" name="文本框 33"/>
          <p:cNvSpPr txBox="1"/>
          <p:nvPr/>
        </p:nvSpPr>
        <p:spPr>
          <a:xfrm>
            <a:off x="2605533" y="758986"/>
            <a:ext cx="2020105" cy="338554"/>
          </a:xfrm>
          <a:prstGeom prst="rect">
            <a:avLst/>
          </a:prstGeom>
          <a:noFill/>
        </p:spPr>
        <p:txBody>
          <a:bodyPr wrap="none" rtlCol="0">
            <a:spAutoFit/>
          </a:bodyPr>
          <a:lstStyle/>
          <a:p>
            <a:r>
              <a:rPr kumimoji="1" lang="zh-CN" altLang="en-US" sz="1600" dirty="0" smtClean="0">
                <a:solidFill>
                  <a:schemeClr val="bg1"/>
                </a:solidFill>
              </a:rPr>
              <a:t>哪个</a:t>
            </a:r>
            <a:r>
              <a:rPr kumimoji="1" lang="zh-CN" altLang="en-US" sz="1600" dirty="0" smtClean="0">
                <a:solidFill>
                  <a:schemeClr val="accent2">
                    <a:lumMod val="60000"/>
                    <a:lumOff val="40000"/>
                  </a:schemeClr>
                </a:solidFill>
              </a:rPr>
              <a:t>用户和</a:t>
            </a:r>
            <a:r>
              <a:rPr kumimoji="1" lang="en-US" altLang="zh-CN" sz="1600" dirty="0" smtClean="0">
                <a:solidFill>
                  <a:schemeClr val="accent2">
                    <a:lumMod val="60000"/>
                    <a:lumOff val="40000"/>
                  </a:schemeClr>
                </a:solidFill>
              </a:rPr>
              <a:t>IP</a:t>
            </a:r>
            <a:r>
              <a:rPr kumimoji="1" lang="zh-CN" altLang="en-US" sz="1600" dirty="0" smtClean="0">
                <a:solidFill>
                  <a:schemeClr val="bg1"/>
                </a:solidFill>
              </a:rPr>
              <a:t>操作的</a:t>
            </a:r>
            <a:endParaRPr kumimoji="1" lang="zh-CN" altLang="en-US" sz="1600" dirty="0">
              <a:solidFill>
                <a:schemeClr val="bg1"/>
              </a:solidFill>
            </a:endParaRPr>
          </a:p>
        </p:txBody>
      </p:sp>
      <p:sp>
        <p:nvSpPr>
          <p:cNvPr id="35" name="文本框 34"/>
          <p:cNvSpPr txBox="1"/>
          <p:nvPr/>
        </p:nvSpPr>
        <p:spPr>
          <a:xfrm>
            <a:off x="4858155" y="758986"/>
            <a:ext cx="1415772" cy="338554"/>
          </a:xfrm>
          <a:prstGeom prst="rect">
            <a:avLst/>
          </a:prstGeom>
          <a:noFill/>
        </p:spPr>
        <p:txBody>
          <a:bodyPr wrap="none" rtlCol="0">
            <a:spAutoFit/>
          </a:bodyPr>
          <a:lstStyle/>
          <a:p>
            <a:r>
              <a:rPr kumimoji="1" lang="zh-CN" altLang="en-US" sz="1600" dirty="0" smtClean="0">
                <a:solidFill>
                  <a:schemeClr val="bg1"/>
                </a:solidFill>
              </a:rPr>
              <a:t>使用什么</a:t>
            </a:r>
            <a:r>
              <a:rPr kumimoji="1" lang="zh-CN" altLang="en-US" sz="1600" dirty="0" smtClean="0">
                <a:solidFill>
                  <a:schemeClr val="accent2">
                    <a:lumMod val="60000"/>
                    <a:lumOff val="40000"/>
                  </a:schemeClr>
                </a:solidFill>
              </a:rPr>
              <a:t>工具</a:t>
            </a:r>
            <a:endParaRPr kumimoji="1" lang="zh-CN" altLang="en-US" sz="1600" dirty="0">
              <a:solidFill>
                <a:schemeClr val="accent2">
                  <a:lumMod val="60000"/>
                  <a:lumOff val="40000"/>
                </a:schemeClr>
              </a:solidFill>
            </a:endParaRPr>
          </a:p>
        </p:txBody>
      </p:sp>
      <p:sp>
        <p:nvSpPr>
          <p:cNvPr id="36" name="文本框 35"/>
          <p:cNvSpPr txBox="1"/>
          <p:nvPr/>
        </p:nvSpPr>
        <p:spPr>
          <a:xfrm>
            <a:off x="6878260" y="758986"/>
            <a:ext cx="1415772" cy="338554"/>
          </a:xfrm>
          <a:prstGeom prst="rect">
            <a:avLst/>
          </a:prstGeom>
          <a:noFill/>
        </p:spPr>
        <p:txBody>
          <a:bodyPr wrap="none" rtlCol="0">
            <a:spAutoFit/>
          </a:bodyPr>
          <a:lstStyle/>
          <a:p>
            <a:r>
              <a:rPr kumimoji="1" lang="zh-CN" altLang="en-US" sz="1600" dirty="0" smtClean="0">
                <a:solidFill>
                  <a:schemeClr val="accent2">
                    <a:lumMod val="60000"/>
                    <a:lumOff val="40000"/>
                  </a:schemeClr>
                </a:solidFill>
              </a:rPr>
              <a:t>谁给谁</a:t>
            </a:r>
            <a:r>
              <a:rPr kumimoji="1" lang="zh-CN" altLang="en-US" sz="1600" dirty="0" smtClean="0">
                <a:solidFill>
                  <a:schemeClr val="bg1"/>
                </a:solidFill>
              </a:rPr>
              <a:t>发邮件</a:t>
            </a:r>
            <a:endParaRPr kumimoji="1" lang="zh-CN" altLang="en-US" sz="1600" dirty="0">
              <a:solidFill>
                <a:schemeClr val="bg1"/>
              </a:solidFill>
            </a:endParaRPr>
          </a:p>
        </p:txBody>
      </p:sp>
      <p:sp>
        <p:nvSpPr>
          <p:cNvPr id="37" name="文本框 36"/>
          <p:cNvSpPr txBox="1"/>
          <p:nvPr/>
        </p:nvSpPr>
        <p:spPr>
          <a:xfrm>
            <a:off x="9363399" y="758986"/>
            <a:ext cx="1620957" cy="338554"/>
          </a:xfrm>
          <a:prstGeom prst="rect">
            <a:avLst/>
          </a:prstGeom>
          <a:noFill/>
        </p:spPr>
        <p:txBody>
          <a:bodyPr wrap="none" rtlCol="0">
            <a:spAutoFit/>
          </a:bodyPr>
          <a:lstStyle/>
          <a:p>
            <a:r>
              <a:rPr kumimoji="1" lang="zh-CN" altLang="en-US" sz="1600" dirty="0" smtClean="0">
                <a:solidFill>
                  <a:schemeClr val="bg1"/>
                </a:solidFill>
              </a:rPr>
              <a:t>发送了哪些</a:t>
            </a:r>
            <a:r>
              <a:rPr kumimoji="1" lang="zh-CN" altLang="en-US" sz="1600" dirty="0" smtClean="0">
                <a:solidFill>
                  <a:schemeClr val="accent2">
                    <a:lumMod val="60000"/>
                    <a:lumOff val="40000"/>
                  </a:schemeClr>
                </a:solidFill>
              </a:rPr>
              <a:t>文件</a:t>
            </a:r>
            <a:endParaRPr kumimoji="1" lang="zh-CN" altLang="en-US" sz="1600" dirty="0">
              <a:solidFill>
                <a:schemeClr val="accent2">
                  <a:lumMod val="60000"/>
                  <a:lumOff val="40000"/>
                </a:schemeClr>
              </a:solidFill>
            </a:endParaRPr>
          </a:p>
        </p:txBody>
      </p:sp>
      <p:cxnSp>
        <p:nvCxnSpPr>
          <p:cNvPr id="8" name="直线箭头连接符 7"/>
          <p:cNvCxnSpPr/>
          <p:nvPr/>
        </p:nvCxnSpPr>
        <p:spPr bwMode="auto">
          <a:xfrm>
            <a:off x="1304365" y="1097540"/>
            <a:ext cx="259617" cy="2613848"/>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39" name="直线箭头连接符 38"/>
          <p:cNvCxnSpPr/>
          <p:nvPr/>
        </p:nvCxnSpPr>
        <p:spPr bwMode="auto">
          <a:xfrm flipH="1">
            <a:off x="3080903" y="1097540"/>
            <a:ext cx="534684" cy="2952402"/>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41" name="直线箭头连接符 40"/>
          <p:cNvCxnSpPr/>
          <p:nvPr/>
        </p:nvCxnSpPr>
        <p:spPr bwMode="auto">
          <a:xfrm>
            <a:off x="3615585" y="1097540"/>
            <a:ext cx="604334" cy="2613848"/>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45" name="直线箭头连接符 44"/>
          <p:cNvCxnSpPr/>
          <p:nvPr/>
        </p:nvCxnSpPr>
        <p:spPr bwMode="auto">
          <a:xfrm>
            <a:off x="5566041" y="1097540"/>
            <a:ext cx="95171" cy="2613848"/>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50" name="直线箭头连接符 49"/>
          <p:cNvCxnSpPr/>
          <p:nvPr/>
        </p:nvCxnSpPr>
        <p:spPr bwMode="auto">
          <a:xfrm flipH="1">
            <a:off x="6554121" y="1097540"/>
            <a:ext cx="1065928" cy="2613848"/>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52" name="直线箭头连接符 51"/>
          <p:cNvCxnSpPr/>
          <p:nvPr/>
        </p:nvCxnSpPr>
        <p:spPr bwMode="auto">
          <a:xfrm>
            <a:off x="7620049" y="1187049"/>
            <a:ext cx="313716" cy="2524339"/>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cxnSp>
        <p:nvCxnSpPr>
          <p:cNvPr id="54" name="直线箭头连接符 53"/>
          <p:cNvCxnSpPr/>
          <p:nvPr/>
        </p:nvCxnSpPr>
        <p:spPr bwMode="auto">
          <a:xfrm>
            <a:off x="10173877" y="1097540"/>
            <a:ext cx="543429" cy="2613848"/>
          </a:xfrm>
          <a:prstGeom prst="straightConnector1">
            <a:avLst/>
          </a:prstGeom>
          <a:ln>
            <a:headEnd type="none" w="med" len="med"/>
            <a:tailEnd type="triangle"/>
          </a:ln>
        </p:spPr>
        <p:style>
          <a:lnRef idx="1">
            <a:schemeClr val="accent2"/>
          </a:lnRef>
          <a:fillRef idx="0">
            <a:schemeClr val="accent2"/>
          </a:fillRef>
          <a:effectRef idx="0">
            <a:schemeClr val="accent2"/>
          </a:effectRef>
          <a:fontRef idx="minor">
            <a:schemeClr val="tx1"/>
          </a:fontRef>
        </p:style>
      </p:cxnSp>
      <p:pic>
        <p:nvPicPr>
          <p:cNvPr id="55" name="图片 5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00" y="4083087"/>
            <a:ext cx="4581189" cy="2730580"/>
          </a:xfrm>
          <a:prstGeom prst="rect">
            <a:avLst/>
          </a:prstGeom>
          <a:ln>
            <a:solidFill>
              <a:schemeClr val="accent2">
                <a:lumMod val="75000"/>
              </a:schemeClr>
            </a:solidFill>
          </a:ln>
          <a:effectLst>
            <a:innerShdw blurRad="63500" dist="50800" dir="13500000">
              <a:prstClr val="black">
                <a:alpha val="50000"/>
              </a:prstClr>
            </a:innerShdw>
          </a:effectLst>
        </p:spPr>
      </p:pic>
      <p:pic>
        <p:nvPicPr>
          <p:cNvPr id="56" name="图片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434" y="4369989"/>
            <a:ext cx="5267362" cy="2324100"/>
          </a:xfrm>
          <a:prstGeom prst="rect">
            <a:avLst/>
          </a:prstGeom>
          <a:ln>
            <a:solidFill>
              <a:schemeClr val="accent2">
                <a:lumMod val="75000"/>
              </a:schemeClr>
            </a:solidFill>
          </a:ln>
          <a:effectLst>
            <a:innerShdw blurRad="63500" dist="50800" dir="13500000">
              <a:prstClr val="black">
                <a:alpha val="50000"/>
              </a:prstClr>
            </a:innerShdw>
          </a:effectLst>
        </p:spPr>
      </p:pic>
      <p:sp>
        <p:nvSpPr>
          <p:cNvPr id="57" name="右弧形箭头 56"/>
          <p:cNvSpPr/>
          <p:nvPr/>
        </p:nvSpPr>
        <p:spPr bwMode="auto">
          <a:xfrm>
            <a:off x="6273927" y="4529083"/>
            <a:ext cx="841762" cy="1451678"/>
          </a:xfrm>
          <a:prstGeom prst="curvedRightArrow">
            <a:avLst/>
          </a:prstGeom>
          <a:solidFill>
            <a:schemeClr val="accent2"/>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60" name="下箭头 59"/>
          <p:cNvSpPr/>
          <p:nvPr/>
        </p:nvSpPr>
        <p:spPr bwMode="auto">
          <a:xfrm>
            <a:off x="842503" y="3841512"/>
            <a:ext cx="461862" cy="416859"/>
          </a:xfrm>
          <a:prstGeom prst="downArrow">
            <a:avLst/>
          </a:prstGeom>
          <a:solidFill>
            <a:schemeClr val="accent2"/>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7623446"/>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additive="base">
                                        <p:cTn id="13" dur="500" fill="hold"/>
                                        <p:tgtEl>
                                          <p:spTgt spid="56"/>
                                        </p:tgtEl>
                                        <p:attrNameLst>
                                          <p:attrName>ppt_x</p:attrName>
                                        </p:attrNameLst>
                                      </p:cBhvr>
                                      <p:tavLst>
                                        <p:tav tm="0">
                                          <p:val>
                                            <p:strVal val="#ppt_x"/>
                                          </p:val>
                                        </p:tav>
                                        <p:tav tm="100000">
                                          <p:val>
                                            <p:strVal val="#ppt_x"/>
                                          </p:val>
                                        </p:tav>
                                      </p:tavLst>
                                    </p:anim>
                                    <p:anim calcmode="lin" valueType="num">
                                      <p:cBhvr additive="base">
                                        <p:cTn id="14"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500"/>
                            </p:stCondLst>
                            <p:childTnLst>
                              <p:par>
                                <p:cTn id="23" presetID="2" presetClass="entr" presetSubtype="4" fill="hold" nodeType="after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additive="base">
                                        <p:cTn id="25" dur="500" fill="hold"/>
                                        <p:tgtEl>
                                          <p:spTgt spid="55"/>
                                        </p:tgtEl>
                                        <p:attrNameLst>
                                          <p:attrName>ppt_x</p:attrName>
                                        </p:attrNameLst>
                                      </p:cBhvr>
                                      <p:tavLst>
                                        <p:tav tm="0">
                                          <p:val>
                                            <p:strVal val="#ppt_x"/>
                                          </p:val>
                                        </p:tav>
                                        <p:tav tm="100000">
                                          <p:val>
                                            <p:strVal val="#ppt_x"/>
                                          </p:val>
                                        </p:tav>
                                      </p:tavLst>
                                    </p:anim>
                                    <p:anim calcmode="lin" valueType="num">
                                      <p:cBhvr additive="base">
                                        <p:cTn id="26"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操作行为文本化</a:t>
            </a: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7315" y="1294684"/>
            <a:ext cx="11012915" cy="4849732"/>
          </a:xfrm>
          <a:prstGeom prst="rect">
            <a:avLst/>
          </a:prstGeom>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323" y="991808"/>
            <a:ext cx="2986464" cy="2847010"/>
          </a:xfrm>
          <a:prstGeom prst="rect">
            <a:avLst/>
          </a:prstGeom>
          <a:ln>
            <a:solidFill>
              <a:schemeClr val="accent2">
                <a:lumMod val="75000"/>
              </a:schemeClr>
            </a:solidFill>
          </a:ln>
          <a:effectLst>
            <a:innerShdw blurRad="63500" dist="50800" dir="13500000">
              <a:prstClr val="black">
                <a:alpha val="50000"/>
              </a:prstClr>
            </a:innerShdw>
          </a:effectLst>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323" y="4076323"/>
            <a:ext cx="3110019" cy="2332514"/>
          </a:xfrm>
          <a:prstGeom prst="rect">
            <a:avLst/>
          </a:prstGeom>
          <a:ln>
            <a:solidFill>
              <a:schemeClr val="accent2">
                <a:lumMod val="75000"/>
              </a:schemeClr>
            </a:solidFill>
          </a:ln>
          <a:effectLst>
            <a:innerShdw blurRad="63500" dist="50800" dir="13500000">
              <a:prstClr val="black">
                <a:alpha val="50000"/>
              </a:prstClr>
            </a:innerShdw>
          </a:effectLst>
        </p:spPr>
      </p:pic>
      <p:sp>
        <p:nvSpPr>
          <p:cNvPr id="12" name="右弧形箭头 11"/>
          <p:cNvSpPr/>
          <p:nvPr/>
        </p:nvSpPr>
        <p:spPr bwMode="auto">
          <a:xfrm flipH="1" flipV="1">
            <a:off x="3101787" y="3073620"/>
            <a:ext cx="820269" cy="914401"/>
          </a:xfrm>
          <a:prstGeom prst="curvedRightArrow">
            <a:avLst>
              <a:gd name="adj1" fmla="val 21668"/>
              <a:gd name="adj2" fmla="val 50000"/>
              <a:gd name="adj3" fmla="val 55738"/>
            </a:avLst>
          </a:prstGeom>
          <a:solidFill>
            <a:schemeClr val="accent2"/>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8" name="右弧形箭头 27"/>
          <p:cNvSpPr/>
          <p:nvPr/>
        </p:nvSpPr>
        <p:spPr bwMode="auto">
          <a:xfrm flipH="1">
            <a:off x="3101786" y="3938341"/>
            <a:ext cx="820269" cy="943647"/>
          </a:xfrm>
          <a:prstGeom prst="curvedRightArrow">
            <a:avLst>
              <a:gd name="adj1" fmla="val 21668"/>
              <a:gd name="adj2" fmla="val 50000"/>
              <a:gd name="adj3" fmla="val 55738"/>
            </a:avLst>
          </a:prstGeom>
          <a:solidFill>
            <a:schemeClr val="accent2"/>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13" name="圆角矩形标注 12"/>
          <p:cNvSpPr/>
          <p:nvPr/>
        </p:nvSpPr>
        <p:spPr bwMode="auto">
          <a:xfrm>
            <a:off x="6962042" y="2958353"/>
            <a:ext cx="2491240" cy="437996"/>
          </a:xfrm>
          <a:prstGeom prst="wedgeRoundRectCallout">
            <a:avLst>
              <a:gd name="adj1" fmla="val -23676"/>
              <a:gd name="adj2" fmla="val 148226"/>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圆圈儿正在和</a:t>
            </a:r>
            <a:r>
              <a:rPr kumimoji="0" lang="zh-CN" altLang="en-US" sz="16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rPr>
              <a:t>谁聊天？</a:t>
            </a:r>
            <a:endPar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44216249"/>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edge">
                                      <p:cBhvr>
                                        <p:cTn id="7" dur="2000"/>
                                        <p:tgtEl>
                                          <p:spTgt spid="12"/>
                                        </p:tgtEl>
                                      </p:cBhvr>
                                    </p:animEffect>
                                  </p:childTnLst>
                                </p:cTn>
                              </p:par>
                            </p:childTnLst>
                          </p:cTn>
                        </p:par>
                        <p:par>
                          <p:cTn id="8" fill="hold">
                            <p:stCondLst>
                              <p:cond delay="2000"/>
                            </p:stCondLst>
                            <p:childTnLst>
                              <p:par>
                                <p:cTn id="9" presetID="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edge">
                                      <p:cBhvr>
                                        <p:cTn id="17" dur="2000"/>
                                        <p:tgtEl>
                                          <p:spTgt spid="28"/>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59"/>
          <p:cNvGrpSpPr/>
          <p:nvPr/>
        </p:nvGrpSpPr>
        <p:grpSpPr>
          <a:xfrm>
            <a:off x="3759835" y="1407160"/>
            <a:ext cx="4613388" cy="4638675"/>
            <a:chOff x="854" y="1635"/>
            <a:chExt cx="5535" cy="5565"/>
          </a:xfrm>
        </p:grpSpPr>
        <p:sp>
          <p:nvSpPr>
            <p:cNvPr id="8" name="Freeform 4"/>
            <p:cNvSpPr/>
            <p:nvPr/>
          </p:nvSpPr>
          <p:spPr bwMode="auto">
            <a:xfrm>
              <a:off x="3737" y="1635"/>
              <a:ext cx="1757" cy="1387"/>
            </a:xfrm>
            <a:custGeom>
              <a:avLst/>
              <a:gdLst>
                <a:gd name="T0" fmla="*/ 0 w 864"/>
                <a:gd name="T1" fmla="*/ 0 h 678"/>
                <a:gd name="T2" fmla="*/ 864 w 864"/>
                <a:gd name="T3" fmla="*/ 678 h 678"/>
              </a:gdLst>
              <a:ahLst/>
              <a:cxnLst>
                <a:cxn ang="0">
                  <a:pos x="864" y="357"/>
                </a:cxn>
                <a:cxn ang="0">
                  <a:pos x="864" y="357"/>
                </a:cxn>
                <a:cxn ang="0">
                  <a:pos x="817" y="317"/>
                </a:cxn>
                <a:cxn ang="0">
                  <a:pos x="770" y="277"/>
                </a:cxn>
                <a:cxn ang="0">
                  <a:pos x="720" y="240"/>
                </a:cxn>
                <a:cxn ang="0">
                  <a:pos x="670" y="207"/>
                </a:cxn>
                <a:cxn ang="0">
                  <a:pos x="617" y="177"/>
                </a:cxn>
                <a:cxn ang="0">
                  <a:pos x="567" y="147"/>
                </a:cxn>
                <a:cxn ang="0">
                  <a:pos x="510" y="124"/>
                </a:cxn>
                <a:cxn ang="0">
                  <a:pos x="457" y="97"/>
                </a:cxn>
                <a:cxn ang="0">
                  <a:pos x="400" y="77"/>
                </a:cxn>
                <a:cxn ang="0">
                  <a:pos x="347" y="60"/>
                </a:cxn>
                <a:cxn ang="0">
                  <a:pos x="290" y="43"/>
                </a:cxn>
                <a:cxn ang="0">
                  <a:pos x="233" y="30"/>
                </a:cxn>
                <a:cxn ang="0">
                  <a:pos x="173" y="17"/>
                </a:cxn>
                <a:cxn ang="0">
                  <a:pos x="116" y="10"/>
                </a:cxn>
                <a:cxn ang="0">
                  <a:pos x="56" y="3"/>
                </a:cxn>
                <a:cxn ang="0">
                  <a:pos x="0" y="0"/>
                </a:cxn>
                <a:cxn ang="0">
                  <a:pos x="0" y="454"/>
                </a:cxn>
                <a:cxn ang="0">
                  <a:pos x="0" y="454"/>
                </a:cxn>
                <a:cxn ang="0">
                  <a:pos x="73" y="461"/>
                </a:cxn>
                <a:cxn ang="0">
                  <a:pos x="146" y="474"/>
                </a:cxn>
                <a:cxn ang="0">
                  <a:pos x="217" y="494"/>
                </a:cxn>
                <a:cxn ang="0">
                  <a:pos x="287" y="521"/>
                </a:cxn>
                <a:cxn ang="0">
                  <a:pos x="353" y="551"/>
                </a:cxn>
                <a:cxn ang="0">
                  <a:pos x="420" y="588"/>
                </a:cxn>
                <a:cxn ang="0">
                  <a:pos x="483" y="631"/>
                </a:cxn>
                <a:cxn ang="0">
                  <a:pos x="543" y="678"/>
                </a:cxn>
                <a:cxn ang="0">
                  <a:pos x="864" y="357"/>
                </a:cxn>
              </a:cxnLst>
              <a:rect l="T0" t="T1" r="T2" b="T3"/>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noFill/>
            <a:ln w="28575" cmpd="sng">
              <a:solidFill>
                <a:schemeClr val="accent1"/>
              </a:solidFill>
              <a:prstDash val="solid"/>
              <a:round/>
            </a:ln>
          </p:spPr>
          <p:txBody>
            <a:bodyPr wrap="none" anchor="ctr"/>
            <a:lstStyle/>
            <a:p>
              <a:endParaRPr lang="zh-CN" altLang="en-US" sz="1400">
                <a:latin typeface="Microsoft YaHei Light" charset="-122"/>
                <a:ea typeface="Microsoft YaHei Light" charset="-122"/>
                <a:cs typeface="Microsoft YaHei Light" charset="-122"/>
              </a:endParaRPr>
            </a:p>
          </p:txBody>
        </p:sp>
        <p:sp>
          <p:nvSpPr>
            <p:cNvPr id="9" name="Freeform 5"/>
            <p:cNvSpPr/>
            <p:nvPr/>
          </p:nvSpPr>
          <p:spPr bwMode="auto">
            <a:xfrm>
              <a:off x="5006" y="2528"/>
              <a:ext cx="1383" cy="1769"/>
            </a:xfrm>
            <a:custGeom>
              <a:avLst/>
              <a:gdLst>
                <a:gd name="T0" fmla="*/ 0 w 680"/>
                <a:gd name="T1" fmla="*/ 0 h 865"/>
                <a:gd name="T2" fmla="*/ 680 w 680"/>
                <a:gd name="T3" fmla="*/ 865 h 865"/>
              </a:gdLst>
              <a:ahLst/>
              <a:cxnLst>
                <a:cxn ang="0">
                  <a:pos x="0" y="321"/>
                </a:cxn>
                <a:cxn ang="0">
                  <a:pos x="0" y="321"/>
                </a:cxn>
                <a:cxn ang="0">
                  <a:pos x="50" y="384"/>
                </a:cxn>
                <a:cxn ang="0">
                  <a:pos x="90" y="444"/>
                </a:cxn>
                <a:cxn ang="0">
                  <a:pos x="130" y="511"/>
                </a:cxn>
                <a:cxn ang="0">
                  <a:pos x="160" y="581"/>
                </a:cxn>
                <a:cxn ang="0">
                  <a:pos x="183" y="651"/>
                </a:cxn>
                <a:cxn ang="0">
                  <a:pos x="203" y="722"/>
                </a:cxn>
                <a:cxn ang="0">
                  <a:pos x="216" y="795"/>
                </a:cxn>
                <a:cxn ang="0">
                  <a:pos x="223" y="865"/>
                </a:cxn>
                <a:cxn ang="0">
                  <a:pos x="680" y="865"/>
                </a:cxn>
                <a:cxn ang="0">
                  <a:pos x="680" y="865"/>
                </a:cxn>
                <a:cxn ang="0">
                  <a:pos x="677" y="808"/>
                </a:cxn>
                <a:cxn ang="0">
                  <a:pos x="670" y="752"/>
                </a:cxn>
                <a:cxn ang="0">
                  <a:pos x="660" y="691"/>
                </a:cxn>
                <a:cxn ang="0">
                  <a:pos x="650" y="635"/>
                </a:cxn>
                <a:cxn ang="0">
                  <a:pos x="637" y="578"/>
                </a:cxn>
                <a:cxn ang="0">
                  <a:pos x="620" y="521"/>
                </a:cxn>
                <a:cxn ang="0">
                  <a:pos x="600" y="464"/>
                </a:cxn>
                <a:cxn ang="0">
                  <a:pos x="580" y="408"/>
                </a:cxn>
                <a:cxn ang="0">
                  <a:pos x="557" y="354"/>
                </a:cxn>
                <a:cxn ang="0">
                  <a:pos x="530" y="301"/>
                </a:cxn>
                <a:cxn ang="0">
                  <a:pos x="500" y="247"/>
                </a:cxn>
                <a:cxn ang="0">
                  <a:pos x="470" y="197"/>
                </a:cxn>
                <a:cxn ang="0">
                  <a:pos x="436" y="144"/>
                </a:cxn>
                <a:cxn ang="0">
                  <a:pos x="400" y="97"/>
                </a:cxn>
                <a:cxn ang="0">
                  <a:pos x="363" y="47"/>
                </a:cxn>
                <a:cxn ang="0">
                  <a:pos x="320" y="0"/>
                </a:cxn>
                <a:cxn ang="0">
                  <a:pos x="0" y="321"/>
                </a:cxn>
              </a:cxnLst>
              <a:rect l="T0" t="T1" r="T2" b="T3"/>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noFill/>
            <a:ln w="28575"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0" name="Freeform 6"/>
            <p:cNvSpPr/>
            <p:nvPr/>
          </p:nvSpPr>
          <p:spPr bwMode="auto">
            <a:xfrm>
              <a:off x="5006" y="4531"/>
              <a:ext cx="1383" cy="1775"/>
            </a:xfrm>
            <a:custGeom>
              <a:avLst/>
              <a:gdLst>
                <a:gd name="T0" fmla="*/ 0 w 680"/>
                <a:gd name="T1" fmla="*/ 0 h 868"/>
                <a:gd name="T2" fmla="*/ 680 w 680"/>
                <a:gd name="T3" fmla="*/ 868 h 868"/>
              </a:gdLst>
              <a:ahLst/>
              <a:cxnLst>
                <a:cxn ang="0">
                  <a:pos x="223" y="0"/>
                </a:cxn>
                <a:cxn ang="0">
                  <a:pos x="223" y="0"/>
                </a:cxn>
                <a:cxn ang="0">
                  <a:pos x="216" y="73"/>
                </a:cxn>
                <a:cxn ang="0">
                  <a:pos x="203" y="146"/>
                </a:cxn>
                <a:cxn ang="0">
                  <a:pos x="183" y="217"/>
                </a:cxn>
                <a:cxn ang="0">
                  <a:pos x="160" y="287"/>
                </a:cxn>
                <a:cxn ang="0">
                  <a:pos x="130" y="357"/>
                </a:cxn>
                <a:cxn ang="0">
                  <a:pos x="90" y="420"/>
                </a:cxn>
                <a:cxn ang="0">
                  <a:pos x="50" y="484"/>
                </a:cxn>
                <a:cxn ang="0">
                  <a:pos x="0" y="544"/>
                </a:cxn>
                <a:cxn ang="0">
                  <a:pos x="320" y="868"/>
                </a:cxn>
                <a:cxn ang="0">
                  <a:pos x="320" y="868"/>
                </a:cxn>
                <a:cxn ang="0">
                  <a:pos x="363" y="821"/>
                </a:cxn>
                <a:cxn ang="0">
                  <a:pos x="400" y="771"/>
                </a:cxn>
                <a:cxn ang="0">
                  <a:pos x="436" y="724"/>
                </a:cxn>
                <a:cxn ang="0">
                  <a:pos x="470" y="671"/>
                </a:cxn>
                <a:cxn ang="0">
                  <a:pos x="500" y="621"/>
                </a:cxn>
                <a:cxn ang="0">
                  <a:pos x="530" y="567"/>
                </a:cxn>
                <a:cxn ang="0">
                  <a:pos x="557" y="514"/>
                </a:cxn>
                <a:cxn ang="0">
                  <a:pos x="580" y="460"/>
                </a:cxn>
                <a:cxn ang="0">
                  <a:pos x="600" y="404"/>
                </a:cxn>
                <a:cxn ang="0">
                  <a:pos x="620" y="347"/>
                </a:cxn>
                <a:cxn ang="0">
                  <a:pos x="637" y="290"/>
                </a:cxn>
                <a:cxn ang="0">
                  <a:pos x="650" y="233"/>
                </a:cxn>
                <a:cxn ang="0">
                  <a:pos x="660" y="177"/>
                </a:cxn>
                <a:cxn ang="0">
                  <a:pos x="670" y="116"/>
                </a:cxn>
                <a:cxn ang="0">
                  <a:pos x="677" y="60"/>
                </a:cxn>
                <a:cxn ang="0">
                  <a:pos x="680" y="0"/>
                </a:cxn>
                <a:cxn ang="0">
                  <a:pos x="223" y="0"/>
                </a:cxn>
              </a:cxnLst>
              <a:rect l="T0" t="T1" r="T2" b="T3"/>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noFill/>
            <a:ln w="28575"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1" name="Freeform 7"/>
            <p:cNvSpPr/>
            <p:nvPr/>
          </p:nvSpPr>
          <p:spPr bwMode="auto">
            <a:xfrm>
              <a:off x="3737" y="5813"/>
              <a:ext cx="1757" cy="1387"/>
            </a:xfrm>
            <a:custGeom>
              <a:avLst/>
              <a:gdLst>
                <a:gd name="T0" fmla="*/ 0 w 864"/>
                <a:gd name="T1" fmla="*/ 0 h 678"/>
                <a:gd name="T2" fmla="*/ 864 w 864"/>
                <a:gd name="T3" fmla="*/ 678 h 678"/>
              </a:gdLst>
              <a:ahLst/>
              <a:cxnLst>
                <a:cxn ang="0">
                  <a:pos x="543" y="0"/>
                </a:cxn>
                <a:cxn ang="0">
                  <a:pos x="543" y="0"/>
                </a:cxn>
                <a:cxn ang="0">
                  <a:pos x="483" y="47"/>
                </a:cxn>
                <a:cxn ang="0">
                  <a:pos x="420" y="90"/>
                </a:cxn>
                <a:cxn ang="0">
                  <a:pos x="353" y="127"/>
                </a:cxn>
                <a:cxn ang="0">
                  <a:pos x="287" y="157"/>
                </a:cxn>
                <a:cxn ang="0">
                  <a:pos x="217" y="184"/>
                </a:cxn>
                <a:cxn ang="0">
                  <a:pos x="146" y="204"/>
                </a:cxn>
                <a:cxn ang="0">
                  <a:pos x="73" y="217"/>
                </a:cxn>
                <a:cxn ang="0">
                  <a:pos x="0" y="224"/>
                </a:cxn>
                <a:cxn ang="0">
                  <a:pos x="0" y="678"/>
                </a:cxn>
                <a:cxn ang="0">
                  <a:pos x="0" y="678"/>
                </a:cxn>
                <a:cxn ang="0">
                  <a:pos x="56" y="675"/>
                </a:cxn>
                <a:cxn ang="0">
                  <a:pos x="116" y="668"/>
                </a:cxn>
                <a:cxn ang="0">
                  <a:pos x="173" y="661"/>
                </a:cxn>
                <a:cxn ang="0">
                  <a:pos x="233" y="648"/>
                </a:cxn>
                <a:cxn ang="0">
                  <a:pos x="290" y="635"/>
                </a:cxn>
                <a:cxn ang="0">
                  <a:pos x="347" y="618"/>
                </a:cxn>
                <a:cxn ang="0">
                  <a:pos x="400" y="601"/>
                </a:cxn>
                <a:cxn ang="0">
                  <a:pos x="457" y="581"/>
                </a:cxn>
                <a:cxn ang="0">
                  <a:pos x="510" y="554"/>
                </a:cxn>
                <a:cxn ang="0">
                  <a:pos x="567" y="531"/>
                </a:cxn>
                <a:cxn ang="0">
                  <a:pos x="617" y="501"/>
                </a:cxn>
                <a:cxn ang="0">
                  <a:pos x="670" y="471"/>
                </a:cxn>
                <a:cxn ang="0">
                  <a:pos x="720" y="438"/>
                </a:cxn>
                <a:cxn ang="0">
                  <a:pos x="770" y="401"/>
                </a:cxn>
                <a:cxn ang="0">
                  <a:pos x="817" y="361"/>
                </a:cxn>
                <a:cxn ang="0">
                  <a:pos x="864" y="321"/>
                </a:cxn>
                <a:cxn ang="0">
                  <a:pos x="543" y="0"/>
                </a:cxn>
              </a:cxnLst>
              <a:rect l="T0" t="T1" r="T2" b="T3"/>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noFill/>
            <a:ln w="28575" cap="rnd"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2" name="Freeform 8"/>
            <p:cNvSpPr/>
            <p:nvPr/>
          </p:nvSpPr>
          <p:spPr bwMode="auto">
            <a:xfrm>
              <a:off x="1749" y="5813"/>
              <a:ext cx="1757" cy="1387"/>
            </a:xfrm>
            <a:custGeom>
              <a:avLst/>
              <a:gdLst>
                <a:gd name="T0" fmla="*/ 0 w 864"/>
                <a:gd name="T1" fmla="*/ 0 h 678"/>
                <a:gd name="T2" fmla="*/ 864 w 864"/>
                <a:gd name="T3" fmla="*/ 678 h 678"/>
              </a:gdLst>
              <a:ahLst/>
              <a:cxnLst>
                <a:cxn ang="0">
                  <a:pos x="0" y="321"/>
                </a:cxn>
                <a:cxn ang="0">
                  <a:pos x="0" y="321"/>
                </a:cxn>
                <a:cxn ang="0">
                  <a:pos x="47" y="361"/>
                </a:cxn>
                <a:cxn ang="0">
                  <a:pos x="94" y="401"/>
                </a:cxn>
                <a:cxn ang="0">
                  <a:pos x="144" y="438"/>
                </a:cxn>
                <a:cxn ang="0">
                  <a:pos x="194" y="471"/>
                </a:cxn>
                <a:cxn ang="0">
                  <a:pos x="244" y="501"/>
                </a:cxn>
                <a:cxn ang="0">
                  <a:pos x="297" y="531"/>
                </a:cxn>
                <a:cxn ang="0">
                  <a:pos x="351" y="554"/>
                </a:cxn>
                <a:cxn ang="0">
                  <a:pos x="407" y="581"/>
                </a:cxn>
                <a:cxn ang="0">
                  <a:pos x="461" y="601"/>
                </a:cxn>
                <a:cxn ang="0">
                  <a:pos x="517" y="618"/>
                </a:cxn>
                <a:cxn ang="0">
                  <a:pos x="574" y="635"/>
                </a:cxn>
                <a:cxn ang="0">
                  <a:pos x="631" y="648"/>
                </a:cxn>
                <a:cxn ang="0">
                  <a:pos x="691" y="661"/>
                </a:cxn>
                <a:cxn ang="0">
                  <a:pos x="748" y="668"/>
                </a:cxn>
                <a:cxn ang="0">
                  <a:pos x="804" y="675"/>
                </a:cxn>
                <a:cxn ang="0">
                  <a:pos x="864" y="678"/>
                </a:cxn>
                <a:cxn ang="0">
                  <a:pos x="864" y="224"/>
                </a:cxn>
                <a:cxn ang="0">
                  <a:pos x="864" y="224"/>
                </a:cxn>
                <a:cxn ang="0">
                  <a:pos x="791" y="217"/>
                </a:cxn>
                <a:cxn ang="0">
                  <a:pos x="718" y="204"/>
                </a:cxn>
                <a:cxn ang="0">
                  <a:pos x="647" y="184"/>
                </a:cxn>
                <a:cxn ang="0">
                  <a:pos x="577" y="157"/>
                </a:cxn>
                <a:cxn ang="0">
                  <a:pos x="511" y="127"/>
                </a:cxn>
                <a:cxn ang="0">
                  <a:pos x="444" y="90"/>
                </a:cxn>
                <a:cxn ang="0">
                  <a:pos x="381" y="47"/>
                </a:cxn>
                <a:cxn ang="0">
                  <a:pos x="321" y="0"/>
                </a:cxn>
                <a:cxn ang="0">
                  <a:pos x="0" y="321"/>
                </a:cxn>
              </a:cxnLst>
              <a:rect l="T0" t="T1" r="T2" b="T3"/>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noFill/>
            <a:ln w="28575" cap="rnd"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3" name="Freeform 9"/>
            <p:cNvSpPr/>
            <p:nvPr/>
          </p:nvSpPr>
          <p:spPr bwMode="auto">
            <a:xfrm>
              <a:off x="854" y="4531"/>
              <a:ext cx="1385" cy="1775"/>
            </a:xfrm>
            <a:custGeom>
              <a:avLst/>
              <a:gdLst>
                <a:gd name="T0" fmla="*/ 0 w 681"/>
                <a:gd name="T1" fmla="*/ 0 h 868"/>
                <a:gd name="T2" fmla="*/ 681 w 681"/>
                <a:gd name="T3" fmla="*/ 868 h 868"/>
              </a:gdLst>
              <a:ahLst/>
              <a:cxnLst>
                <a:cxn ang="0">
                  <a:pos x="454" y="0"/>
                </a:cxn>
                <a:cxn ang="0">
                  <a:pos x="0" y="0"/>
                </a:cxn>
                <a:cxn ang="0">
                  <a:pos x="0" y="0"/>
                </a:cxn>
                <a:cxn ang="0">
                  <a:pos x="3" y="60"/>
                </a:cxn>
                <a:cxn ang="0">
                  <a:pos x="10" y="116"/>
                </a:cxn>
                <a:cxn ang="0">
                  <a:pos x="20" y="177"/>
                </a:cxn>
                <a:cxn ang="0">
                  <a:pos x="30" y="233"/>
                </a:cxn>
                <a:cxn ang="0">
                  <a:pos x="43" y="290"/>
                </a:cxn>
                <a:cxn ang="0">
                  <a:pos x="60" y="347"/>
                </a:cxn>
                <a:cxn ang="0">
                  <a:pos x="80" y="404"/>
                </a:cxn>
                <a:cxn ang="0">
                  <a:pos x="100" y="460"/>
                </a:cxn>
                <a:cxn ang="0">
                  <a:pos x="123" y="514"/>
                </a:cxn>
                <a:cxn ang="0">
                  <a:pos x="150" y="567"/>
                </a:cxn>
                <a:cxn ang="0">
                  <a:pos x="177" y="621"/>
                </a:cxn>
                <a:cxn ang="0">
                  <a:pos x="210" y="671"/>
                </a:cxn>
                <a:cxn ang="0">
                  <a:pos x="244" y="724"/>
                </a:cxn>
                <a:cxn ang="0">
                  <a:pos x="280" y="771"/>
                </a:cxn>
                <a:cxn ang="0">
                  <a:pos x="317" y="821"/>
                </a:cxn>
                <a:cxn ang="0">
                  <a:pos x="360" y="868"/>
                </a:cxn>
                <a:cxn ang="0">
                  <a:pos x="681" y="544"/>
                </a:cxn>
                <a:cxn ang="0">
                  <a:pos x="681" y="544"/>
                </a:cxn>
                <a:cxn ang="0">
                  <a:pos x="630" y="484"/>
                </a:cxn>
                <a:cxn ang="0">
                  <a:pos x="587" y="420"/>
                </a:cxn>
                <a:cxn ang="0">
                  <a:pos x="550" y="357"/>
                </a:cxn>
                <a:cxn ang="0">
                  <a:pos x="520" y="287"/>
                </a:cxn>
                <a:cxn ang="0">
                  <a:pos x="494" y="217"/>
                </a:cxn>
                <a:cxn ang="0">
                  <a:pos x="477" y="146"/>
                </a:cxn>
                <a:cxn ang="0">
                  <a:pos x="464" y="73"/>
                </a:cxn>
                <a:cxn ang="0">
                  <a:pos x="454" y="0"/>
                </a:cxn>
                <a:cxn ang="0">
                  <a:pos x="454" y="0"/>
                </a:cxn>
              </a:cxnLst>
              <a:rect l="T0" t="T1" r="T2" b="T3"/>
              <a:pathLst>
                <a:path w="681" h="868">
                  <a:moveTo>
                    <a:pt x="454" y="0"/>
                  </a:move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30" y="484"/>
                  </a:lnTo>
                  <a:lnTo>
                    <a:pt x="587" y="420"/>
                  </a:lnTo>
                  <a:lnTo>
                    <a:pt x="550" y="357"/>
                  </a:lnTo>
                  <a:lnTo>
                    <a:pt x="520" y="287"/>
                  </a:lnTo>
                  <a:lnTo>
                    <a:pt x="494" y="217"/>
                  </a:lnTo>
                  <a:lnTo>
                    <a:pt x="477" y="146"/>
                  </a:lnTo>
                  <a:lnTo>
                    <a:pt x="464" y="73"/>
                  </a:lnTo>
                  <a:lnTo>
                    <a:pt x="454" y="0"/>
                  </a:lnTo>
                  <a:close/>
                </a:path>
              </a:pathLst>
            </a:custGeom>
            <a:noFill/>
            <a:ln w="28575" cap="rnd"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4" name="Freeform 10"/>
            <p:cNvSpPr/>
            <p:nvPr/>
          </p:nvSpPr>
          <p:spPr bwMode="auto">
            <a:xfrm>
              <a:off x="854" y="2528"/>
              <a:ext cx="1385" cy="1769"/>
            </a:xfrm>
            <a:custGeom>
              <a:avLst/>
              <a:gdLst>
                <a:gd name="T0" fmla="*/ 0 w 681"/>
                <a:gd name="T1" fmla="*/ 0 h 865"/>
                <a:gd name="T2" fmla="*/ 681 w 681"/>
                <a:gd name="T3" fmla="*/ 865 h 865"/>
              </a:gdLst>
              <a:ahLst/>
              <a:cxnLst>
                <a:cxn ang="0">
                  <a:pos x="454" y="865"/>
                </a:cxn>
                <a:cxn ang="0">
                  <a:pos x="454" y="865"/>
                </a:cxn>
                <a:cxn ang="0">
                  <a:pos x="464" y="795"/>
                </a:cxn>
                <a:cxn ang="0">
                  <a:pos x="477" y="722"/>
                </a:cxn>
                <a:cxn ang="0">
                  <a:pos x="494" y="651"/>
                </a:cxn>
                <a:cxn ang="0">
                  <a:pos x="520" y="581"/>
                </a:cxn>
                <a:cxn ang="0">
                  <a:pos x="550" y="511"/>
                </a:cxn>
                <a:cxn ang="0">
                  <a:pos x="587" y="444"/>
                </a:cxn>
                <a:cxn ang="0">
                  <a:pos x="630" y="384"/>
                </a:cxn>
                <a:cxn ang="0">
                  <a:pos x="681" y="321"/>
                </a:cxn>
                <a:cxn ang="0">
                  <a:pos x="360" y="0"/>
                </a:cxn>
                <a:cxn ang="0">
                  <a:pos x="360" y="0"/>
                </a:cxn>
                <a:cxn ang="0">
                  <a:pos x="317" y="47"/>
                </a:cxn>
                <a:cxn ang="0">
                  <a:pos x="280" y="97"/>
                </a:cxn>
                <a:cxn ang="0">
                  <a:pos x="244" y="144"/>
                </a:cxn>
                <a:cxn ang="0">
                  <a:pos x="210" y="197"/>
                </a:cxn>
                <a:cxn ang="0">
                  <a:pos x="177" y="247"/>
                </a:cxn>
                <a:cxn ang="0">
                  <a:pos x="150" y="301"/>
                </a:cxn>
                <a:cxn ang="0">
                  <a:pos x="123" y="354"/>
                </a:cxn>
                <a:cxn ang="0">
                  <a:pos x="100" y="408"/>
                </a:cxn>
                <a:cxn ang="0">
                  <a:pos x="80" y="464"/>
                </a:cxn>
                <a:cxn ang="0">
                  <a:pos x="60" y="521"/>
                </a:cxn>
                <a:cxn ang="0">
                  <a:pos x="43" y="578"/>
                </a:cxn>
                <a:cxn ang="0">
                  <a:pos x="30" y="635"/>
                </a:cxn>
                <a:cxn ang="0">
                  <a:pos x="20" y="691"/>
                </a:cxn>
                <a:cxn ang="0">
                  <a:pos x="10" y="752"/>
                </a:cxn>
                <a:cxn ang="0">
                  <a:pos x="3" y="808"/>
                </a:cxn>
                <a:cxn ang="0">
                  <a:pos x="0" y="865"/>
                </a:cxn>
                <a:cxn ang="0">
                  <a:pos x="454" y="865"/>
                </a:cxn>
              </a:cxnLst>
              <a:rect l="T0" t="T1" r="T2" b="T3"/>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noFill/>
            <a:ln w="28575" cap="rnd"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5" name="Freeform 11"/>
            <p:cNvSpPr/>
            <p:nvPr/>
          </p:nvSpPr>
          <p:spPr bwMode="auto">
            <a:xfrm>
              <a:off x="1749" y="1635"/>
              <a:ext cx="1757" cy="1387"/>
            </a:xfrm>
            <a:custGeom>
              <a:avLst/>
              <a:gdLst>
                <a:gd name="T0" fmla="*/ 0 w 864"/>
                <a:gd name="T1" fmla="*/ 0 h 678"/>
                <a:gd name="T2" fmla="*/ 864 w 864"/>
                <a:gd name="T3" fmla="*/ 678 h 678"/>
              </a:gdLst>
              <a:ahLst/>
              <a:cxnLst>
                <a:cxn ang="0">
                  <a:pos x="321" y="678"/>
                </a:cxn>
                <a:cxn ang="0">
                  <a:pos x="321" y="678"/>
                </a:cxn>
                <a:cxn ang="0">
                  <a:pos x="381" y="631"/>
                </a:cxn>
                <a:cxn ang="0">
                  <a:pos x="444" y="588"/>
                </a:cxn>
                <a:cxn ang="0">
                  <a:pos x="511" y="551"/>
                </a:cxn>
                <a:cxn ang="0">
                  <a:pos x="577" y="521"/>
                </a:cxn>
                <a:cxn ang="0">
                  <a:pos x="647" y="494"/>
                </a:cxn>
                <a:cxn ang="0">
                  <a:pos x="718" y="474"/>
                </a:cxn>
                <a:cxn ang="0">
                  <a:pos x="791" y="461"/>
                </a:cxn>
                <a:cxn ang="0">
                  <a:pos x="864" y="454"/>
                </a:cxn>
                <a:cxn ang="0">
                  <a:pos x="864" y="0"/>
                </a:cxn>
                <a:cxn ang="0">
                  <a:pos x="864" y="0"/>
                </a:cxn>
                <a:cxn ang="0">
                  <a:pos x="804" y="3"/>
                </a:cxn>
                <a:cxn ang="0">
                  <a:pos x="748" y="10"/>
                </a:cxn>
                <a:cxn ang="0">
                  <a:pos x="691" y="17"/>
                </a:cxn>
                <a:cxn ang="0">
                  <a:pos x="631" y="30"/>
                </a:cxn>
                <a:cxn ang="0">
                  <a:pos x="574" y="43"/>
                </a:cxn>
                <a:cxn ang="0">
                  <a:pos x="517" y="60"/>
                </a:cxn>
                <a:cxn ang="0">
                  <a:pos x="461" y="77"/>
                </a:cxn>
                <a:cxn ang="0">
                  <a:pos x="407" y="97"/>
                </a:cxn>
                <a:cxn ang="0">
                  <a:pos x="351" y="124"/>
                </a:cxn>
                <a:cxn ang="0">
                  <a:pos x="297" y="147"/>
                </a:cxn>
                <a:cxn ang="0">
                  <a:pos x="244" y="177"/>
                </a:cxn>
                <a:cxn ang="0">
                  <a:pos x="194" y="207"/>
                </a:cxn>
                <a:cxn ang="0">
                  <a:pos x="144" y="240"/>
                </a:cxn>
                <a:cxn ang="0">
                  <a:pos x="94" y="277"/>
                </a:cxn>
                <a:cxn ang="0">
                  <a:pos x="47" y="317"/>
                </a:cxn>
                <a:cxn ang="0">
                  <a:pos x="0" y="357"/>
                </a:cxn>
                <a:cxn ang="0">
                  <a:pos x="321" y="678"/>
                </a:cxn>
              </a:cxnLst>
              <a:rect l="T0" t="T1" r="T2" b="T3"/>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noFill/>
            <a:ln w="28575" cap="rnd" cmpd="sng">
              <a:solidFill>
                <a:schemeClr val="accent1"/>
              </a:solidFill>
              <a:prstDash val="solid"/>
              <a:round/>
            </a:ln>
          </p:spPr>
          <p:txBody>
            <a:bodyPr wrap="none" anchor="ctr"/>
            <a:lstStyle/>
            <a:p>
              <a:endParaRPr lang="zh-CN" altLang="en-US">
                <a:latin typeface="Microsoft YaHei Light" charset="-122"/>
                <a:ea typeface="Microsoft YaHei Light" charset="-122"/>
                <a:cs typeface="Microsoft YaHei Light" charset="-122"/>
              </a:endParaRPr>
            </a:p>
          </p:txBody>
        </p:sp>
        <p:sp>
          <p:nvSpPr>
            <p:cNvPr id="16" name="Text Box 22"/>
            <p:cNvSpPr>
              <a:spLocks noChangeArrowheads="1"/>
            </p:cNvSpPr>
            <p:nvPr/>
          </p:nvSpPr>
          <p:spPr bwMode="auto">
            <a:xfrm>
              <a:off x="3738" y="1972"/>
              <a:ext cx="1579" cy="715"/>
            </a:xfrm>
            <a:prstGeom prst="rect">
              <a:avLst/>
            </a:prstGeom>
            <a:noFill/>
            <a:ln w="9525">
              <a:noFill/>
              <a:miter lim="800000"/>
            </a:ln>
          </p:spPr>
          <p:txBody>
            <a:bodyPr wrap="square">
              <a:spAutoFit/>
            </a:bodyPr>
            <a:lstStyle/>
            <a:p>
              <a:pPr algn="ctr"/>
              <a:r>
                <a:rPr lang="zh-CN" altLang="en-US" sz="1600" dirty="0" smtClean="0">
                  <a:solidFill>
                    <a:schemeClr val="bg1"/>
                  </a:solidFill>
                  <a:latin typeface="Microsoft YaHei Light" charset="-122"/>
                  <a:ea typeface="Microsoft YaHei Light" charset="-122"/>
                  <a:cs typeface="Microsoft YaHei Light" charset="-122"/>
                </a:rPr>
                <a:t>员工之间的联系？</a:t>
              </a:r>
            </a:p>
          </p:txBody>
        </p:sp>
        <p:sp>
          <p:nvSpPr>
            <p:cNvPr id="17" name="Text Box 22"/>
            <p:cNvSpPr>
              <a:spLocks noChangeArrowheads="1"/>
            </p:cNvSpPr>
            <p:nvPr/>
          </p:nvSpPr>
          <p:spPr bwMode="auto">
            <a:xfrm>
              <a:off x="5243" y="3128"/>
              <a:ext cx="1058" cy="1008"/>
            </a:xfrm>
            <a:prstGeom prst="rect">
              <a:avLst/>
            </a:prstGeom>
            <a:noFill/>
            <a:ln w="9525">
              <a:noFill/>
              <a:miter lim="800000"/>
            </a:ln>
          </p:spPr>
          <p:txBody>
            <a:bodyPr wrap="square">
              <a:spAutoFit/>
            </a:bodyPr>
            <a:lstStyle/>
            <a:p>
              <a:pPr algn="ctr"/>
              <a:r>
                <a:rPr lang="zh-CN" altLang="en-US" sz="1600" dirty="0">
                  <a:solidFill>
                    <a:schemeClr val="bg1"/>
                  </a:solidFill>
                  <a:latin typeface="Microsoft YaHei Light" charset="-122"/>
                  <a:ea typeface="Microsoft YaHei Light" charset="-122"/>
                  <a:cs typeface="Microsoft YaHei Light" charset="-122"/>
                </a:rPr>
                <a:t>有没有泄密信息？</a:t>
              </a:r>
            </a:p>
          </p:txBody>
        </p:sp>
        <p:sp>
          <p:nvSpPr>
            <p:cNvPr id="18" name="Text Box 22"/>
            <p:cNvSpPr>
              <a:spLocks noChangeArrowheads="1"/>
            </p:cNvSpPr>
            <p:nvPr/>
          </p:nvSpPr>
          <p:spPr bwMode="auto">
            <a:xfrm>
              <a:off x="5213" y="4925"/>
              <a:ext cx="1089" cy="702"/>
            </a:xfrm>
            <a:prstGeom prst="rect">
              <a:avLst/>
            </a:prstGeom>
            <a:noFill/>
            <a:ln w="9525">
              <a:noFill/>
              <a:miter lim="800000"/>
            </a:ln>
          </p:spPr>
          <p:txBody>
            <a:bodyPr wrap="square">
              <a:spAutoFit/>
            </a:bodyPr>
            <a:lstStyle/>
            <a:p>
              <a:pPr algn="ctr"/>
              <a:r>
                <a:rPr lang="zh-CN" altLang="en-US" sz="1600" dirty="0">
                  <a:solidFill>
                    <a:schemeClr val="bg1"/>
                  </a:solidFill>
                  <a:latin typeface="Microsoft YaHei Light" charset="-122"/>
                  <a:ea typeface="Microsoft YaHei Light" charset="-122"/>
                  <a:cs typeface="Microsoft YaHei Light" charset="-122"/>
                </a:rPr>
                <a:t>经常和谁聊天？</a:t>
              </a:r>
            </a:p>
          </p:txBody>
        </p:sp>
        <p:sp>
          <p:nvSpPr>
            <p:cNvPr id="19" name="Text Box 22"/>
            <p:cNvSpPr>
              <a:spLocks noChangeArrowheads="1"/>
            </p:cNvSpPr>
            <p:nvPr/>
          </p:nvSpPr>
          <p:spPr bwMode="auto">
            <a:xfrm>
              <a:off x="3987" y="6222"/>
              <a:ext cx="1226" cy="695"/>
            </a:xfrm>
            <a:prstGeom prst="rect">
              <a:avLst/>
            </a:prstGeom>
            <a:noFill/>
            <a:ln w="9525">
              <a:noFill/>
              <a:miter lim="800000"/>
            </a:ln>
          </p:spPr>
          <p:txBody>
            <a:bodyPr wrap="square">
              <a:spAutoFit/>
            </a:bodyPr>
            <a:lstStyle/>
            <a:p>
              <a:pPr algn="ctr"/>
              <a:r>
                <a:rPr lang="zh-CN" altLang="en-US" sz="1600" dirty="0" smtClean="0">
                  <a:solidFill>
                    <a:schemeClr val="bg1"/>
                  </a:solidFill>
                  <a:latin typeface="Microsoft YaHei Light" charset="-122"/>
                  <a:ea typeface="Microsoft YaHei Light" charset="-122"/>
                  <a:cs typeface="Microsoft YaHei Light" charset="-122"/>
                </a:rPr>
                <a:t>发邮件给谁了？</a:t>
              </a:r>
            </a:p>
          </p:txBody>
        </p:sp>
        <p:sp>
          <p:nvSpPr>
            <p:cNvPr id="20" name="Text Box 22"/>
            <p:cNvSpPr>
              <a:spLocks noChangeArrowheads="1"/>
            </p:cNvSpPr>
            <p:nvPr/>
          </p:nvSpPr>
          <p:spPr bwMode="auto">
            <a:xfrm>
              <a:off x="2175" y="1963"/>
              <a:ext cx="1331" cy="695"/>
            </a:xfrm>
            <a:prstGeom prst="rect">
              <a:avLst/>
            </a:prstGeom>
            <a:noFill/>
            <a:ln w="9525">
              <a:noFill/>
              <a:miter lim="800000"/>
            </a:ln>
          </p:spPr>
          <p:txBody>
            <a:bodyPr wrap="square">
              <a:spAutoFit/>
            </a:bodyPr>
            <a:lstStyle/>
            <a:p>
              <a:pPr algn="ctr"/>
              <a:r>
                <a:rPr lang="zh-CN" altLang="en-US" sz="1600" dirty="0">
                  <a:solidFill>
                    <a:schemeClr val="bg1"/>
                  </a:solidFill>
                  <a:latin typeface="Microsoft YaHei Light" charset="-122"/>
                  <a:ea typeface="Microsoft YaHei Light" charset="-122"/>
                  <a:cs typeface="Microsoft YaHei Light" charset="-122"/>
                </a:rPr>
                <a:t>今天做了什么？</a:t>
              </a:r>
            </a:p>
          </p:txBody>
        </p:sp>
        <p:sp>
          <p:nvSpPr>
            <p:cNvPr id="21" name="Text Box 22"/>
            <p:cNvSpPr>
              <a:spLocks noChangeArrowheads="1"/>
            </p:cNvSpPr>
            <p:nvPr/>
          </p:nvSpPr>
          <p:spPr bwMode="auto">
            <a:xfrm>
              <a:off x="938" y="3148"/>
              <a:ext cx="1089" cy="997"/>
            </a:xfrm>
            <a:prstGeom prst="rect">
              <a:avLst/>
            </a:prstGeom>
            <a:noFill/>
            <a:ln w="9525">
              <a:noFill/>
              <a:miter lim="800000"/>
            </a:ln>
          </p:spPr>
          <p:txBody>
            <a:bodyPr wrap="square">
              <a:spAutoFit/>
            </a:bodyPr>
            <a:lstStyle/>
            <a:p>
              <a:pPr algn="ctr"/>
              <a:r>
                <a:rPr lang="zh-CN" altLang="en-US" sz="1600" dirty="0">
                  <a:solidFill>
                    <a:schemeClr val="bg1"/>
                  </a:solidFill>
                  <a:latin typeface="Microsoft YaHei Light" charset="-122"/>
                  <a:ea typeface="Microsoft YaHei Light" charset="-122"/>
                  <a:cs typeface="Microsoft YaHei Light" charset="-122"/>
                </a:rPr>
                <a:t>访问了哪些资源？</a:t>
              </a:r>
            </a:p>
          </p:txBody>
        </p:sp>
        <p:sp>
          <p:nvSpPr>
            <p:cNvPr id="22" name="Text Box 22"/>
            <p:cNvSpPr>
              <a:spLocks noChangeArrowheads="1"/>
            </p:cNvSpPr>
            <p:nvPr/>
          </p:nvSpPr>
          <p:spPr bwMode="auto">
            <a:xfrm>
              <a:off x="938" y="4818"/>
              <a:ext cx="1089" cy="997"/>
            </a:xfrm>
            <a:prstGeom prst="rect">
              <a:avLst/>
            </a:prstGeom>
            <a:noFill/>
            <a:ln w="9525">
              <a:noFill/>
              <a:miter lim="800000"/>
            </a:ln>
          </p:spPr>
          <p:txBody>
            <a:bodyPr wrap="square">
              <a:spAutoFit/>
            </a:bodyPr>
            <a:lstStyle/>
            <a:p>
              <a:pPr algn="ctr"/>
              <a:r>
                <a:rPr lang="zh-CN" altLang="en-US" sz="1600" dirty="0">
                  <a:solidFill>
                    <a:schemeClr val="bg1"/>
                  </a:solidFill>
                  <a:latin typeface="Microsoft YaHei Light" charset="-122"/>
                  <a:ea typeface="Microsoft YaHei Light" charset="-122"/>
                  <a:cs typeface="Microsoft YaHei Light" charset="-122"/>
                </a:rPr>
                <a:t>浏览了哪些网站？</a:t>
              </a:r>
            </a:p>
          </p:txBody>
        </p:sp>
        <p:sp>
          <p:nvSpPr>
            <p:cNvPr id="23" name="Text Box 22"/>
            <p:cNvSpPr>
              <a:spLocks noChangeArrowheads="1"/>
            </p:cNvSpPr>
            <p:nvPr/>
          </p:nvSpPr>
          <p:spPr bwMode="auto">
            <a:xfrm>
              <a:off x="2073" y="6159"/>
              <a:ext cx="1226" cy="695"/>
            </a:xfrm>
            <a:prstGeom prst="rect">
              <a:avLst/>
            </a:prstGeom>
            <a:noFill/>
            <a:ln w="9525">
              <a:noFill/>
              <a:miter lim="800000"/>
            </a:ln>
          </p:spPr>
          <p:txBody>
            <a:bodyPr wrap="square">
              <a:spAutoFit/>
            </a:bodyPr>
            <a:lstStyle/>
            <a:p>
              <a:pPr algn="ctr"/>
              <a:r>
                <a:rPr lang="zh-CN" altLang="en-US" sz="1600" dirty="0" smtClean="0">
                  <a:solidFill>
                    <a:schemeClr val="bg1"/>
                  </a:solidFill>
                  <a:latin typeface="Microsoft YaHei Light" charset="-122"/>
                  <a:ea typeface="Microsoft YaHei Light" charset="-122"/>
                  <a:cs typeface="Microsoft YaHei Light" charset="-122"/>
                </a:rPr>
                <a:t>操作过哪些文档？</a:t>
              </a:r>
            </a:p>
          </p:txBody>
        </p:sp>
        <p:sp>
          <p:nvSpPr>
            <p:cNvPr id="24" name="Freeform 144"/>
            <p:cNvSpPr/>
            <p:nvPr/>
          </p:nvSpPr>
          <p:spPr bwMode="auto">
            <a:xfrm>
              <a:off x="3010" y="5245"/>
              <a:ext cx="56" cy="9"/>
            </a:xfrm>
            <a:custGeom>
              <a:avLst/>
              <a:gdLst/>
              <a:ahLst/>
              <a:cxnLst>
                <a:cxn ang="0">
                  <a:pos x="0" y="0"/>
                </a:cxn>
                <a:cxn ang="0">
                  <a:pos x="0" y="0"/>
                </a:cxn>
                <a:cxn ang="0">
                  <a:pos x="8" y="3"/>
                </a:cxn>
                <a:cxn ang="0">
                  <a:pos x="17" y="4"/>
                </a:cxn>
                <a:cxn ang="0">
                  <a:pos x="38" y="6"/>
                </a:cxn>
                <a:cxn ang="0">
                  <a:pos x="38" y="6"/>
                </a:cxn>
                <a:cxn ang="0">
                  <a:pos x="35" y="7"/>
                </a:cxn>
                <a:cxn ang="0">
                  <a:pos x="29" y="7"/>
                </a:cxn>
                <a:cxn ang="0">
                  <a:pos x="18" y="7"/>
                </a:cxn>
                <a:cxn ang="0">
                  <a:pos x="7" y="4"/>
                </a:cxn>
                <a:cxn ang="0">
                  <a:pos x="2" y="3"/>
                </a:cxn>
                <a:cxn ang="0">
                  <a:pos x="0" y="0"/>
                </a:cxn>
                <a:cxn ang="0">
                  <a:pos x="0" y="0"/>
                </a:cxn>
              </a:cxnLst>
              <a:rect l="0" t="0" r="r" b="b"/>
              <a:pathLst>
                <a:path w="38" h="7">
                  <a:moveTo>
                    <a:pt x="0" y="0"/>
                  </a:moveTo>
                  <a:lnTo>
                    <a:pt x="0" y="0"/>
                  </a:lnTo>
                  <a:lnTo>
                    <a:pt x="8" y="3"/>
                  </a:lnTo>
                  <a:lnTo>
                    <a:pt x="17" y="4"/>
                  </a:lnTo>
                  <a:lnTo>
                    <a:pt x="38" y="6"/>
                  </a:lnTo>
                  <a:lnTo>
                    <a:pt x="38" y="6"/>
                  </a:lnTo>
                  <a:lnTo>
                    <a:pt x="35" y="7"/>
                  </a:lnTo>
                  <a:lnTo>
                    <a:pt x="29" y="7"/>
                  </a:lnTo>
                  <a:lnTo>
                    <a:pt x="18" y="7"/>
                  </a:lnTo>
                  <a:lnTo>
                    <a:pt x="7" y="4"/>
                  </a:lnTo>
                  <a:lnTo>
                    <a:pt x="2" y="3"/>
                  </a:lnTo>
                  <a:lnTo>
                    <a:pt x="0" y="0"/>
                  </a:lnTo>
                  <a:lnTo>
                    <a:pt x="0" y="0"/>
                  </a:lnTo>
                  <a:close/>
                </a:path>
              </a:pathLst>
            </a:custGeom>
            <a:solidFill>
              <a:srgbClr val="FFFFFF"/>
            </a:solidFill>
            <a:ln w="9525">
              <a:noFill/>
              <a:round/>
            </a:ln>
          </p:spPr>
          <p:txBody>
            <a:bodyPr vert="horz" wrap="square" lIns="91440" tIns="45720" rIns="91440" bIns="45720" numCol="1" anchor="t" anchorCtr="0" compatLnSpc="1"/>
            <a:lstStyle/>
            <a:p>
              <a:endParaRPr lang="zh-CN" altLang="en-US">
                <a:latin typeface="Microsoft YaHei Light" charset="-122"/>
                <a:ea typeface="Microsoft YaHei Light" charset="-122"/>
                <a:cs typeface="Microsoft YaHei Light" charset="-122"/>
              </a:endParaRPr>
            </a:p>
          </p:txBody>
        </p:sp>
      </p:grpSp>
      <p:sp>
        <p:nvSpPr>
          <p:cNvPr id="25" name="Freeform 58"/>
          <p:cNvSpPr>
            <a:spLocks noEditPoints="1"/>
          </p:cNvSpPr>
          <p:nvPr/>
        </p:nvSpPr>
        <p:spPr>
          <a:xfrm>
            <a:off x="5456555" y="2874645"/>
            <a:ext cx="1294765" cy="1541780"/>
          </a:xfrm>
          <a:custGeom>
            <a:avLst/>
            <a:gdLst/>
            <a:ahLst/>
            <a:cxnLst>
              <a:cxn ang="0">
                <a:pos x="88900" y="111125"/>
              </a:cxn>
              <a:cxn ang="0">
                <a:pos x="44450" y="111125"/>
              </a:cxn>
              <a:cxn ang="0">
                <a:pos x="31750" y="111125"/>
              </a:cxn>
              <a:cxn ang="0">
                <a:pos x="12700" y="142875"/>
              </a:cxn>
              <a:cxn ang="0">
                <a:pos x="12700" y="146050"/>
              </a:cxn>
              <a:cxn ang="0">
                <a:pos x="120650" y="146050"/>
              </a:cxn>
              <a:cxn ang="0">
                <a:pos x="120650" y="142875"/>
              </a:cxn>
              <a:cxn ang="0">
                <a:pos x="107950" y="114300"/>
              </a:cxn>
              <a:cxn ang="0">
                <a:pos x="101600" y="111125"/>
              </a:cxn>
              <a:cxn ang="0">
                <a:pos x="95250" y="111125"/>
              </a:cxn>
              <a:cxn ang="0">
                <a:pos x="88900" y="111125"/>
              </a:cxn>
              <a:cxn ang="0">
                <a:pos x="92075" y="98425"/>
              </a:cxn>
              <a:cxn ang="0">
                <a:pos x="92075" y="98425"/>
              </a:cxn>
              <a:cxn ang="0">
                <a:pos x="98425" y="98425"/>
              </a:cxn>
              <a:cxn ang="0">
                <a:pos x="104775" y="101600"/>
              </a:cxn>
              <a:cxn ang="0">
                <a:pos x="133350" y="142875"/>
              </a:cxn>
              <a:cxn ang="0">
                <a:pos x="133350" y="152400"/>
              </a:cxn>
              <a:cxn ang="0">
                <a:pos x="127000" y="158750"/>
              </a:cxn>
              <a:cxn ang="0">
                <a:pos x="127000" y="158750"/>
              </a:cxn>
              <a:cxn ang="0">
                <a:pos x="6350" y="158750"/>
              </a:cxn>
              <a:cxn ang="0">
                <a:pos x="0" y="152400"/>
              </a:cxn>
              <a:cxn ang="0">
                <a:pos x="0" y="152400"/>
              </a:cxn>
              <a:cxn ang="0">
                <a:pos x="0" y="142875"/>
              </a:cxn>
              <a:cxn ang="0">
                <a:pos x="25400" y="101600"/>
              </a:cxn>
              <a:cxn ang="0">
                <a:pos x="38100" y="98425"/>
              </a:cxn>
              <a:cxn ang="0">
                <a:pos x="12700" y="53975"/>
              </a:cxn>
              <a:cxn ang="0">
                <a:pos x="66675" y="0"/>
              </a:cxn>
              <a:cxn ang="0">
                <a:pos x="117475" y="53975"/>
              </a:cxn>
              <a:cxn ang="0">
                <a:pos x="92075" y="98425"/>
              </a:cxn>
              <a:cxn ang="0">
                <a:pos x="66675" y="12700"/>
              </a:cxn>
              <a:cxn ang="0">
                <a:pos x="66675" y="12700"/>
              </a:cxn>
              <a:cxn ang="0">
                <a:pos x="28575" y="38100"/>
              </a:cxn>
              <a:cxn ang="0">
                <a:pos x="25400" y="53975"/>
              </a:cxn>
              <a:cxn ang="0">
                <a:pos x="50800" y="88900"/>
              </a:cxn>
              <a:cxn ang="0">
                <a:pos x="82550" y="88900"/>
              </a:cxn>
              <a:cxn ang="0">
                <a:pos x="107950" y="53975"/>
              </a:cxn>
              <a:cxn ang="0">
                <a:pos x="66675" y="12700"/>
              </a:cxn>
            </a:cxnLst>
            <a:rect l="0" t="0" r="0" b="0"/>
            <a:pathLst>
              <a:path w="42" h="50">
                <a:moveTo>
                  <a:pt x="28" y="35"/>
                </a:moveTo>
                <a:cubicBezTo>
                  <a:pt x="14" y="35"/>
                  <a:pt x="14" y="35"/>
                  <a:pt x="14" y="35"/>
                </a:cubicBezTo>
                <a:cubicBezTo>
                  <a:pt x="12" y="35"/>
                  <a:pt x="11" y="35"/>
                  <a:pt x="10" y="35"/>
                </a:cubicBezTo>
                <a:cubicBezTo>
                  <a:pt x="6" y="37"/>
                  <a:pt x="4" y="41"/>
                  <a:pt x="4" y="45"/>
                </a:cubicBezTo>
                <a:cubicBezTo>
                  <a:pt x="4" y="46"/>
                  <a:pt x="4" y="46"/>
                  <a:pt x="4" y="46"/>
                </a:cubicBezTo>
                <a:cubicBezTo>
                  <a:pt x="38" y="46"/>
                  <a:pt x="38" y="46"/>
                  <a:pt x="38" y="46"/>
                </a:cubicBezTo>
                <a:cubicBezTo>
                  <a:pt x="38" y="45"/>
                  <a:pt x="38" y="45"/>
                  <a:pt x="38" y="45"/>
                </a:cubicBezTo>
                <a:cubicBezTo>
                  <a:pt x="38" y="41"/>
                  <a:pt x="36" y="38"/>
                  <a:pt x="34" y="36"/>
                </a:cubicBezTo>
                <a:cubicBezTo>
                  <a:pt x="33" y="36"/>
                  <a:pt x="33" y="36"/>
                  <a:pt x="32" y="35"/>
                </a:cubicBezTo>
                <a:cubicBezTo>
                  <a:pt x="31" y="35"/>
                  <a:pt x="31" y="35"/>
                  <a:pt x="30" y="35"/>
                </a:cubicBezTo>
                <a:cubicBezTo>
                  <a:pt x="29" y="35"/>
                  <a:pt x="29" y="35"/>
                  <a:pt x="28" y="35"/>
                </a:cubicBezTo>
                <a:close/>
                <a:moveTo>
                  <a:pt x="29" y="31"/>
                </a:moveTo>
                <a:cubicBezTo>
                  <a:pt x="29" y="31"/>
                  <a:pt x="29" y="31"/>
                  <a:pt x="29" y="31"/>
                </a:cubicBezTo>
                <a:cubicBezTo>
                  <a:pt x="30" y="31"/>
                  <a:pt x="30" y="31"/>
                  <a:pt x="31" y="31"/>
                </a:cubicBezTo>
                <a:cubicBezTo>
                  <a:pt x="32" y="31"/>
                  <a:pt x="33" y="32"/>
                  <a:pt x="33" y="32"/>
                </a:cubicBezTo>
                <a:cubicBezTo>
                  <a:pt x="38" y="34"/>
                  <a:pt x="42" y="39"/>
                  <a:pt x="42" y="45"/>
                </a:cubicBezTo>
                <a:cubicBezTo>
                  <a:pt x="42" y="48"/>
                  <a:pt x="42" y="48"/>
                  <a:pt x="42" y="48"/>
                </a:cubicBezTo>
                <a:cubicBezTo>
                  <a:pt x="42" y="49"/>
                  <a:pt x="41" y="50"/>
                  <a:pt x="40" y="50"/>
                </a:cubicBezTo>
                <a:cubicBezTo>
                  <a:pt x="40" y="50"/>
                  <a:pt x="40" y="50"/>
                  <a:pt x="40" y="50"/>
                </a:cubicBezTo>
                <a:cubicBezTo>
                  <a:pt x="2" y="50"/>
                  <a:pt x="2" y="50"/>
                  <a:pt x="2" y="50"/>
                </a:cubicBezTo>
                <a:cubicBezTo>
                  <a:pt x="1" y="50"/>
                  <a:pt x="0" y="49"/>
                  <a:pt x="0" y="48"/>
                </a:cubicBezTo>
                <a:cubicBezTo>
                  <a:pt x="0" y="48"/>
                  <a:pt x="0" y="48"/>
                  <a:pt x="0" y="48"/>
                </a:cubicBezTo>
                <a:cubicBezTo>
                  <a:pt x="0" y="45"/>
                  <a:pt x="0" y="45"/>
                  <a:pt x="0" y="45"/>
                </a:cubicBezTo>
                <a:cubicBezTo>
                  <a:pt x="0" y="39"/>
                  <a:pt x="3" y="34"/>
                  <a:pt x="8" y="32"/>
                </a:cubicBezTo>
                <a:cubicBezTo>
                  <a:pt x="10" y="31"/>
                  <a:pt x="11" y="31"/>
                  <a:pt x="12" y="31"/>
                </a:cubicBezTo>
                <a:cubicBezTo>
                  <a:pt x="7" y="28"/>
                  <a:pt x="4" y="22"/>
                  <a:pt x="4" y="17"/>
                </a:cubicBezTo>
                <a:cubicBezTo>
                  <a:pt x="4" y="8"/>
                  <a:pt x="12" y="0"/>
                  <a:pt x="21" y="0"/>
                </a:cubicBezTo>
                <a:cubicBezTo>
                  <a:pt x="30" y="0"/>
                  <a:pt x="37" y="8"/>
                  <a:pt x="37" y="17"/>
                </a:cubicBezTo>
                <a:cubicBezTo>
                  <a:pt x="37" y="22"/>
                  <a:pt x="34" y="28"/>
                  <a:pt x="29" y="31"/>
                </a:cubicBezTo>
                <a:close/>
                <a:moveTo>
                  <a:pt x="21" y="4"/>
                </a:moveTo>
                <a:cubicBezTo>
                  <a:pt x="21" y="4"/>
                  <a:pt x="21" y="4"/>
                  <a:pt x="21" y="4"/>
                </a:cubicBezTo>
                <a:cubicBezTo>
                  <a:pt x="16" y="4"/>
                  <a:pt x="11" y="7"/>
                  <a:pt x="9" y="12"/>
                </a:cubicBezTo>
                <a:cubicBezTo>
                  <a:pt x="8" y="13"/>
                  <a:pt x="8" y="15"/>
                  <a:pt x="8" y="17"/>
                </a:cubicBezTo>
                <a:cubicBezTo>
                  <a:pt x="8" y="22"/>
                  <a:pt x="11" y="26"/>
                  <a:pt x="16" y="28"/>
                </a:cubicBezTo>
                <a:cubicBezTo>
                  <a:pt x="19" y="30"/>
                  <a:pt x="23" y="30"/>
                  <a:pt x="26" y="28"/>
                </a:cubicBezTo>
                <a:cubicBezTo>
                  <a:pt x="30" y="26"/>
                  <a:pt x="34" y="22"/>
                  <a:pt x="34" y="17"/>
                </a:cubicBezTo>
                <a:cubicBezTo>
                  <a:pt x="34" y="10"/>
                  <a:pt x="28" y="4"/>
                  <a:pt x="21" y="4"/>
                </a:cubicBezTo>
                <a:close/>
              </a:path>
            </a:pathLst>
          </a:custGeom>
          <a:solidFill>
            <a:srgbClr val="F0EFEF">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 name="标题 1"/>
          <p:cNvSpPr>
            <a:spLocks noGrp="1"/>
          </p:cNvSpPr>
          <p:nvPr>
            <p:ph type="title"/>
          </p:nvPr>
        </p:nvSpPr>
        <p:spPr/>
        <p:txBody>
          <a:bodyPr/>
          <a:lstStyle/>
          <a:p>
            <a:r>
              <a:rPr kumimoji="1" lang="zh-CN" altLang="en-US" dirty="0" smtClean="0"/>
              <a:t>用户画像</a:t>
            </a:r>
            <a:endParaRPr kumimoji="1" lang="zh-CN" altLang="en-US" dirty="0"/>
          </a:p>
        </p:txBody>
      </p:sp>
    </p:spTree>
    <p:extLst>
      <p:ext uri="{BB962C8B-B14F-4D97-AF65-F5344CB8AC3E}">
        <p14:creationId xmlns:p14="http://schemas.microsoft.com/office/powerpoint/2010/main" val="937826668"/>
      </p:ext>
    </p:extLst>
  </p:cSld>
  <p:clrMapOvr>
    <a:masterClrMapping/>
  </p:clrMapOvr>
  <p:transition spd="slow" advClick="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320" y="1428395"/>
            <a:ext cx="9518014" cy="4747685"/>
          </a:xfrm>
          <a:prstGeom prst="rect">
            <a:avLst/>
          </a:prstGeom>
        </p:spPr>
      </p:pic>
      <p:sp>
        <p:nvSpPr>
          <p:cNvPr id="7" name="Text Box 10"/>
          <p:cNvSpPr>
            <a:spLocks noChangeArrowheads="1"/>
          </p:cNvSpPr>
          <p:nvPr/>
        </p:nvSpPr>
        <p:spPr bwMode="auto">
          <a:xfrm>
            <a:off x="852090" y="2001223"/>
            <a:ext cx="2773680" cy="338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为用户建立画像和标签，</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直观呈现用户行为</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以用户为核心的分析</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建立用户行为操作轨迹</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直观的用户效率概况</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直观的用户行为数据</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常用的应用显示</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常访问的网站显示</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行为窗口中定位回放录屏</a:t>
            </a:r>
          </a:p>
        </p:txBody>
      </p:sp>
      <p:sp>
        <p:nvSpPr>
          <p:cNvPr id="8" name="文本框 7"/>
          <p:cNvSpPr txBox="1"/>
          <p:nvPr/>
        </p:nvSpPr>
        <p:spPr>
          <a:xfrm>
            <a:off x="1188640" y="1584028"/>
            <a:ext cx="1198880" cy="417830"/>
          </a:xfrm>
          <a:prstGeom prst="rect">
            <a:avLst/>
          </a:prstGeom>
          <a:noFill/>
        </p:spPr>
        <p:txBody>
          <a:bodyPr wrap="none" rtlCol="0" anchor="t">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用户实体</a:t>
            </a:r>
          </a:p>
        </p:txBody>
      </p:sp>
      <p:sp>
        <p:nvSpPr>
          <p:cNvPr id="9" name="同心圆 16"/>
          <p:cNvSpPr/>
          <p:nvPr/>
        </p:nvSpPr>
        <p:spPr>
          <a:xfrm>
            <a:off x="852090" y="1683723"/>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sp>
        <p:nvSpPr>
          <p:cNvPr id="11" name="Oval 47"/>
          <p:cNvSpPr/>
          <p:nvPr/>
        </p:nvSpPr>
        <p:spPr>
          <a:xfrm>
            <a:off x="3376039" y="2852758"/>
            <a:ext cx="1080770" cy="1080770"/>
          </a:xfrm>
          <a:prstGeom prst="ellipse">
            <a:avLst/>
          </a:prstGeom>
          <a:solidFill>
            <a:schemeClr val="accent1"/>
          </a:solidFill>
          <a:ln w="9525">
            <a:noFill/>
          </a:ln>
        </p:spPr>
        <p:txBody>
          <a:bodyPr anchor="ctr"/>
          <a:lstStyle/>
          <a:p>
            <a:pPr lvl="0" algn="ctr" eaLnBrk="1" hangingPunct="1"/>
            <a:endParaRPr lang="en-US" altLang="zh-CN" sz="1300" dirty="0">
              <a:solidFill>
                <a:srgbClr val="FFFFFF"/>
              </a:solidFill>
              <a:latin typeface="Calibri" panose="020F0502020204030204" pitchFamily="34" charset="0"/>
              <a:ea typeface="宋体" panose="02010600030101010101" pitchFamily="2" charset="-122"/>
            </a:endParaRPr>
          </a:p>
        </p:txBody>
      </p:sp>
      <p:sp>
        <p:nvSpPr>
          <p:cNvPr id="12" name="Freeform 58"/>
          <p:cNvSpPr>
            <a:spLocks noEditPoints="1"/>
          </p:cNvSpPr>
          <p:nvPr/>
        </p:nvSpPr>
        <p:spPr>
          <a:xfrm>
            <a:off x="3677346" y="3093423"/>
            <a:ext cx="503555" cy="599440"/>
          </a:xfrm>
          <a:custGeom>
            <a:avLst/>
            <a:gdLst/>
            <a:ahLst/>
            <a:cxnLst>
              <a:cxn ang="0">
                <a:pos x="88900" y="111125"/>
              </a:cxn>
              <a:cxn ang="0">
                <a:pos x="44450" y="111125"/>
              </a:cxn>
              <a:cxn ang="0">
                <a:pos x="31750" y="111125"/>
              </a:cxn>
              <a:cxn ang="0">
                <a:pos x="12700" y="142875"/>
              </a:cxn>
              <a:cxn ang="0">
                <a:pos x="12700" y="146050"/>
              </a:cxn>
              <a:cxn ang="0">
                <a:pos x="120650" y="146050"/>
              </a:cxn>
              <a:cxn ang="0">
                <a:pos x="120650" y="142875"/>
              </a:cxn>
              <a:cxn ang="0">
                <a:pos x="107950" y="114300"/>
              </a:cxn>
              <a:cxn ang="0">
                <a:pos x="101600" y="111125"/>
              </a:cxn>
              <a:cxn ang="0">
                <a:pos x="95250" y="111125"/>
              </a:cxn>
              <a:cxn ang="0">
                <a:pos x="88900" y="111125"/>
              </a:cxn>
              <a:cxn ang="0">
                <a:pos x="92075" y="98425"/>
              </a:cxn>
              <a:cxn ang="0">
                <a:pos x="92075" y="98425"/>
              </a:cxn>
              <a:cxn ang="0">
                <a:pos x="98425" y="98425"/>
              </a:cxn>
              <a:cxn ang="0">
                <a:pos x="104775" y="101600"/>
              </a:cxn>
              <a:cxn ang="0">
                <a:pos x="133350" y="142875"/>
              </a:cxn>
              <a:cxn ang="0">
                <a:pos x="133350" y="152400"/>
              </a:cxn>
              <a:cxn ang="0">
                <a:pos x="127000" y="158750"/>
              </a:cxn>
              <a:cxn ang="0">
                <a:pos x="127000" y="158750"/>
              </a:cxn>
              <a:cxn ang="0">
                <a:pos x="6350" y="158750"/>
              </a:cxn>
              <a:cxn ang="0">
                <a:pos x="0" y="152400"/>
              </a:cxn>
              <a:cxn ang="0">
                <a:pos x="0" y="152400"/>
              </a:cxn>
              <a:cxn ang="0">
                <a:pos x="0" y="142875"/>
              </a:cxn>
              <a:cxn ang="0">
                <a:pos x="25400" y="101600"/>
              </a:cxn>
              <a:cxn ang="0">
                <a:pos x="38100" y="98425"/>
              </a:cxn>
              <a:cxn ang="0">
                <a:pos x="12700" y="53975"/>
              </a:cxn>
              <a:cxn ang="0">
                <a:pos x="66675" y="0"/>
              </a:cxn>
              <a:cxn ang="0">
                <a:pos x="117475" y="53975"/>
              </a:cxn>
              <a:cxn ang="0">
                <a:pos x="92075" y="98425"/>
              </a:cxn>
              <a:cxn ang="0">
                <a:pos x="66675" y="12700"/>
              </a:cxn>
              <a:cxn ang="0">
                <a:pos x="66675" y="12700"/>
              </a:cxn>
              <a:cxn ang="0">
                <a:pos x="28575" y="38100"/>
              </a:cxn>
              <a:cxn ang="0">
                <a:pos x="25400" y="53975"/>
              </a:cxn>
              <a:cxn ang="0">
                <a:pos x="50800" y="88900"/>
              </a:cxn>
              <a:cxn ang="0">
                <a:pos x="82550" y="88900"/>
              </a:cxn>
              <a:cxn ang="0">
                <a:pos x="107950" y="53975"/>
              </a:cxn>
              <a:cxn ang="0">
                <a:pos x="66675" y="12700"/>
              </a:cxn>
            </a:cxnLst>
            <a:rect l="0" t="0" r="0" b="0"/>
            <a:pathLst>
              <a:path w="42" h="50">
                <a:moveTo>
                  <a:pt x="28" y="35"/>
                </a:moveTo>
                <a:cubicBezTo>
                  <a:pt x="14" y="35"/>
                  <a:pt x="14" y="35"/>
                  <a:pt x="14" y="35"/>
                </a:cubicBezTo>
                <a:cubicBezTo>
                  <a:pt x="12" y="35"/>
                  <a:pt x="11" y="35"/>
                  <a:pt x="10" y="35"/>
                </a:cubicBezTo>
                <a:cubicBezTo>
                  <a:pt x="6" y="37"/>
                  <a:pt x="4" y="41"/>
                  <a:pt x="4" y="45"/>
                </a:cubicBezTo>
                <a:cubicBezTo>
                  <a:pt x="4" y="46"/>
                  <a:pt x="4" y="46"/>
                  <a:pt x="4" y="46"/>
                </a:cubicBezTo>
                <a:cubicBezTo>
                  <a:pt x="38" y="46"/>
                  <a:pt x="38" y="46"/>
                  <a:pt x="38" y="46"/>
                </a:cubicBezTo>
                <a:cubicBezTo>
                  <a:pt x="38" y="45"/>
                  <a:pt x="38" y="45"/>
                  <a:pt x="38" y="45"/>
                </a:cubicBezTo>
                <a:cubicBezTo>
                  <a:pt x="38" y="41"/>
                  <a:pt x="36" y="38"/>
                  <a:pt x="34" y="36"/>
                </a:cubicBezTo>
                <a:cubicBezTo>
                  <a:pt x="33" y="36"/>
                  <a:pt x="33" y="36"/>
                  <a:pt x="32" y="35"/>
                </a:cubicBezTo>
                <a:cubicBezTo>
                  <a:pt x="31" y="35"/>
                  <a:pt x="31" y="35"/>
                  <a:pt x="30" y="35"/>
                </a:cubicBezTo>
                <a:cubicBezTo>
                  <a:pt x="29" y="35"/>
                  <a:pt x="29" y="35"/>
                  <a:pt x="28" y="35"/>
                </a:cubicBezTo>
                <a:close/>
                <a:moveTo>
                  <a:pt x="29" y="31"/>
                </a:moveTo>
                <a:cubicBezTo>
                  <a:pt x="29" y="31"/>
                  <a:pt x="29" y="31"/>
                  <a:pt x="29" y="31"/>
                </a:cubicBezTo>
                <a:cubicBezTo>
                  <a:pt x="30" y="31"/>
                  <a:pt x="30" y="31"/>
                  <a:pt x="31" y="31"/>
                </a:cubicBezTo>
                <a:cubicBezTo>
                  <a:pt x="32" y="31"/>
                  <a:pt x="33" y="32"/>
                  <a:pt x="33" y="32"/>
                </a:cubicBezTo>
                <a:cubicBezTo>
                  <a:pt x="38" y="34"/>
                  <a:pt x="42" y="39"/>
                  <a:pt x="42" y="45"/>
                </a:cubicBezTo>
                <a:cubicBezTo>
                  <a:pt x="42" y="48"/>
                  <a:pt x="42" y="48"/>
                  <a:pt x="42" y="48"/>
                </a:cubicBezTo>
                <a:cubicBezTo>
                  <a:pt x="42" y="49"/>
                  <a:pt x="41" y="50"/>
                  <a:pt x="40" y="50"/>
                </a:cubicBezTo>
                <a:cubicBezTo>
                  <a:pt x="40" y="50"/>
                  <a:pt x="40" y="50"/>
                  <a:pt x="40" y="50"/>
                </a:cubicBezTo>
                <a:cubicBezTo>
                  <a:pt x="2" y="50"/>
                  <a:pt x="2" y="50"/>
                  <a:pt x="2" y="50"/>
                </a:cubicBezTo>
                <a:cubicBezTo>
                  <a:pt x="1" y="50"/>
                  <a:pt x="0" y="49"/>
                  <a:pt x="0" y="48"/>
                </a:cubicBezTo>
                <a:cubicBezTo>
                  <a:pt x="0" y="48"/>
                  <a:pt x="0" y="48"/>
                  <a:pt x="0" y="48"/>
                </a:cubicBezTo>
                <a:cubicBezTo>
                  <a:pt x="0" y="45"/>
                  <a:pt x="0" y="45"/>
                  <a:pt x="0" y="45"/>
                </a:cubicBezTo>
                <a:cubicBezTo>
                  <a:pt x="0" y="39"/>
                  <a:pt x="3" y="34"/>
                  <a:pt x="8" y="32"/>
                </a:cubicBezTo>
                <a:cubicBezTo>
                  <a:pt x="10" y="31"/>
                  <a:pt x="11" y="31"/>
                  <a:pt x="12" y="31"/>
                </a:cubicBezTo>
                <a:cubicBezTo>
                  <a:pt x="7" y="28"/>
                  <a:pt x="4" y="22"/>
                  <a:pt x="4" y="17"/>
                </a:cubicBezTo>
                <a:cubicBezTo>
                  <a:pt x="4" y="8"/>
                  <a:pt x="12" y="0"/>
                  <a:pt x="21" y="0"/>
                </a:cubicBezTo>
                <a:cubicBezTo>
                  <a:pt x="30" y="0"/>
                  <a:pt x="37" y="8"/>
                  <a:pt x="37" y="17"/>
                </a:cubicBezTo>
                <a:cubicBezTo>
                  <a:pt x="37" y="22"/>
                  <a:pt x="34" y="28"/>
                  <a:pt x="29" y="31"/>
                </a:cubicBezTo>
                <a:close/>
                <a:moveTo>
                  <a:pt x="21" y="4"/>
                </a:moveTo>
                <a:cubicBezTo>
                  <a:pt x="21" y="4"/>
                  <a:pt x="21" y="4"/>
                  <a:pt x="21" y="4"/>
                </a:cubicBezTo>
                <a:cubicBezTo>
                  <a:pt x="16" y="4"/>
                  <a:pt x="11" y="7"/>
                  <a:pt x="9" y="12"/>
                </a:cubicBezTo>
                <a:cubicBezTo>
                  <a:pt x="8" y="13"/>
                  <a:pt x="8" y="15"/>
                  <a:pt x="8" y="17"/>
                </a:cubicBezTo>
                <a:cubicBezTo>
                  <a:pt x="8" y="22"/>
                  <a:pt x="11" y="26"/>
                  <a:pt x="16" y="28"/>
                </a:cubicBezTo>
                <a:cubicBezTo>
                  <a:pt x="19" y="30"/>
                  <a:pt x="23" y="30"/>
                  <a:pt x="26" y="28"/>
                </a:cubicBezTo>
                <a:cubicBezTo>
                  <a:pt x="30" y="26"/>
                  <a:pt x="34" y="22"/>
                  <a:pt x="34" y="17"/>
                </a:cubicBezTo>
                <a:cubicBezTo>
                  <a:pt x="34" y="10"/>
                  <a:pt x="28" y="4"/>
                  <a:pt x="21" y="4"/>
                </a:cubicBezTo>
                <a:close/>
              </a:path>
            </a:pathLst>
          </a:custGeom>
          <a:solidFill>
            <a:srgbClr val="F0EFEF">
              <a:alpha val="100000"/>
            </a:srgbClr>
          </a:solidFill>
          <a:ln w="9525">
            <a:noFill/>
          </a:ln>
        </p:spPr>
        <p:txBody>
          <a:bodyPr/>
          <a:lstStyle/>
          <a:p>
            <a:endParaRPr lang="zh-CN" altLang="en-US"/>
          </a:p>
        </p:txBody>
      </p:sp>
      <p:sp>
        <p:nvSpPr>
          <p:cNvPr id="2" name="标题 1"/>
          <p:cNvSpPr>
            <a:spLocks noGrp="1"/>
          </p:cNvSpPr>
          <p:nvPr>
            <p:ph type="title"/>
          </p:nvPr>
        </p:nvSpPr>
        <p:spPr/>
        <p:txBody>
          <a:bodyPr/>
          <a:lstStyle/>
          <a:p>
            <a:r>
              <a:rPr kumimoji="1" lang="zh-CN" altLang="en-US" dirty="0" smtClean="0"/>
              <a:t>用户画像（续）</a:t>
            </a:r>
            <a:endParaRPr kumimoji="1" lang="zh-CN" altLang="en-US" dirty="0"/>
          </a:p>
        </p:txBody>
      </p:sp>
    </p:spTree>
    <p:extLst>
      <p:ext uri="{BB962C8B-B14F-4D97-AF65-F5344CB8AC3E}">
        <p14:creationId xmlns:p14="http://schemas.microsoft.com/office/powerpoint/2010/main" val="1363529715"/>
      </p:ext>
    </p:extLst>
  </p:cSld>
  <p:clrMapOvr>
    <a:masterClrMapping/>
  </p:clrMapOvr>
  <p:transition spd="slow"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文本框 5"/>
          <p:cNvSpPr/>
          <p:nvPr/>
        </p:nvSpPr>
        <p:spPr>
          <a:xfrm>
            <a:off x="5618163" y="2765108"/>
            <a:ext cx="954107" cy="1015663"/>
          </a:xfrm>
          <a:prstGeom prst="rect">
            <a:avLst/>
          </a:prstGeom>
          <a:noFill/>
          <a:ln w="9525">
            <a:noFill/>
          </a:ln>
        </p:spPr>
        <p:txBody>
          <a:bodyPr wrap="none">
            <a:spAutoFit/>
          </a:bodyPr>
          <a:lstStyle/>
          <a:p>
            <a:pPr lvl="0" eaLnBrk="1" hangingPunct="1"/>
            <a:r>
              <a:rPr lang="en-US" sz="6000" b="1" dirty="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01</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6151" name="文本框 6"/>
          <p:cNvSpPr/>
          <p:nvPr/>
        </p:nvSpPr>
        <p:spPr>
          <a:xfrm>
            <a:off x="2584450" y="4150101"/>
            <a:ext cx="7010400" cy="870743"/>
          </a:xfrm>
          <a:prstGeom prst="rect">
            <a:avLst/>
          </a:prstGeom>
          <a:noFill/>
          <a:ln w="9525">
            <a:noFill/>
          </a:ln>
        </p:spPr>
        <p:txBody>
          <a:bodyPr>
            <a:noAutofit/>
          </a:bodyPr>
          <a:lstStyle/>
          <a:p>
            <a:pPr lvl="0" algn="ctr" eaLnBrk="1" hangingPunct="1">
              <a:lnSpc>
                <a:spcPts val="2400"/>
              </a:lnSpc>
            </a:pPr>
            <a:r>
              <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rPr>
              <a:t>公司简介</a:t>
            </a:r>
          </a:p>
        </p:txBody>
      </p:sp>
      <p:grpSp>
        <p:nvGrpSpPr>
          <p:cNvPr id="6152" name="Group 8"/>
          <p:cNvGrpSpPr/>
          <p:nvPr/>
        </p:nvGrpSpPr>
        <p:grpSpPr>
          <a:xfrm>
            <a:off x="5645150" y="1716088"/>
            <a:ext cx="889000" cy="889000"/>
            <a:chOff x="0" y="0"/>
            <a:chExt cx="888824" cy="888824"/>
          </a:xfrm>
        </p:grpSpPr>
        <p:sp>
          <p:nvSpPr>
            <p:cNvPr id="4105" name="矩形 4"/>
            <p:cNvSpPr/>
            <p:nvPr/>
          </p:nvSpPr>
          <p:spPr>
            <a:xfrm rot="2700000">
              <a:off x="0" y="0"/>
              <a:ext cx="888824" cy="888824"/>
            </a:xfrm>
            <a:prstGeom prst="rect">
              <a:avLst/>
            </a:prstGeom>
            <a:solidFill>
              <a:srgbClr val="2F374C"/>
            </a:solidFill>
            <a:ln w="12700">
              <a:noFill/>
            </a:ln>
          </p:spPr>
          <p:txBody>
            <a:bodyPr anchor="ctr"/>
            <a:lstStyle/>
            <a:p>
              <a:pPr lvl="0" algn="ctr" eaLnBrk="1" hangingPunct="1"/>
              <a:endParaRPr lang="zh-CN" altLang="zh-CN" dirty="0">
                <a:solidFill>
                  <a:srgbClr val="A5A5A5"/>
                </a:solidFill>
                <a:latin typeface="宋体" panose="02010600030101010101" pitchFamily="2" charset="-122"/>
                <a:ea typeface="宋体" panose="02010600030101010101" pitchFamily="2" charset="-122"/>
                <a:sym typeface="宋体" panose="02010600030101010101" pitchFamily="2" charset="-122"/>
              </a:endParaRPr>
            </a:p>
          </p:txBody>
        </p:sp>
        <p:sp>
          <p:nvSpPr>
            <p:cNvPr id="4106" name="Freeform 6"/>
            <p:cNvSpPr>
              <a:spLocks noEditPoints="1"/>
            </p:cNvSpPr>
            <p:nvPr/>
          </p:nvSpPr>
          <p:spPr>
            <a:xfrm>
              <a:off x="187237" y="197556"/>
              <a:ext cx="514350" cy="493712"/>
            </a:xfrm>
            <a:custGeom>
              <a:avLst/>
              <a:gdLst>
                <a:gd name="txL" fmla="*/ 0 w 134"/>
                <a:gd name="txT" fmla="*/ 0 h 129"/>
                <a:gd name="txR" fmla="*/ 134 w 134"/>
                <a:gd name="txB" fmla="*/ 129 h 129"/>
              </a:gdLst>
              <a:ahLst/>
              <a:cxnLst>
                <a:cxn ang="0">
                  <a:pos x="88284" y="459267"/>
                </a:cxn>
                <a:cxn ang="0">
                  <a:pos x="88284" y="463094"/>
                </a:cxn>
                <a:cxn ang="0">
                  <a:pos x="99799" y="486058"/>
                </a:cxn>
                <a:cxn ang="0">
                  <a:pos x="126668" y="486058"/>
                </a:cxn>
                <a:cxn ang="0">
                  <a:pos x="257175" y="417168"/>
                </a:cxn>
                <a:cxn ang="0">
                  <a:pos x="383843" y="486058"/>
                </a:cxn>
                <a:cxn ang="0">
                  <a:pos x="414551" y="486058"/>
                </a:cxn>
                <a:cxn ang="0">
                  <a:pos x="426066" y="463094"/>
                </a:cxn>
                <a:cxn ang="0">
                  <a:pos x="426066" y="459267"/>
                </a:cxn>
                <a:cxn ang="0">
                  <a:pos x="395359" y="313832"/>
                </a:cxn>
                <a:cxn ang="0">
                  <a:pos x="502835" y="214325"/>
                </a:cxn>
                <a:cxn ang="0">
                  <a:pos x="514350" y="195188"/>
                </a:cxn>
                <a:cxn ang="0">
                  <a:pos x="510512" y="187534"/>
                </a:cxn>
                <a:cxn ang="0">
                  <a:pos x="487481" y="168398"/>
                </a:cxn>
                <a:cxn ang="0">
                  <a:pos x="341621" y="149262"/>
                </a:cxn>
                <a:cxn ang="0">
                  <a:pos x="280206" y="15309"/>
                </a:cxn>
                <a:cxn ang="0">
                  <a:pos x="257175" y="0"/>
                </a:cxn>
                <a:cxn ang="0">
                  <a:pos x="230306" y="15309"/>
                </a:cxn>
                <a:cxn ang="0">
                  <a:pos x="168891" y="149262"/>
                </a:cxn>
                <a:cxn ang="0">
                  <a:pos x="23031" y="168398"/>
                </a:cxn>
                <a:cxn ang="0">
                  <a:pos x="0" y="187534"/>
                </a:cxn>
                <a:cxn ang="0">
                  <a:pos x="0" y="195188"/>
                </a:cxn>
                <a:cxn ang="0">
                  <a:pos x="7677" y="214325"/>
                </a:cxn>
                <a:cxn ang="0">
                  <a:pos x="115153" y="313832"/>
                </a:cxn>
                <a:cxn ang="0">
                  <a:pos x="88284" y="459267"/>
                </a:cxn>
                <a:cxn ang="0">
                  <a:pos x="191922" y="179880"/>
                </a:cxn>
                <a:cxn ang="0">
                  <a:pos x="195760" y="172225"/>
                </a:cxn>
                <a:cxn ang="0">
                  <a:pos x="257175" y="42099"/>
                </a:cxn>
                <a:cxn ang="0">
                  <a:pos x="318590" y="172225"/>
                </a:cxn>
                <a:cxn ang="0">
                  <a:pos x="322428" y="179880"/>
                </a:cxn>
                <a:cxn ang="0">
                  <a:pos x="330105" y="179880"/>
                </a:cxn>
                <a:cxn ang="0">
                  <a:pos x="472127" y="199016"/>
                </a:cxn>
                <a:cxn ang="0">
                  <a:pos x="368490" y="294696"/>
                </a:cxn>
                <a:cxn ang="0">
                  <a:pos x="360813" y="302351"/>
                </a:cxn>
                <a:cxn ang="0">
                  <a:pos x="360813" y="310005"/>
                </a:cxn>
                <a:cxn ang="0">
                  <a:pos x="391520" y="451613"/>
                </a:cxn>
                <a:cxn ang="0">
                  <a:pos x="264852" y="382722"/>
                </a:cxn>
                <a:cxn ang="0">
                  <a:pos x="257175" y="378895"/>
                </a:cxn>
                <a:cxn ang="0">
                  <a:pos x="249498" y="382722"/>
                </a:cxn>
                <a:cxn ang="0">
                  <a:pos x="122830" y="451613"/>
                </a:cxn>
                <a:cxn ang="0">
                  <a:pos x="149699" y="310005"/>
                </a:cxn>
                <a:cxn ang="0">
                  <a:pos x="153537" y="302351"/>
                </a:cxn>
                <a:cxn ang="0">
                  <a:pos x="145860" y="294696"/>
                </a:cxn>
                <a:cxn ang="0">
                  <a:pos x="38384" y="199016"/>
                </a:cxn>
                <a:cxn ang="0">
                  <a:pos x="184245" y="179880"/>
                </a:cxn>
                <a:cxn ang="0">
                  <a:pos x="191922" y="179880"/>
                </a:cxn>
              </a:cxnLst>
              <a:rect l="txL" t="txT" r="txR" b="txB"/>
              <a:pathLst>
                <a:path w="134" h="129">
                  <a:moveTo>
                    <a:pt x="23" y="120"/>
                  </a:moveTo>
                  <a:cubicBezTo>
                    <a:pt x="23" y="120"/>
                    <a:pt x="23" y="121"/>
                    <a:pt x="23" y="121"/>
                  </a:cubicBezTo>
                  <a:cubicBezTo>
                    <a:pt x="23" y="123"/>
                    <a:pt x="24" y="126"/>
                    <a:pt x="26" y="127"/>
                  </a:cubicBezTo>
                  <a:cubicBezTo>
                    <a:pt x="28" y="129"/>
                    <a:pt x="31" y="129"/>
                    <a:pt x="33" y="127"/>
                  </a:cubicBezTo>
                  <a:cubicBezTo>
                    <a:pt x="33" y="127"/>
                    <a:pt x="59" y="113"/>
                    <a:pt x="67" y="109"/>
                  </a:cubicBezTo>
                  <a:cubicBezTo>
                    <a:pt x="100" y="127"/>
                    <a:pt x="100" y="127"/>
                    <a:pt x="100" y="127"/>
                  </a:cubicBezTo>
                  <a:cubicBezTo>
                    <a:pt x="103" y="129"/>
                    <a:pt x="106" y="129"/>
                    <a:pt x="108" y="127"/>
                  </a:cubicBezTo>
                  <a:cubicBezTo>
                    <a:pt x="110" y="126"/>
                    <a:pt x="111" y="123"/>
                    <a:pt x="111" y="121"/>
                  </a:cubicBezTo>
                  <a:cubicBezTo>
                    <a:pt x="111" y="121"/>
                    <a:pt x="111" y="120"/>
                    <a:pt x="111" y="120"/>
                  </a:cubicBezTo>
                  <a:cubicBezTo>
                    <a:pt x="111" y="120"/>
                    <a:pt x="105" y="91"/>
                    <a:pt x="103" y="82"/>
                  </a:cubicBezTo>
                  <a:cubicBezTo>
                    <a:pt x="131" y="56"/>
                    <a:pt x="131" y="56"/>
                    <a:pt x="131" y="56"/>
                  </a:cubicBezTo>
                  <a:cubicBezTo>
                    <a:pt x="133" y="55"/>
                    <a:pt x="134" y="53"/>
                    <a:pt x="134" y="51"/>
                  </a:cubicBezTo>
                  <a:cubicBezTo>
                    <a:pt x="134" y="50"/>
                    <a:pt x="134" y="49"/>
                    <a:pt x="133" y="49"/>
                  </a:cubicBezTo>
                  <a:cubicBezTo>
                    <a:pt x="132" y="46"/>
                    <a:pt x="130" y="44"/>
                    <a:pt x="127" y="44"/>
                  </a:cubicBezTo>
                  <a:cubicBezTo>
                    <a:pt x="127" y="44"/>
                    <a:pt x="98" y="40"/>
                    <a:pt x="89" y="39"/>
                  </a:cubicBezTo>
                  <a:cubicBezTo>
                    <a:pt x="73" y="4"/>
                    <a:pt x="73" y="4"/>
                    <a:pt x="73" y="4"/>
                  </a:cubicBezTo>
                  <a:cubicBezTo>
                    <a:pt x="72" y="2"/>
                    <a:pt x="70" y="0"/>
                    <a:pt x="67" y="0"/>
                  </a:cubicBezTo>
                  <a:cubicBezTo>
                    <a:pt x="64" y="0"/>
                    <a:pt x="61" y="2"/>
                    <a:pt x="60" y="4"/>
                  </a:cubicBezTo>
                  <a:cubicBezTo>
                    <a:pt x="44" y="39"/>
                    <a:pt x="44" y="39"/>
                    <a:pt x="44" y="39"/>
                  </a:cubicBezTo>
                  <a:cubicBezTo>
                    <a:pt x="6" y="44"/>
                    <a:pt x="6" y="44"/>
                    <a:pt x="6" y="44"/>
                  </a:cubicBezTo>
                  <a:cubicBezTo>
                    <a:pt x="3" y="44"/>
                    <a:pt x="1" y="46"/>
                    <a:pt x="0" y="49"/>
                  </a:cubicBezTo>
                  <a:cubicBezTo>
                    <a:pt x="0" y="49"/>
                    <a:pt x="0" y="50"/>
                    <a:pt x="0" y="51"/>
                  </a:cubicBezTo>
                  <a:cubicBezTo>
                    <a:pt x="0" y="53"/>
                    <a:pt x="1" y="55"/>
                    <a:pt x="2" y="56"/>
                  </a:cubicBezTo>
                  <a:cubicBezTo>
                    <a:pt x="2" y="56"/>
                    <a:pt x="24" y="76"/>
                    <a:pt x="30" y="82"/>
                  </a:cubicBezTo>
                  <a:lnTo>
                    <a:pt x="23" y="120"/>
                  </a:lnTo>
                  <a:close/>
                  <a:moveTo>
                    <a:pt x="50" y="47"/>
                  </a:moveTo>
                  <a:cubicBezTo>
                    <a:pt x="50" y="47"/>
                    <a:pt x="51" y="45"/>
                    <a:pt x="51" y="45"/>
                  </a:cubicBezTo>
                  <a:cubicBezTo>
                    <a:pt x="67" y="11"/>
                    <a:pt x="67" y="11"/>
                    <a:pt x="67" y="11"/>
                  </a:cubicBezTo>
                  <a:cubicBezTo>
                    <a:pt x="71" y="19"/>
                    <a:pt x="83" y="45"/>
                    <a:pt x="83" y="45"/>
                  </a:cubicBezTo>
                  <a:cubicBezTo>
                    <a:pt x="84" y="47"/>
                    <a:pt x="84" y="47"/>
                    <a:pt x="84" y="47"/>
                  </a:cubicBezTo>
                  <a:cubicBezTo>
                    <a:pt x="84" y="47"/>
                    <a:pt x="86" y="47"/>
                    <a:pt x="86" y="47"/>
                  </a:cubicBezTo>
                  <a:cubicBezTo>
                    <a:pt x="123" y="52"/>
                    <a:pt x="123" y="52"/>
                    <a:pt x="123" y="52"/>
                  </a:cubicBezTo>
                  <a:cubicBezTo>
                    <a:pt x="116" y="58"/>
                    <a:pt x="96" y="77"/>
                    <a:pt x="96" y="77"/>
                  </a:cubicBezTo>
                  <a:cubicBezTo>
                    <a:pt x="94" y="79"/>
                    <a:pt x="94" y="79"/>
                    <a:pt x="94" y="79"/>
                  </a:cubicBezTo>
                  <a:cubicBezTo>
                    <a:pt x="94" y="81"/>
                    <a:pt x="94" y="81"/>
                    <a:pt x="94" y="81"/>
                  </a:cubicBezTo>
                  <a:cubicBezTo>
                    <a:pt x="102" y="118"/>
                    <a:pt x="102" y="118"/>
                    <a:pt x="102" y="118"/>
                  </a:cubicBezTo>
                  <a:cubicBezTo>
                    <a:pt x="93" y="114"/>
                    <a:pt x="69" y="100"/>
                    <a:pt x="69" y="100"/>
                  </a:cubicBezTo>
                  <a:cubicBezTo>
                    <a:pt x="67" y="99"/>
                    <a:pt x="67" y="99"/>
                    <a:pt x="67" y="99"/>
                  </a:cubicBezTo>
                  <a:cubicBezTo>
                    <a:pt x="67" y="99"/>
                    <a:pt x="65" y="100"/>
                    <a:pt x="65" y="100"/>
                  </a:cubicBezTo>
                  <a:cubicBezTo>
                    <a:pt x="32" y="118"/>
                    <a:pt x="32" y="118"/>
                    <a:pt x="32" y="118"/>
                  </a:cubicBezTo>
                  <a:cubicBezTo>
                    <a:pt x="34" y="109"/>
                    <a:pt x="39" y="81"/>
                    <a:pt x="39" y="81"/>
                  </a:cubicBezTo>
                  <a:cubicBezTo>
                    <a:pt x="40" y="79"/>
                    <a:pt x="40" y="79"/>
                    <a:pt x="40" y="79"/>
                  </a:cubicBezTo>
                  <a:cubicBezTo>
                    <a:pt x="40" y="79"/>
                    <a:pt x="38" y="77"/>
                    <a:pt x="38" y="77"/>
                  </a:cubicBezTo>
                  <a:cubicBezTo>
                    <a:pt x="10" y="52"/>
                    <a:pt x="10" y="52"/>
                    <a:pt x="10" y="52"/>
                  </a:cubicBezTo>
                  <a:cubicBezTo>
                    <a:pt x="20" y="51"/>
                    <a:pt x="48" y="47"/>
                    <a:pt x="48" y="47"/>
                  </a:cubicBezTo>
                  <a:lnTo>
                    <a:pt x="50" y="47"/>
                  </a:lnTo>
                  <a:close/>
                </a:path>
              </a:pathLst>
            </a:custGeom>
            <a:solidFill>
              <a:schemeClr val="bg1"/>
            </a:solidFill>
            <a:ln w="9525">
              <a:solidFill>
                <a:schemeClr val="bg1"/>
              </a:solidFill>
            </a:ln>
          </p:spPr>
          <p:txBody>
            <a:bodyPr/>
            <a:lstStyle/>
            <a:p>
              <a:endParaRPr lang="zh-CN" altLang="en-US"/>
            </a:p>
          </p:txBody>
        </p:sp>
      </p:gr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152"/>
                                        </p:tgtEl>
                                        <p:attrNameLst>
                                          <p:attrName>style.visibility</p:attrName>
                                        </p:attrNameLst>
                                      </p:cBhvr>
                                      <p:to>
                                        <p:strVal val="visible"/>
                                      </p:to>
                                    </p:set>
                                    <p:animEffect filter="dissolve">
                                      <p:cBhvr>
                                        <p:cTn id="7" dur="500"/>
                                        <p:tgtEl>
                                          <p:spTgt spid="6152"/>
                                        </p:tgtEl>
                                      </p:cBhvr>
                                    </p:animEffect>
                                  </p:childTnLst>
                                </p:cTn>
                              </p:par>
                            </p:childTnLst>
                          </p:cTn>
                        </p:par>
                        <p:par>
                          <p:cTn id="8" fill="hold">
                            <p:stCondLst>
                              <p:cond delay="500"/>
                            </p:stCondLst>
                            <p:childTnLst>
                              <p:par>
                                <p:cTn id="9" presetID="23" presetClass="entr" presetSubtype="36" fill="hold" grpId="0" nodeType="afterEffect">
                                  <p:stCondLst>
                                    <p:cond delay="0"/>
                                  </p:stCondLst>
                                  <p:iterate type="lt">
                                    <p:tmPct val="17000"/>
                                  </p:iterate>
                                  <p:childTnLst>
                                    <p:set>
                                      <p:cBhvr>
                                        <p:cTn id="10" dur="1" fill="hold">
                                          <p:stCondLst>
                                            <p:cond delay="0"/>
                                          </p:stCondLst>
                                        </p:cTn>
                                        <p:tgtEl>
                                          <p:spTgt spid="6150"/>
                                        </p:tgtEl>
                                        <p:attrNameLst>
                                          <p:attrName>style.visibility</p:attrName>
                                        </p:attrNameLst>
                                      </p:cBhvr>
                                      <p:to>
                                        <p:strVal val="visible"/>
                                      </p:to>
                                    </p:set>
                                    <p:anim calcmode="lin" valueType="num">
                                      <p:cBhvr>
                                        <p:cTn id="11" dur="500" fill="hold"/>
                                        <p:tgtEl>
                                          <p:spTgt spid="6150"/>
                                        </p:tgtEl>
                                        <p:attrNameLst>
                                          <p:attrName>ppt_w</p:attrName>
                                        </p:attrNameLst>
                                      </p:cBhvr>
                                      <p:tavLst>
                                        <p:tav tm="0">
                                          <p:val>
                                            <p:strVal val="(6*min(max(#ppt_w*#ppt_h,.3),1)-7.4)/-.7*#ppt_w"/>
                                          </p:val>
                                        </p:tav>
                                        <p:tav tm="100000">
                                          <p:val>
                                            <p:strVal val="#ppt_w"/>
                                          </p:val>
                                        </p:tav>
                                      </p:tavLst>
                                    </p:anim>
                                    <p:anim calcmode="lin" valueType="num">
                                      <p:cBhvr>
                                        <p:cTn id="12" dur="500" fill="hold"/>
                                        <p:tgtEl>
                                          <p:spTgt spid="6150"/>
                                        </p:tgtEl>
                                        <p:attrNameLst>
                                          <p:attrName>ppt_h</p:attrName>
                                        </p:attrNameLst>
                                      </p:cBhvr>
                                      <p:tavLst>
                                        <p:tav tm="0">
                                          <p:val>
                                            <p:strVal val="(6*min(max(#ppt_w*#ppt_h,.3),1)-7.4)/-.7*#ppt_h"/>
                                          </p:val>
                                        </p:tav>
                                        <p:tav tm="100000">
                                          <p:val>
                                            <p:strVal val="#ppt_h"/>
                                          </p:val>
                                        </p:tav>
                                      </p:tavLst>
                                    </p:anim>
                                    <p:anim calcmode="lin" valueType="num">
                                      <p:cBhvr>
                                        <p:cTn id="13" dur="500" fill="hold"/>
                                        <p:tgtEl>
                                          <p:spTgt spid="6150"/>
                                        </p:tgtEl>
                                        <p:attrNameLst>
                                          <p:attrName>ppt_x</p:attrName>
                                        </p:attrNameLst>
                                      </p:cBhvr>
                                      <p:tavLst>
                                        <p:tav tm="0">
                                          <p:val>
                                            <p:fltVal val="0.5"/>
                                          </p:val>
                                        </p:tav>
                                        <p:tav tm="100000">
                                          <p:val>
                                            <p:strVal val="#ppt_x"/>
                                          </p:val>
                                        </p:tav>
                                      </p:tavLst>
                                    </p:anim>
                                    <p:anim calcmode="lin" valueType="num">
                                      <p:cBhvr>
                                        <p:cTn id="14" dur="500" fill="hold"/>
                                        <p:tgtEl>
                                          <p:spTgt spid="6150"/>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85"/>
                            </p:stCondLst>
                            <p:childTnLst>
                              <p:par>
                                <p:cTn id="16" presetID="9" presetClass="entr" presetSubtype="0" fill="hold" grpId="0" nodeType="afterEffect">
                                  <p:stCondLst>
                                    <p:cond delay="0"/>
                                  </p:stCondLst>
                                  <p:childTnLst>
                                    <p:set>
                                      <p:cBhvr>
                                        <p:cTn id="17" dur="1" fill="hold">
                                          <p:stCondLst>
                                            <p:cond delay="0"/>
                                          </p:stCondLst>
                                        </p:cTn>
                                        <p:tgtEl>
                                          <p:spTgt spid="6151"/>
                                        </p:tgtEl>
                                        <p:attrNameLst>
                                          <p:attrName>style.visibility</p:attrName>
                                        </p:attrNameLst>
                                      </p:cBhvr>
                                      <p:to>
                                        <p:strVal val="visible"/>
                                      </p:to>
                                    </p:set>
                                    <p:animEffect filter="dissolve">
                                      <p:cBhvr>
                                        <p:cTn id="18"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bldLvl="0"/>
      <p:bldP spid="6151" grpId="0" bldLvl="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1"/>
          <p:cNvGrpSpPr/>
          <p:nvPr/>
        </p:nvGrpSpPr>
        <p:grpSpPr>
          <a:xfrm>
            <a:off x="1933893" y="4001774"/>
            <a:ext cx="1357349" cy="2808313"/>
            <a:chOff x="381000" y="1447800"/>
            <a:chExt cx="1328738" cy="3267076"/>
          </a:xfrm>
        </p:grpSpPr>
        <p:sp>
          <p:nvSpPr>
            <p:cNvPr id="9" name="Freeform 60"/>
            <p:cNvSpPr/>
            <p:nvPr/>
          </p:nvSpPr>
          <p:spPr bwMode="auto">
            <a:xfrm>
              <a:off x="758825" y="1735138"/>
              <a:ext cx="214312" cy="322263"/>
            </a:xfrm>
            <a:custGeom>
              <a:avLst/>
              <a:gdLst>
                <a:gd name="T0" fmla="*/ 0 w 12"/>
                <a:gd name="T1" fmla="*/ 8 h 18"/>
                <a:gd name="T2" fmla="*/ 0 w 12"/>
                <a:gd name="T3" fmla="*/ 1 h 18"/>
                <a:gd name="T4" fmla="*/ 8 w 12"/>
                <a:gd name="T5" fmla="*/ 4 h 18"/>
                <a:gd name="T6" fmla="*/ 11 w 12"/>
                <a:gd name="T7" fmla="*/ 12 h 18"/>
                <a:gd name="T8" fmla="*/ 6 w 12"/>
                <a:gd name="T9" fmla="*/ 18 h 18"/>
                <a:gd name="T10" fmla="*/ 0 w 12"/>
                <a:gd name="T11" fmla="*/ 8 h 18"/>
              </a:gdLst>
              <a:ahLst/>
              <a:cxnLst>
                <a:cxn ang="0">
                  <a:pos x="T0" y="T1"/>
                </a:cxn>
                <a:cxn ang="0">
                  <a:pos x="T2" y="T3"/>
                </a:cxn>
                <a:cxn ang="0">
                  <a:pos x="T4" y="T5"/>
                </a:cxn>
                <a:cxn ang="0">
                  <a:pos x="T6" y="T7"/>
                </a:cxn>
                <a:cxn ang="0">
                  <a:pos x="T8" y="T9"/>
                </a:cxn>
                <a:cxn ang="0">
                  <a:pos x="T10" y="T11"/>
                </a:cxn>
              </a:cxnLst>
              <a:rect l="0" t="0" r="r" b="b"/>
              <a:pathLst>
                <a:path w="12" h="18">
                  <a:moveTo>
                    <a:pt x="0" y="8"/>
                  </a:moveTo>
                  <a:cubicBezTo>
                    <a:pt x="0" y="8"/>
                    <a:pt x="0" y="2"/>
                    <a:pt x="0" y="1"/>
                  </a:cubicBezTo>
                  <a:cubicBezTo>
                    <a:pt x="0" y="0"/>
                    <a:pt x="8" y="4"/>
                    <a:pt x="8" y="4"/>
                  </a:cubicBezTo>
                  <a:cubicBezTo>
                    <a:pt x="8" y="4"/>
                    <a:pt x="11" y="10"/>
                    <a:pt x="11" y="12"/>
                  </a:cubicBezTo>
                  <a:cubicBezTo>
                    <a:pt x="12" y="15"/>
                    <a:pt x="6" y="18"/>
                    <a:pt x="6" y="18"/>
                  </a:cubicBezTo>
                  <a:lnTo>
                    <a:pt x="0" y="8"/>
                  </a:ln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 name="Freeform 61"/>
            <p:cNvSpPr/>
            <p:nvPr/>
          </p:nvSpPr>
          <p:spPr bwMode="auto">
            <a:xfrm>
              <a:off x="596900" y="4427538"/>
              <a:ext cx="322262" cy="287338"/>
            </a:xfrm>
            <a:custGeom>
              <a:avLst/>
              <a:gdLst>
                <a:gd name="T0" fmla="*/ 3 w 18"/>
                <a:gd name="T1" fmla="*/ 1 h 16"/>
                <a:gd name="T2" fmla="*/ 2 w 18"/>
                <a:gd name="T3" fmla="*/ 9 h 16"/>
                <a:gd name="T4" fmla="*/ 1 w 18"/>
                <a:gd name="T5" fmla="*/ 11 h 16"/>
                <a:gd name="T6" fmla="*/ 4 w 18"/>
                <a:gd name="T7" fmla="*/ 11 h 16"/>
                <a:gd name="T8" fmla="*/ 12 w 18"/>
                <a:gd name="T9" fmla="*/ 16 h 16"/>
                <a:gd name="T10" fmla="*/ 18 w 18"/>
                <a:gd name="T11" fmla="*/ 14 h 16"/>
                <a:gd name="T12" fmla="*/ 15 w 18"/>
                <a:gd name="T13" fmla="*/ 8 h 16"/>
                <a:gd name="T14" fmla="*/ 11 w 18"/>
                <a:gd name="T15" fmla="*/ 1 h 16"/>
                <a:gd name="T16" fmla="*/ 3 w 18"/>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6">
                  <a:moveTo>
                    <a:pt x="3" y="1"/>
                  </a:moveTo>
                  <a:cubicBezTo>
                    <a:pt x="3" y="1"/>
                    <a:pt x="0" y="7"/>
                    <a:pt x="2" y="9"/>
                  </a:cubicBezTo>
                  <a:cubicBezTo>
                    <a:pt x="1" y="11"/>
                    <a:pt x="1" y="11"/>
                    <a:pt x="1" y="11"/>
                  </a:cubicBezTo>
                  <a:cubicBezTo>
                    <a:pt x="4" y="11"/>
                    <a:pt x="4" y="11"/>
                    <a:pt x="4" y="11"/>
                  </a:cubicBezTo>
                  <a:cubicBezTo>
                    <a:pt x="4" y="11"/>
                    <a:pt x="5" y="16"/>
                    <a:pt x="12" y="16"/>
                  </a:cubicBezTo>
                  <a:cubicBezTo>
                    <a:pt x="18" y="14"/>
                    <a:pt x="18" y="14"/>
                    <a:pt x="18" y="14"/>
                  </a:cubicBezTo>
                  <a:cubicBezTo>
                    <a:pt x="18" y="14"/>
                    <a:pt x="16" y="9"/>
                    <a:pt x="15" y="8"/>
                  </a:cubicBezTo>
                  <a:cubicBezTo>
                    <a:pt x="15" y="8"/>
                    <a:pt x="12" y="3"/>
                    <a:pt x="11" y="1"/>
                  </a:cubicBezTo>
                  <a:cubicBezTo>
                    <a:pt x="11" y="0"/>
                    <a:pt x="3" y="1"/>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 name="Freeform 62"/>
            <p:cNvSpPr/>
            <p:nvPr/>
          </p:nvSpPr>
          <p:spPr bwMode="auto">
            <a:xfrm>
              <a:off x="1439863" y="2290763"/>
              <a:ext cx="269875" cy="179388"/>
            </a:xfrm>
            <a:custGeom>
              <a:avLst/>
              <a:gdLst>
                <a:gd name="T0" fmla="*/ 3 w 15"/>
                <a:gd name="T1" fmla="*/ 9 h 10"/>
                <a:gd name="T2" fmla="*/ 8 w 15"/>
                <a:gd name="T3" fmla="*/ 9 h 10"/>
                <a:gd name="T4" fmla="*/ 15 w 15"/>
                <a:gd name="T5" fmla="*/ 5 h 10"/>
                <a:gd name="T6" fmla="*/ 15 w 15"/>
                <a:gd name="T7" fmla="*/ 3 h 10"/>
                <a:gd name="T8" fmla="*/ 11 w 15"/>
                <a:gd name="T9" fmla="*/ 3 h 10"/>
                <a:gd name="T10" fmla="*/ 6 w 15"/>
                <a:gd name="T11" fmla="*/ 4 h 10"/>
                <a:gd name="T12" fmla="*/ 4 w 15"/>
                <a:gd name="T13" fmla="*/ 3 h 10"/>
                <a:gd name="T14" fmla="*/ 5 w 15"/>
                <a:gd name="T15" fmla="*/ 0 h 10"/>
                <a:gd name="T16" fmla="*/ 3 w 15"/>
                <a:gd name="T17" fmla="*/ 4 h 10"/>
                <a:gd name="T18" fmla="*/ 0 w 15"/>
                <a:gd name="T19" fmla="*/ 6 h 10"/>
                <a:gd name="T20" fmla="*/ 3 w 15"/>
                <a:gd name="T2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0">
                  <a:moveTo>
                    <a:pt x="3" y="9"/>
                  </a:moveTo>
                  <a:cubicBezTo>
                    <a:pt x="3" y="9"/>
                    <a:pt x="7" y="10"/>
                    <a:pt x="8" y="9"/>
                  </a:cubicBezTo>
                  <a:cubicBezTo>
                    <a:pt x="9" y="9"/>
                    <a:pt x="15" y="5"/>
                    <a:pt x="15" y="5"/>
                  </a:cubicBezTo>
                  <a:cubicBezTo>
                    <a:pt x="15" y="3"/>
                    <a:pt x="15" y="3"/>
                    <a:pt x="15" y="3"/>
                  </a:cubicBezTo>
                  <a:cubicBezTo>
                    <a:pt x="15" y="3"/>
                    <a:pt x="12" y="2"/>
                    <a:pt x="11" y="3"/>
                  </a:cubicBezTo>
                  <a:cubicBezTo>
                    <a:pt x="11" y="3"/>
                    <a:pt x="6" y="4"/>
                    <a:pt x="6" y="4"/>
                  </a:cubicBezTo>
                  <a:cubicBezTo>
                    <a:pt x="4" y="3"/>
                    <a:pt x="4" y="3"/>
                    <a:pt x="4" y="3"/>
                  </a:cubicBezTo>
                  <a:cubicBezTo>
                    <a:pt x="4" y="3"/>
                    <a:pt x="6" y="1"/>
                    <a:pt x="5" y="0"/>
                  </a:cubicBezTo>
                  <a:cubicBezTo>
                    <a:pt x="4" y="0"/>
                    <a:pt x="3" y="4"/>
                    <a:pt x="3" y="4"/>
                  </a:cubicBezTo>
                  <a:cubicBezTo>
                    <a:pt x="0" y="6"/>
                    <a:pt x="0" y="6"/>
                    <a:pt x="0" y="6"/>
                  </a:cubicBezTo>
                  <a:lnTo>
                    <a:pt x="3" y="9"/>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reeform 63"/>
            <p:cNvSpPr/>
            <p:nvPr/>
          </p:nvSpPr>
          <p:spPr bwMode="auto">
            <a:xfrm>
              <a:off x="776288" y="4356100"/>
              <a:ext cx="395287" cy="215900"/>
            </a:xfrm>
            <a:custGeom>
              <a:avLst/>
              <a:gdLst>
                <a:gd name="T0" fmla="*/ 1 w 22"/>
                <a:gd name="T1" fmla="*/ 10 h 12"/>
                <a:gd name="T2" fmla="*/ 10 w 22"/>
                <a:gd name="T3" fmla="*/ 12 h 12"/>
                <a:gd name="T4" fmla="*/ 20 w 22"/>
                <a:gd name="T5" fmla="*/ 12 h 12"/>
                <a:gd name="T6" fmla="*/ 18 w 22"/>
                <a:gd name="T7" fmla="*/ 10 h 12"/>
                <a:gd name="T8" fmla="*/ 11 w 22"/>
                <a:gd name="T9" fmla="*/ 7 h 12"/>
                <a:gd name="T10" fmla="*/ 5 w 22"/>
                <a:gd name="T11" fmla="*/ 0 h 12"/>
                <a:gd name="T12" fmla="*/ 0 w 22"/>
                <a:gd name="T13" fmla="*/ 1 h 12"/>
                <a:gd name="T14" fmla="*/ 1 w 22"/>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2">
                  <a:moveTo>
                    <a:pt x="1" y="10"/>
                  </a:moveTo>
                  <a:cubicBezTo>
                    <a:pt x="1" y="10"/>
                    <a:pt x="6" y="12"/>
                    <a:pt x="10" y="12"/>
                  </a:cubicBezTo>
                  <a:cubicBezTo>
                    <a:pt x="20" y="12"/>
                    <a:pt x="20" y="12"/>
                    <a:pt x="20" y="12"/>
                  </a:cubicBezTo>
                  <a:cubicBezTo>
                    <a:pt x="20" y="12"/>
                    <a:pt x="22" y="10"/>
                    <a:pt x="18" y="10"/>
                  </a:cubicBezTo>
                  <a:cubicBezTo>
                    <a:pt x="18" y="10"/>
                    <a:pt x="15" y="10"/>
                    <a:pt x="11" y="7"/>
                  </a:cubicBezTo>
                  <a:cubicBezTo>
                    <a:pt x="7" y="5"/>
                    <a:pt x="5" y="0"/>
                    <a:pt x="5" y="0"/>
                  </a:cubicBezTo>
                  <a:cubicBezTo>
                    <a:pt x="0" y="1"/>
                    <a:pt x="0" y="1"/>
                    <a:pt x="0" y="1"/>
                  </a:cubicBezTo>
                  <a:cubicBezTo>
                    <a:pt x="0" y="1"/>
                    <a:pt x="0" y="7"/>
                    <a:pt x="1"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reeform 64"/>
            <p:cNvSpPr/>
            <p:nvPr/>
          </p:nvSpPr>
          <p:spPr bwMode="auto">
            <a:xfrm>
              <a:off x="722313" y="2847975"/>
              <a:ext cx="376237" cy="1579563"/>
            </a:xfrm>
            <a:custGeom>
              <a:avLst/>
              <a:gdLst>
                <a:gd name="T0" fmla="*/ 2 w 21"/>
                <a:gd name="T1" fmla="*/ 88 h 88"/>
                <a:gd name="T2" fmla="*/ 8 w 21"/>
                <a:gd name="T3" fmla="*/ 86 h 88"/>
                <a:gd name="T4" fmla="*/ 8 w 21"/>
                <a:gd name="T5" fmla="*/ 83 h 88"/>
                <a:gd name="T6" fmla="*/ 7 w 21"/>
                <a:gd name="T7" fmla="*/ 80 h 88"/>
                <a:gd name="T8" fmla="*/ 8 w 21"/>
                <a:gd name="T9" fmla="*/ 77 h 88"/>
                <a:gd name="T10" fmla="*/ 7 w 21"/>
                <a:gd name="T11" fmla="*/ 75 h 88"/>
                <a:gd name="T12" fmla="*/ 9 w 21"/>
                <a:gd name="T13" fmla="*/ 73 h 88"/>
                <a:gd name="T14" fmla="*/ 8 w 21"/>
                <a:gd name="T15" fmla="*/ 69 h 88"/>
                <a:gd name="T16" fmla="*/ 9 w 21"/>
                <a:gd name="T17" fmla="*/ 61 h 88"/>
                <a:gd name="T18" fmla="*/ 10 w 21"/>
                <a:gd name="T19" fmla="*/ 56 h 88"/>
                <a:gd name="T20" fmla="*/ 9 w 21"/>
                <a:gd name="T21" fmla="*/ 56 h 88"/>
                <a:gd name="T22" fmla="*/ 12 w 21"/>
                <a:gd name="T23" fmla="*/ 53 h 88"/>
                <a:gd name="T24" fmla="*/ 11 w 21"/>
                <a:gd name="T25" fmla="*/ 50 h 88"/>
                <a:gd name="T26" fmla="*/ 13 w 21"/>
                <a:gd name="T27" fmla="*/ 46 h 88"/>
                <a:gd name="T28" fmla="*/ 20 w 21"/>
                <a:gd name="T29" fmla="*/ 14 h 88"/>
                <a:gd name="T30" fmla="*/ 20 w 21"/>
                <a:gd name="T31" fmla="*/ 0 h 88"/>
                <a:gd name="T32" fmla="*/ 13 w 21"/>
                <a:gd name="T33" fmla="*/ 2 h 88"/>
                <a:gd name="T34" fmla="*/ 9 w 21"/>
                <a:gd name="T35" fmla="*/ 6 h 88"/>
                <a:gd name="T36" fmla="*/ 3 w 21"/>
                <a:gd name="T37" fmla="*/ 26 h 88"/>
                <a:gd name="T38" fmla="*/ 4 w 21"/>
                <a:gd name="T39" fmla="*/ 44 h 88"/>
                <a:gd name="T40" fmla="*/ 1 w 21"/>
                <a:gd name="T41" fmla="*/ 59 h 88"/>
                <a:gd name="T42" fmla="*/ 1 w 21"/>
                <a:gd name="T43" fmla="*/ 81 h 88"/>
                <a:gd name="T44" fmla="*/ 2 w 21"/>
                <a:gd name="T45"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88">
                  <a:moveTo>
                    <a:pt x="2" y="88"/>
                  </a:moveTo>
                  <a:cubicBezTo>
                    <a:pt x="8" y="86"/>
                    <a:pt x="8" y="86"/>
                    <a:pt x="8" y="86"/>
                  </a:cubicBezTo>
                  <a:cubicBezTo>
                    <a:pt x="8" y="86"/>
                    <a:pt x="9" y="83"/>
                    <a:pt x="8" y="83"/>
                  </a:cubicBezTo>
                  <a:cubicBezTo>
                    <a:pt x="8" y="82"/>
                    <a:pt x="7" y="80"/>
                    <a:pt x="7" y="80"/>
                  </a:cubicBezTo>
                  <a:cubicBezTo>
                    <a:pt x="7" y="80"/>
                    <a:pt x="8" y="79"/>
                    <a:pt x="8" y="77"/>
                  </a:cubicBezTo>
                  <a:cubicBezTo>
                    <a:pt x="7" y="76"/>
                    <a:pt x="7" y="75"/>
                    <a:pt x="7" y="75"/>
                  </a:cubicBezTo>
                  <a:cubicBezTo>
                    <a:pt x="9" y="73"/>
                    <a:pt x="9" y="73"/>
                    <a:pt x="9" y="73"/>
                  </a:cubicBezTo>
                  <a:cubicBezTo>
                    <a:pt x="9" y="73"/>
                    <a:pt x="7" y="70"/>
                    <a:pt x="8" y="69"/>
                  </a:cubicBezTo>
                  <a:cubicBezTo>
                    <a:pt x="8" y="68"/>
                    <a:pt x="9" y="61"/>
                    <a:pt x="9" y="61"/>
                  </a:cubicBezTo>
                  <a:cubicBezTo>
                    <a:pt x="9" y="61"/>
                    <a:pt x="10" y="57"/>
                    <a:pt x="10" y="56"/>
                  </a:cubicBezTo>
                  <a:cubicBezTo>
                    <a:pt x="9" y="56"/>
                    <a:pt x="9" y="56"/>
                    <a:pt x="9" y="56"/>
                  </a:cubicBezTo>
                  <a:cubicBezTo>
                    <a:pt x="12" y="53"/>
                    <a:pt x="12" y="53"/>
                    <a:pt x="12" y="53"/>
                  </a:cubicBezTo>
                  <a:cubicBezTo>
                    <a:pt x="11" y="50"/>
                    <a:pt x="11" y="50"/>
                    <a:pt x="11" y="50"/>
                  </a:cubicBezTo>
                  <a:cubicBezTo>
                    <a:pt x="13" y="46"/>
                    <a:pt x="13" y="46"/>
                    <a:pt x="13" y="46"/>
                  </a:cubicBezTo>
                  <a:cubicBezTo>
                    <a:pt x="13" y="46"/>
                    <a:pt x="21" y="16"/>
                    <a:pt x="20" y="14"/>
                  </a:cubicBezTo>
                  <a:cubicBezTo>
                    <a:pt x="19" y="13"/>
                    <a:pt x="20" y="0"/>
                    <a:pt x="20" y="0"/>
                  </a:cubicBezTo>
                  <a:cubicBezTo>
                    <a:pt x="13" y="2"/>
                    <a:pt x="13" y="2"/>
                    <a:pt x="13" y="2"/>
                  </a:cubicBezTo>
                  <a:cubicBezTo>
                    <a:pt x="13" y="2"/>
                    <a:pt x="10" y="5"/>
                    <a:pt x="9" y="6"/>
                  </a:cubicBezTo>
                  <a:cubicBezTo>
                    <a:pt x="9" y="7"/>
                    <a:pt x="3" y="26"/>
                    <a:pt x="3" y="26"/>
                  </a:cubicBezTo>
                  <a:cubicBezTo>
                    <a:pt x="4" y="44"/>
                    <a:pt x="4" y="44"/>
                    <a:pt x="4" y="44"/>
                  </a:cubicBezTo>
                  <a:cubicBezTo>
                    <a:pt x="1" y="59"/>
                    <a:pt x="1" y="59"/>
                    <a:pt x="1" y="59"/>
                  </a:cubicBezTo>
                  <a:cubicBezTo>
                    <a:pt x="1" y="59"/>
                    <a:pt x="1" y="80"/>
                    <a:pt x="1" y="81"/>
                  </a:cubicBezTo>
                  <a:cubicBezTo>
                    <a:pt x="0" y="81"/>
                    <a:pt x="2" y="88"/>
                    <a:pt x="2" y="8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reeform 65"/>
            <p:cNvSpPr/>
            <p:nvPr/>
          </p:nvSpPr>
          <p:spPr bwMode="auto">
            <a:xfrm>
              <a:off x="722313" y="2847975"/>
              <a:ext cx="358775" cy="1579563"/>
            </a:xfrm>
            <a:custGeom>
              <a:avLst/>
              <a:gdLst>
                <a:gd name="T0" fmla="*/ 20 w 20"/>
                <a:gd name="T1" fmla="*/ 0 h 88"/>
                <a:gd name="T2" fmla="*/ 13 w 20"/>
                <a:gd name="T3" fmla="*/ 2 h 88"/>
                <a:gd name="T4" fmla="*/ 9 w 20"/>
                <a:gd name="T5" fmla="*/ 6 h 88"/>
                <a:gd name="T6" fmla="*/ 3 w 20"/>
                <a:gd name="T7" fmla="*/ 26 h 88"/>
                <a:gd name="T8" fmla="*/ 4 w 20"/>
                <a:gd name="T9" fmla="*/ 44 h 88"/>
                <a:gd name="T10" fmla="*/ 1 w 20"/>
                <a:gd name="T11" fmla="*/ 59 h 88"/>
                <a:gd name="T12" fmla="*/ 1 w 20"/>
                <a:gd name="T13" fmla="*/ 81 h 88"/>
                <a:gd name="T14" fmla="*/ 2 w 20"/>
                <a:gd name="T15" fmla="*/ 88 h 88"/>
                <a:gd name="T16" fmla="*/ 8 w 20"/>
                <a:gd name="T17" fmla="*/ 86 h 88"/>
                <a:gd name="T18" fmla="*/ 9 w 20"/>
                <a:gd name="T19" fmla="*/ 84 h 88"/>
                <a:gd name="T20" fmla="*/ 6 w 20"/>
                <a:gd name="T21" fmla="*/ 82 h 88"/>
                <a:gd name="T22" fmla="*/ 7 w 20"/>
                <a:gd name="T23" fmla="*/ 80 h 88"/>
                <a:gd name="T24" fmla="*/ 7 w 20"/>
                <a:gd name="T25" fmla="*/ 80 h 88"/>
                <a:gd name="T26" fmla="*/ 8 w 20"/>
                <a:gd name="T27" fmla="*/ 78 h 88"/>
                <a:gd name="T28" fmla="*/ 5 w 20"/>
                <a:gd name="T29" fmla="*/ 74 h 88"/>
                <a:gd name="T30" fmla="*/ 7 w 20"/>
                <a:gd name="T31" fmla="*/ 75 h 88"/>
                <a:gd name="T32" fmla="*/ 9 w 20"/>
                <a:gd name="T33" fmla="*/ 73 h 88"/>
                <a:gd name="T34" fmla="*/ 9 w 20"/>
                <a:gd name="T35" fmla="*/ 73 h 88"/>
                <a:gd name="T36" fmla="*/ 5 w 20"/>
                <a:gd name="T37" fmla="*/ 71 h 88"/>
                <a:gd name="T38" fmla="*/ 4 w 20"/>
                <a:gd name="T39" fmla="*/ 66 h 88"/>
                <a:gd name="T40" fmla="*/ 8 w 20"/>
                <a:gd name="T41" fmla="*/ 70 h 88"/>
                <a:gd name="T42" fmla="*/ 6 w 20"/>
                <a:gd name="T43" fmla="*/ 62 h 88"/>
                <a:gd name="T44" fmla="*/ 8 w 20"/>
                <a:gd name="T45" fmla="*/ 66 h 88"/>
                <a:gd name="T46" fmla="*/ 9 w 20"/>
                <a:gd name="T47" fmla="*/ 62 h 88"/>
                <a:gd name="T48" fmla="*/ 6 w 20"/>
                <a:gd name="T49" fmla="*/ 56 h 88"/>
                <a:gd name="T50" fmla="*/ 7 w 20"/>
                <a:gd name="T51" fmla="*/ 51 h 88"/>
                <a:gd name="T52" fmla="*/ 10 w 20"/>
                <a:gd name="T53" fmla="*/ 55 h 88"/>
                <a:gd name="T54" fmla="*/ 12 w 20"/>
                <a:gd name="T55" fmla="*/ 53 h 88"/>
                <a:gd name="T56" fmla="*/ 7 w 20"/>
                <a:gd name="T57" fmla="*/ 48 h 88"/>
                <a:gd name="T58" fmla="*/ 9 w 20"/>
                <a:gd name="T59" fmla="*/ 45 h 88"/>
                <a:gd name="T60" fmla="*/ 13 w 20"/>
                <a:gd name="T61" fmla="*/ 47 h 88"/>
                <a:gd name="T62" fmla="*/ 13 w 20"/>
                <a:gd name="T63" fmla="*/ 46 h 88"/>
                <a:gd name="T64" fmla="*/ 9 w 20"/>
                <a:gd name="T65" fmla="*/ 41 h 88"/>
                <a:gd name="T66" fmla="*/ 13 w 20"/>
                <a:gd name="T67" fmla="*/ 27 h 88"/>
                <a:gd name="T68" fmla="*/ 20 w 20"/>
                <a:gd name="T69" fmla="*/ 14 h 88"/>
                <a:gd name="T70" fmla="*/ 20 w 20"/>
                <a:gd name="T7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88">
                  <a:moveTo>
                    <a:pt x="20" y="0"/>
                  </a:moveTo>
                  <a:cubicBezTo>
                    <a:pt x="13" y="2"/>
                    <a:pt x="13" y="2"/>
                    <a:pt x="13" y="2"/>
                  </a:cubicBezTo>
                  <a:cubicBezTo>
                    <a:pt x="13" y="2"/>
                    <a:pt x="10" y="5"/>
                    <a:pt x="9" y="6"/>
                  </a:cubicBezTo>
                  <a:cubicBezTo>
                    <a:pt x="9" y="7"/>
                    <a:pt x="3" y="26"/>
                    <a:pt x="3" y="26"/>
                  </a:cubicBezTo>
                  <a:cubicBezTo>
                    <a:pt x="4" y="44"/>
                    <a:pt x="4" y="44"/>
                    <a:pt x="4" y="44"/>
                  </a:cubicBezTo>
                  <a:cubicBezTo>
                    <a:pt x="1" y="59"/>
                    <a:pt x="1" y="59"/>
                    <a:pt x="1" y="59"/>
                  </a:cubicBezTo>
                  <a:cubicBezTo>
                    <a:pt x="1" y="59"/>
                    <a:pt x="1" y="80"/>
                    <a:pt x="1" y="81"/>
                  </a:cubicBezTo>
                  <a:cubicBezTo>
                    <a:pt x="0" y="81"/>
                    <a:pt x="2" y="88"/>
                    <a:pt x="2" y="88"/>
                  </a:cubicBezTo>
                  <a:cubicBezTo>
                    <a:pt x="8" y="86"/>
                    <a:pt x="8" y="86"/>
                    <a:pt x="8" y="86"/>
                  </a:cubicBezTo>
                  <a:cubicBezTo>
                    <a:pt x="8" y="86"/>
                    <a:pt x="9" y="85"/>
                    <a:pt x="9" y="84"/>
                  </a:cubicBezTo>
                  <a:cubicBezTo>
                    <a:pt x="7" y="83"/>
                    <a:pt x="5" y="82"/>
                    <a:pt x="6" y="82"/>
                  </a:cubicBezTo>
                  <a:cubicBezTo>
                    <a:pt x="6" y="81"/>
                    <a:pt x="7" y="81"/>
                    <a:pt x="7" y="80"/>
                  </a:cubicBezTo>
                  <a:cubicBezTo>
                    <a:pt x="7" y="80"/>
                    <a:pt x="7" y="80"/>
                    <a:pt x="7" y="80"/>
                  </a:cubicBezTo>
                  <a:cubicBezTo>
                    <a:pt x="7" y="80"/>
                    <a:pt x="8" y="79"/>
                    <a:pt x="8" y="78"/>
                  </a:cubicBezTo>
                  <a:cubicBezTo>
                    <a:pt x="3" y="80"/>
                    <a:pt x="5" y="74"/>
                    <a:pt x="5" y="74"/>
                  </a:cubicBezTo>
                  <a:cubicBezTo>
                    <a:pt x="5" y="75"/>
                    <a:pt x="6" y="75"/>
                    <a:pt x="7" y="75"/>
                  </a:cubicBezTo>
                  <a:cubicBezTo>
                    <a:pt x="9" y="73"/>
                    <a:pt x="9" y="73"/>
                    <a:pt x="9" y="73"/>
                  </a:cubicBezTo>
                  <a:cubicBezTo>
                    <a:pt x="9" y="73"/>
                    <a:pt x="9" y="73"/>
                    <a:pt x="9" y="73"/>
                  </a:cubicBezTo>
                  <a:cubicBezTo>
                    <a:pt x="7" y="72"/>
                    <a:pt x="6" y="72"/>
                    <a:pt x="5" y="71"/>
                  </a:cubicBezTo>
                  <a:cubicBezTo>
                    <a:pt x="4" y="70"/>
                    <a:pt x="4" y="66"/>
                    <a:pt x="4" y="66"/>
                  </a:cubicBezTo>
                  <a:cubicBezTo>
                    <a:pt x="5" y="68"/>
                    <a:pt x="8" y="70"/>
                    <a:pt x="8" y="70"/>
                  </a:cubicBezTo>
                  <a:cubicBezTo>
                    <a:pt x="6" y="62"/>
                    <a:pt x="6" y="62"/>
                    <a:pt x="6" y="62"/>
                  </a:cubicBezTo>
                  <a:cubicBezTo>
                    <a:pt x="8" y="66"/>
                    <a:pt x="8" y="66"/>
                    <a:pt x="8" y="66"/>
                  </a:cubicBezTo>
                  <a:cubicBezTo>
                    <a:pt x="8" y="64"/>
                    <a:pt x="9" y="62"/>
                    <a:pt x="9" y="62"/>
                  </a:cubicBezTo>
                  <a:cubicBezTo>
                    <a:pt x="8" y="59"/>
                    <a:pt x="6" y="57"/>
                    <a:pt x="6" y="56"/>
                  </a:cubicBezTo>
                  <a:cubicBezTo>
                    <a:pt x="6" y="54"/>
                    <a:pt x="7" y="51"/>
                    <a:pt x="7" y="51"/>
                  </a:cubicBezTo>
                  <a:cubicBezTo>
                    <a:pt x="8" y="53"/>
                    <a:pt x="9" y="54"/>
                    <a:pt x="10" y="55"/>
                  </a:cubicBezTo>
                  <a:cubicBezTo>
                    <a:pt x="12" y="53"/>
                    <a:pt x="12" y="53"/>
                    <a:pt x="12" y="53"/>
                  </a:cubicBezTo>
                  <a:cubicBezTo>
                    <a:pt x="7" y="48"/>
                    <a:pt x="7" y="48"/>
                    <a:pt x="7" y="48"/>
                  </a:cubicBezTo>
                  <a:cubicBezTo>
                    <a:pt x="9" y="45"/>
                    <a:pt x="9" y="45"/>
                    <a:pt x="9" y="45"/>
                  </a:cubicBezTo>
                  <a:cubicBezTo>
                    <a:pt x="9" y="45"/>
                    <a:pt x="12" y="46"/>
                    <a:pt x="13" y="47"/>
                  </a:cubicBezTo>
                  <a:cubicBezTo>
                    <a:pt x="13" y="46"/>
                    <a:pt x="13" y="46"/>
                    <a:pt x="13" y="46"/>
                  </a:cubicBezTo>
                  <a:cubicBezTo>
                    <a:pt x="9" y="41"/>
                    <a:pt x="9" y="41"/>
                    <a:pt x="9" y="41"/>
                  </a:cubicBezTo>
                  <a:cubicBezTo>
                    <a:pt x="8" y="38"/>
                    <a:pt x="12" y="29"/>
                    <a:pt x="13" y="27"/>
                  </a:cubicBezTo>
                  <a:cubicBezTo>
                    <a:pt x="14" y="26"/>
                    <a:pt x="17" y="20"/>
                    <a:pt x="20" y="14"/>
                  </a:cubicBezTo>
                  <a:cubicBezTo>
                    <a:pt x="19" y="12"/>
                    <a:pt x="20" y="0"/>
                    <a:pt x="2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reeform 66"/>
            <p:cNvSpPr/>
            <p:nvPr/>
          </p:nvSpPr>
          <p:spPr bwMode="auto">
            <a:xfrm>
              <a:off x="525463" y="2811463"/>
              <a:ext cx="501650" cy="1687513"/>
            </a:xfrm>
            <a:custGeom>
              <a:avLst/>
              <a:gdLst>
                <a:gd name="T0" fmla="*/ 4 w 28"/>
                <a:gd name="T1" fmla="*/ 80 h 94"/>
                <a:gd name="T2" fmla="*/ 6 w 28"/>
                <a:gd name="T3" fmla="*/ 94 h 94"/>
                <a:gd name="T4" fmla="*/ 12 w 28"/>
                <a:gd name="T5" fmla="*/ 94 h 94"/>
                <a:gd name="T6" fmla="*/ 15 w 28"/>
                <a:gd name="T7" fmla="*/ 91 h 94"/>
                <a:gd name="T8" fmla="*/ 15 w 28"/>
                <a:gd name="T9" fmla="*/ 84 h 94"/>
                <a:gd name="T10" fmla="*/ 14 w 28"/>
                <a:gd name="T11" fmla="*/ 79 h 94"/>
                <a:gd name="T12" fmla="*/ 14 w 28"/>
                <a:gd name="T13" fmla="*/ 70 h 94"/>
                <a:gd name="T14" fmla="*/ 15 w 28"/>
                <a:gd name="T15" fmla="*/ 54 h 94"/>
                <a:gd name="T16" fmla="*/ 17 w 28"/>
                <a:gd name="T17" fmla="*/ 46 h 94"/>
                <a:gd name="T18" fmla="*/ 17 w 28"/>
                <a:gd name="T19" fmla="*/ 36 h 94"/>
                <a:gd name="T20" fmla="*/ 21 w 28"/>
                <a:gd name="T21" fmla="*/ 27 h 94"/>
                <a:gd name="T22" fmla="*/ 26 w 28"/>
                <a:gd name="T23" fmla="*/ 10 h 94"/>
                <a:gd name="T24" fmla="*/ 28 w 28"/>
                <a:gd name="T25" fmla="*/ 3 h 94"/>
                <a:gd name="T26" fmla="*/ 17 w 28"/>
                <a:gd name="T27" fmla="*/ 1 h 94"/>
                <a:gd name="T28" fmla="*/ 5 w 28"/>
                <a:gd name="T29" fmla="*/ 1 h 94"/>
                <a:gd name="T30" fmla="*/ 2 w 28"/>
                <a:gd name="T31" fmla="*/ 15 h 94"/>
                <a:gd name="T32" fmla="*/ 3 w 28"/>
                <a:gd name="T33" fmla="*/ 26 h 94"/>
                <a:gd name="T34" fmla="*/ 3 w 28"/>
                <a:gd name="T35" fmla="*/ 32 h 94"/>
                <a:gd name="T36" fmla="*/ 4 w 28"/>
                <a:gd name="T37" fmla="*/ 42 h 94"/>
                <a:gd name="T38" fmla="*/ 2 w 28"/>
                <a:gd name="T39" fmla="*/ 48 h 94"/>
                <a:gd name="T40" fmla="*/ 1 w 28"/>
                <a:gd name="T41" fmla="*/ 68 h 94"/>
                <a:gd name="T42" fmla="*/ 4 w 28"/>
                <a:gd name="T43" fmla="*/ 8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94">
                  <a:moveTo>
                    <a:pt x="4" y="80"/>
                  </a:moveTo>
                  <a:cubicBezTo>
                    <a:pt x="4" y="80"/>
                    <a:pt x="2" y="91"/>
                    <a:pt x="6" y="94"/>
                  </a:cubicBezTo>
                  <a:cubicBezTo>
                    <a:pt x="12" y="94"/>
                    <a:pt x="12" y="94"/>
                    <a:pt x="12" y="94"/>
                  </a:cubicBezTo>
                  <a:cubicBezTo>
                    <a:pt x="15" y="91"/>
                    <a:pt x="15" y="91"/>
                    <a:pt x="15" y="91"/>
                  </a:cubicBezTo>
                  <a:cubicBezTo>
                    <a:pt x="15" y="91"/>
                    <a:pt x="17" y="86"/>
                    <a:pt x="15" y="84"/>
                  </a:cubicBezTo>
                  <a:cubicBezTo>
                    <a:pt x="14" y="82"/>
                    <a:pt x="14" y="79"/>
                    <a:pt x="14" y="79"/>
                  </a:cubicBezTo>
                  <a:cubicBezTo>
                    <a:pt x="14" y="70"/>
                    <a:pt x="14" y="70"/>
                    <a:pt x="14" y="70"/>
                  </a:cubicBezTo>
                  <a:cubicBezTo>
                    <a:pt x="14" y="70"/>
                    <a:pt x="14" y="60"/>
                    <a:pt x="15" y="54"/>
                  </a:cubicBezTo>
                  <a:cubicBezTo>
                    <a:pt x="17" y="49"/>
                    <a:pt x="17" y="46"/>
                    <a:pt x="17" y="46"/>
                  </a:cubicBezTo>
                  <a:cubicBezTo>
                    <a:pt x="17" y="46"/>
                    <a:pt x="17" y="37"/>
                    <a:pt x="17" y="36"/>
                  </a:cubicBezTo>
                  <a:cubicBezTo>
                    <a:pt x="18" y="35"/>
                    <a:pt x="21" y="28"/>
                    <a:pt x="21" y="27"/>
                  </a:cubicBezTo>
                  <a:cubicBezTo>
                    <a:pt x="21" y="26"/>
                    <a:pt x="26" y="11"/>
                    <a:pt x="26" y="10"/>
                  </a:cubicBezTo>
                  <a:cubicBezTo>
                    <a:pt x="27" y="9"/>
                    <a:pt x="28" y="3"/>
                    <a:pt x="28" y="3"/>
                  </a:cubicBezTo>
                  <a:cubicBezTo>
                    <a:pt x="28" y="3"/>
                    <a:pt x="17" y="1"/>
                    <a:pt x="17" y="1"/>
                  </a:cubicBezTo>
                  <a:cubicBezTo>
                    <a:pt x="16" y="0"/>
                    <a:pt x="5" y="1"/>
                    <a:pt x="5" y="1"/>
                  </a:cubicBezTo>
                  <a:cubicBezTo>
                    <a:pt x="5" y="1"/>
                    <a:pt x="1" y="13"/>
                    <a:pt x="2" y="15"/>
                  </a:cubicBezTo>
                  <a:cubicBezTo>
                    <a:pt x="2" y="18"/>
                    <a:pt x="3" y="25"/>
                    <a:pt x="3" y="26"/>
                  </a:cubicBezTo>
                  <a:cubicBezTo>
                    <a:pt x="2" y="28"/>
                    <a:pt x="3" y="32"/>
                    <a:pt x="3" y="32"/>
                  </a:cubicBezTo>
                  <a:cubicBezTo>
                    <a:pt x="3" y="32"/>
                    <a:pt x="4" y="40"/>
                    <a:pt x="4" y="42"/>
                  </a:cubicBezTo>
                  <a:cubicBezTo>
                    <a:pt x="4" y="43"/>
                    <a:pt x="0" y="46"/>
                    <a:pt x="2" y="48"/>
                  </a:cubicBezTo>
                  <a:cubicBezTo>
                    <a:pt x="3" y="50"/>
                    <a:pt x="1" y="66"/>
                    <a:pt x="1" y="68"/>
                  </a:cubicBezTo>
                  <a:cubicBezTo>
                    <a:pt x="2" y="70"/>
                    <a:pt x="4" y="80"/>
                    <a:pt x="4" y="8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reeform 67"/>
            <p:cNvSpPr/>
            <p:nvPr/>
          </p:nvSpPr>
          <p:spPr bwMode="auto">
            <a:xfrm>
              <a:off x="542925" y="3565525"/>
              <a:ext cx="269875" cy="933450"/>
            </a:xfrm>
            <a:custGeom>
              <a:avLst/>
              <a:gdLst>
                <a:gd name="T0" fmla="*/ 15 w 15"/>
                <a:gd name="T1" fmla="*/ 5 h 52"/>
                <a:gd name="T2" fmla="*/ 3 w 15"/>
                <a:gd name="T3" fmla="*/ 0 h 52"/>
                <a:gd name="T4" fmla="*/ 1 w 15"/>
                <a:gd name="T5" fmla="*/ 6 h 52"/>
                <a:gd name="T6" fmla="*/ 0 w 15"/>
                <a:gd name="T7" fmla="*/ 25 h 52"/>
                <a:gd name="T8" fmla="*/ 0 w 15"/>
                <a:gd name="T9" fmla="*/ 25 h 52"/>
                <a:gd name="T10" fmla="*/ 0 w 15"/>
                <a:gd name="T11" fmla="*/ 26 h 52"/>
                <a:gd name="T12" fmla="*/ 0 w 15"/>
                <a:gd name="T13" fmla="*/ 26 h 52"/>
                <a:gd name="T14" fmla="*/ 0 w 15"/>
                <a:gd name="T15" fmla="*/ 26 h 52"/>
                <a:gd name="T16" fmla="*/ 0 w 15"/>
                <a:gd name="T17" fmla="*/ 26 h 52"/>
                <a:gd name="T18" fmla="*/ 3 w 15"/>
                <a:gd name="T19" fmla="*/ 38 h 52"/>
                <a:gd name="T20" fmla="*/ 5 w 15"/>
                <a:gd name="T21" fmla="*/ 51 h 52"/>
                <a:gd name="T22" fmla="*/ 5 w 15"/>
                <a:gd name="T23" fmla="*/ 51 h 52"/>
                <a:gd name="T24" fmla="*/ 5 w 15"/>
                <a:gd name="T25" fmla="*/ 52 h 52"/>
                <a:gd name="T26" fmla="*/ 11 w 15"/>
                <a:gd name="T27" fmla="*/ 52 h 52"/>
                <a:gd name="T28" fmla="*/ 14 w 15"/>
                <a:gd name="T29" fmla="*/ 49 h 52"/>
                <a:gd name="T30" fmla="*/ 12 w 15"/>
                <a:gd name="T31" fmla="*/ 46 h 52"/>
                <a:gd name="T32" fmla="*/ 6 w 15"/>
                <a:gd name="T33" fmla="*/ 46 h 52"/>
                <a:gd name="T34" fmla="*/ 14 w 15"/>
                <a:gd name="T35" fmla="*/ 42 h 52"/>
                <a:gd name="T36" fmla="*/ 4 w 15"/>
                <a:gd name="T37" fmla="*/ 44 h 52"/>
                <a:gd name="T38" fmla="*/ 4 w 15"/>
                <a:gd name="T39" fmla="*/ 38 h 52"/>
                <a:gd name="T40" fmla="*/ 8 w 15"/>
                <a:gd name="T41" fmla="*/ 40 h 52"/>
                <a:gd name="T42" fmla="*/ 4 w 15"/>
                <a:gd name="T43" fmla="*/ 34 h 52"/>
                <a:gd name="T44" fmla="*/ 8 w 15"/>
                <a:gd name="T45" fmla="*/ 35 h 52"/>
                <a:gd name="T46" fmla="*/ 4 w 15"/>
                <a:gd name="T47" fmla="*/ 31 h 52"/>
                <a:gd name="T48" fmla="*/ 8 w 15"/>
                <a:gd name="T49" fmla="*/ 27 h 52"/>
                <a:gd name="T50" fmla="*/ 7 w 15"/>
                <a:gd name="T51" fmla="*/ 22 h 52"/>
                <a:gd name="T52" fmla="*/ 3 w 15"/>
                <a:gd name="T53" fmla="*/ 21 h 52"/>
                <a:gd name="T54" fmla="*/ 3 w 15"/>
                <a:gd name="T55" fmla="*/ 21 h 52"/>
                <a:gd name="T56" fmla="*/ 8 w 15"/>
                <a:gd name="T57" fmla="*/ 14 h 52"/>
                <a:gd name="T58" fmla="*/ 3 w 15"/>
                <a:gd name="T59" fmla="*/ 14 h 52"/>
                <a:gd name="T60" fmla="*/ 9 w 15"/>
                <a:gd name="T61" fmla="*/ 10 h 52"/>
                <a:gd name="T62" fmla="*/ 8 w 15"/>
                <a:gd name="T63" fmla="*/ 9 h 52"/>
                <a:gd name="T64" fmla="*/ 3 w 15"/>
                <a:gd name="T65" fmla="*/ 8 h 52"/>
                <a:gd name="T66" fmla="*/ 6 w 15"/>
                <a:gd name="T67" fmla="*/ 7 h 52"/>
                <a:gd name="T68" fmla="*/ 3 w 15"/>
                <a:gd name="T69" fmla="*/ 5 h 52"/>
                <a:gd name="T70" fmla="*/ 15 w 15"/>
                <a:gd name="T71" fmla="*/ 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52">
                  <a:moveTo>
                    <a:pt x="15" y="5"/>
                  </a:moveTo>
                  <a:cubicBezTo>
                    <a:pt x="13" y="4"/>
                    <a:pt x="7" y="1"/>
                    <a:pt x="3" y="0"/>
                  </a:cubicBezTo>
                  <a:cubicBezTo>
                    <a:pt x="3" y="1"/>
                    <a:pt x="0" y="4"/>
                    <a:pt x="1" y="6"/>
                  </a:cubicBezTo>
                  <a:cubicBezTo>
                    <a:pt x="2" y="8"/>
                    <a:pt x="0" y="22"/>
                    <a:pt x="0" y="25"/>
                  </a:cubicBezTo>
                  <a:cubicBezTo>
                    <a:pt x="0" y="25"/>
                    <a:pt x="0" y="25"/>
                    <a:pt x="0" y="25"/>
                  </a:cubicBezTo>
                  <a:cubicBezTo>
                    <a:pt x="0" y="26"/>
                    <a:pt x="0" y="26"/>
                    <a:pt x="0" y="26"/>
                  </a:cubicBezTo>
                  <a:cubicBezTo>
                    <a:pt x="0" y="26"/>
                    <a:pt x="0" y="26"/>
                    <a:pt x="0" y="26"/>
                  </a:cubicBezTo>
                  <a:cubicBezTo>
                    <a:pt x="0" y="26"/>
                    <a:pt x="0" y="26"/>
                    <a:pt x="0" y="26"/>
                  </a:cubicBezTo>
                  <a:cubicBezTo>
                    <a:pt x="0" y="26"/>
                    <a:pt x="0" y="26"/>
                    <a:pt x="0" y="26"/>
                  </a:cubicBezTo>
                  <a:cubicBezTo>
                    <a:pt x="1" y="28"/>
                    <a:pt x="3" y="38"/>
                    <a:pt x="3" y="38"/>
                  </a:cubicBezTo>
                  <a:cubicBezTo>
                    <a:pt x="3" y="38"/>
                    <a:pt x="1" y="49"/>
                    <a:pt x="5" y="51"/>
                  </a:cubicBezTo>
                  <a:cubicBezTo>
                    <a:pt x="5" y="51"/>
                    <a:pt x="5" y="51"/>
                    <a:pt x="5" y="51"/>
                  </a:cubicBezTo>
                  <a:cubicBezTo>
                    <a:pt x="5" y="52"/>
                    <a:pt x="5" y="52"/>
                    <a:pt x="5" y="52"/>
                  </a:cubicBezTo>
                  <a:cubicBezTo>
                    <a:pt x="11" y="52"/>
                    <a:pt x="11" y="52"/>
                    <a:pt x="11" y="52"/>
                  </a:cubicBezTo>
                  <a:cubicBezTo>
                    <a:pt x="14" y="49"/>
                    <a:pt x="14" y="49"/>
                    <a:pt x="14" y="49"/>
                  </a:cubicBezTo>
                  <a:cubicBezTo>
                    <a:pt x="13" y="48"/>
                    <a:pt x="12" y="46"/>
                    <a:pt x="12" y="46"/>
                  </a:cubicBezTo>
                  <a:cubicBezTo>
                    <a:pt x="6" y="46"/>
                    <a:pt x="6" y="46"/>
                    <a:pt x="6" y="46"/>
                  </a:cubicBezTo>
                  <a:cubicBezTo>
                    <a:pt x="7" y="43"/>
                    <a:pt x="14" y="42"/>
                    <a:pt x="14" y="42"/>
                  </a:cubicBezTo>
                  <a:cubicBezTo>
                    <a:pt x="13" y="41"/>
                    <a:pt x="7" y="43"/>
                    <a:pt x="4" y="44"/>
                  </a:cubicBezTo>
                  <a:cubicBezTo>
                    <a:pt x="3" y="42"/>
                    <a:pt x="4" y="39"/>
                    <a:pt x="4" y="38"/>
                  </a:cubicBezTo>
                  <a:cubicBezTo>
                    <a:pt x="6" y="38"/>
                    <a:pt x="8" y="40"/>
                    <a:pt x="8" y="40"/>
                  </a:cubicBezTo>
                  <a:cubicBezTo>
                    <a:pt x="4" y="34"/>
                    <a:pt x="4" y="34"/>
                    <a:pt x="4" y="34"/>
                  </a:cubicBezTo>
                  <a:cubicBezTo>
                    <a:pt x="4" y="33"/>
                    <a:pt x="8" y="35"/>
                    <a:pt x="8" y="35"/>
                  </a:cubicBezTo>
                  <a:cubicBezTo>
                    <a:pt x="4" y="31"/>
                    <a:pt x="4" y="31"/>
                    <a:pt x="4" y="31"/>
                  </a:cubicBezTo>
                  <a:cubicBezTo>
                    <a:pt x="4" y="31"/>
                    <a:pt x="7" y="30"/>
                    <a:pt x="8" y="27"/>
                  </a:cubicBezTo>
                  <a:cubicBezTo>
                    <a:pt x="10" y="24"/>
                    <a:pt x="7" y="22"/>
                    <a:pt x="7" y="22"/>
                  </a:cubicBezTo>
                  <a:cubicBezTo>
                    <a:pt x="7" y="22"/>
                    <a:pt x="2" y="25"/>
                    <a:pt x="3" y="21"/>
                  </a:cubicBezTo>
                  <a:cubicBezTo>
                    <a:pt x="3" y="21"/>
                    <a:pt x="3" y="21"/>
                    <a:pt x="3" y="21"/>
                  </a:cubicBezTo>
                  <a:cubicBezTo>
                    <a:pt x="5" y="17"/>
                    <a:pt x="8" y="14"/>
                    <a:pt x="8" y="14"/>
                  </a:cubicBezTo>
                  <a:cubicBezTo>
                    <a:pt x="3" y="14"/>
                    <a:pt x="3" y="14"/>
                    <a:pt x="3" y="14"/>
                  </a:cubicBezTo>
                  <a:cubicBezTo>
                    <a:pt x="4" y="11"/>
                    <a:pt x="11" y="12"/>
                    <a:pt x="9" y="10"/>
                  </a:cubicBezTo>
                  <a:cubicBezTo>
                    <a:pt x="9" y="10"/>
                    <a:pt x="9" y="9"/>
                    <a:pt x="8" y="9"/>
                  </a:cubicBezTo>
                  <a:cubicBezTo>
                    <a:pt x="6" y="8"/>
                    <a:pt x="3" y="8"/>
                    <a:pt x="3" y="8"/>
                  </a:cubicBezTo>
                  <a:cubicBezTo>
                    <a:pt x="6" y="7"/>
                    <a:pt x="6" y="7"/>
                    <a:pt x="6" y="7"/>
                  </a:cubicBezTo>
                  <a:cubicBezTo>
                    <a:pt x="3" y="5"/>
                    <a:pt x="3" y="5"/>
                    <a:pt x="3" y="5"/>
                  </a:cubicBezTo>
                  <a:cubicBezTo>
                    <a:pt x="6" y="4"/>
                    <a:pt x="15" y="5"/>
                    <a:pt x="15" y="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68"/>
            <p:cNvSpPr/>
            <p:nvPr/>
          </p:nvSpPr>
          <p:spPr bwMode="auto">
            <a:xfrm>
              <a:off x="525463" y="2811463"/>
              <a:ext cx="501650" cy="700088"/>
            </a:xfrm>
            <a:custGeom>
              <a:avLst/>
              <a:gdLst>
                <a:gd name="T0" fmla="*/ 17 w 28"/>
                <a:gd name="T1" fmla="*/ 1 h 39"/>
                <a:gd name="T2" fmla="*/ 5 w 28"/>
                <a:gd name="T3" fmla="*/ 1 h 39"/>
                <a:gd name="T4" fmla="*/ 0 w 28"/>
                <a:gd name="T5" fmla="*/ 14 h 39"/>
                <a:gd name="T6" fmla="*/ 0 w 28"/>
                <a:gd name="T7" fmla="*/ 25 h 39"/>
                <a:gd name="T8" fmla="*/ 1 w 28"/>
                <a:gd name="T9" fmla="*/ 32 h 39"/>
                <a:gd name="T10" fmla="*/ 4 w 28"/>
                <a:gd name="T11" fmla="*/ 39 h 39"/>
                <a:gd name="T12" fmla="*/ 9 w 28"/>
                <a:gd name="T13" fmla="*/ 31 h 39"/>
                <a:gd name="T14" fmla="*/ 5 w 28"/>
                <a:gd name="T15" fmla="*/ 33 h 39"/>
                <a:gd name="T16" fmla="*/ 8 w 28"/>
                <a:gd name="T17" fmla="*/ 20 h 39"/>
                <a:gd name="T18" fmla="*/ 9 w 28"/>
                <a:gd name="T19" fmla="*/ 10 h 39"/>
                <a:gd name="T20" fmla="*/ 21 w 28"/>
                <a:gd name="T21" fmla="*/ 10 h 39"/>
                <a:gd name="T22" fmla="*/ 26 w 28"/>
                <a:gd name="T23" fmla="*/ 11 h 39"/>
                <a:gd name="T24" fmla="*/ 26 w 28"/>
                <a:gd name="T25" fmla="*/ 10 h 39"/>
                <a:gd name="T26" fmla="*/ 28 w 28"/>
                <a:gd name="T27" fmla="*/ 3 h 39"/>
                <a:gd name="T28" fmla="*/ 17 w 28"/>
                <a:gd name="T2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39">
                  <a:moveTo>
                    <a:pt x="17" y="1"/>
                  </a:moveTo>
                  <a:cubicBezTo>
                    <a:pt x="16" y="0"/>
                    <a:pt x="5" y="1"/>
                    <a:pt x="5" y="1"/>
                  </a:cubicBezTo>
                  <a:cubicBezTo>
                    <a:pt x="5" y="1"/>
                    <a:pt x="0" y="11"/>
                    <a:pt x="0" y="14"/>
                  </a:cubicBezTo>
                  <a:cubicBezTo>
                    <a:pt x="1" y="16"/>
                    <a:pt x="1" y="23"/>
                    <a:pt x="0" y="25"/>
                  </a:cubicBezTo>
                  <a:cubicBezTo>
                    <a:pt x="0" y="27"/>
                    <a:pt x="1" y="32"/>
                    <a:pt x="1" y="32"/>
                  </a:cubicBezTo>
                  <a:cubicBezTo>
                    <a:pt x="1" y="32"/>
                    <a:pt x="4" y="36"/>
                    <a:pt x="4" y="39"/>
                  </a:cubicBezTo>
                  <a:cubicBezTo>
                    <a:pt x="7" y="36"/>
                    <a:pt x="9" y="31"/>
                    <a:pt x="9" y="31"/>
                  </a:cubicBezTo>
                  <a:cubicBezTo>
                    <a:pt x="8" y="32"/>
                    <a:pt x="5" y="33"/>
                    <a:pt x="5" y="33"/>
                  </a:cubicBezTo>
                  <a:cubicBezTo>
                    <a:pt x="5" y="30"/>
                    <a:pt x="8" y="20"/>
                    <a:pt x="8" y="20"/>
                  </a:cubicBezTo>
                  <a:cubicBezTo>
                    <a:pt x="8" y="20"/>
                    <a:pt x="18" y="12"/>
                    <a:pt x="9" y="10"/>
                  </a:cubicBezTo>
                  <a:cubicBezTo>
                    <a:pt x="10" y="6"/>
                    <a:pt x="21" y="10"/>
                    <a:pt x="21" y="10"/>
                  </a:cubicBezTo>
                  <a:cubicBezTo>
                    <a:pt x="26" y="11"/>
                    <a:pt x="26" y="11"/>
                    <a:pt x="26" y="11"/>
                  </a:cubicBezTo>
                  <a:cubicBezTo>
                    <a:pt x="26" y="11"/>
                    <a:pt x="26" y="10"/>
                    <a:pt x="26" y="10"/>
                  </a:cubicBezTo>
                  <a:cubicBezTo>
                    <a:pt x="27" y="9"/>
                    <a:pt x="28" y="3"/>
                    <a:pt x="28" y="3"/>
                  </a:cubicBezTo>
                  <a:cubicBezTo>
                    <a:pt x="28" y="3"/>
                    <a:pt x="17" y="1"/>
                    <a:pt x="17"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69"/>
            <p:cNvSpPr/>
            <p:nvPr/>
          </p:nvSpPr>
          <p:spPr bwMode="auto">
            <a:xfrm>
              <a:off x="685800" y="2740025"/>
              <a:ext cx="395287" cy="142875"/>
            </a:xfrm>
            <a:custGeom>
              <a:avLst/>
              <a:gdLst>
                <a:gd name="T0" fmla="*/ 0 w 22"/>
                <a:gd name="T1" fmla="*/ 4 h 8"/>
                <a:gd name="T2" fmla="*/ 18 w 22"/>
                <a:gd name="T3" fmla="*/ 8 h 8"/>
                <a:gd name="T4" fmla="*/ 22 w 22"/>
                <a:gd name="T5" fmla="*/ 6 h 8"/>
                <a:gd name="T6" fmla="*/ 21 w 22"/>
                <a:gd name="T7" fmla="*/ 2 h 8"/>
                <a:gd name="T8" fmla="*/ 1 w 22"/>
                <a:gd name="T9" fmla="*/ 0 h 8"/>
                <a:gd name="T10" fmla="*/ 0 w 22"/>
                <a:gd name="T11" fmla="*/ 4 h 8"/>
              </a:gdLst>
              <a:ahLst/>
              <a:cxnLst>
                <a:cxn ang="0">
                  <a:pos x="T0" y="T1"/>
                </a:cxn>
                <a:cxn ang="0">
                  <a:pos x="T2" y="T3"/>
                </a:cxn>
                <a:cxn ang="0">
                  <a:pos x="T4" y="T5"/>
                </a:cxn>
                <a:cxn ang="0">
                  <a:pos x="T6" y="T7"/>
                </a:cxn>
                <a:cxn ang="0">
                  <a:pos x="T8" y="T9"/>
                </a:cxn>
                <a:cxn ang="0">
                  <a:pos x="T10" y="T11"/>
                </a:cxn>
              </a:cxnLst>
              <a:rect l="0" t="0" r="r" b="b"/>
              <a:pathLst>
                <a:path w="22" h="8">
                  <a:moveTo>
                    <a:pt x="0" y="4"/>
                  </a:moveTo>
                  <a:cubicBezTo>
                    <a:pt x="0" y="4"/>
                    <a:pt x="13" y="8"/>
                    <a:pt x="18" y="8"/>
                  </a:cubicBezTo>
                  <a:cubicBezTo>
                    <a:pt x="22" y="6"/>
                    <a:pt x="22" y="6"/>
                    <a:pt x="22" y="6"/>
                  </a:cubicBezTo>
                  <a:cubicBezTo>
                    <a:pt x="21" y="2"/>
                    <a:pt x="21" y="2"/>
                    <a:pt x="21" y="2"/>
                  </a:cubicBezTo>
                  <a:cubicBezTo>
                    <a:pt x="1" y="0"/>
                    <a:pt x="1" y="0"/>
                    <a:pt x="1" y="0"/>
                  </a:cubicBez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70"/>
            <p:cNvSpPr/>
            <p:nvPr/>
          </p:nvSpPr>
          <p:spPr bwMode="auto">
            <a:xfrm>
              <a:off x="722313" y="1841500"/>
              <a:ext cx="341312" cy="989013"/>
            </a:xfrm>
            <a:custGeom>
              <a:avLst/>
              <a:gdLst>
                <a:gd name="T0" fmla="*/ 0 w 19"/>
                <a:gd name="T1" fmla="*/ 49 h 55"/>
                <a:gd name="T2" fmla="*/ 6 w 19"/>
                <a:gd name="T3" fmla="*/ 54 h 55"/>
                <a:gd name="T4" fmla="*/ 19 w 19"/>
                <a:gd name="T5" fmla="*/ 53 h 55"/>
                <a:gd name="T6" fmla="*/ 17 w 19"/>
                <a:gd name="T7" fmla="*/ 36 h 55"/>
                <a:gd name="T8" fmla="*/ 18 w 19"/>
                <a:gd name="T9" fmla="*/ 25 h 55"/>
                <a:gd name="T10" fmla="*/ 13 w 19"/>
                <a:gd name="T11" fmla="*/ 10 h 55"/>
                <a:gd name="T12" fmla="*/ 13 w 19"/>
                <a:gd name="T13" fmla="*/ 3 h 55"/>
                <a:gd name="T14" fmla="*/ 11 w 19"/>
                <a:gd name="T15" fmla="*/ 7 h 55"/>
                <a:gd name="T16" fmla="*/ 2 w 19"/>
                <a:gd name="T17" fmla="*/ 0 h 55"/>
                <a:gd name="T18" fmla="*/ 0 w 19"/>
                <a:gd name="T19" fmla="*/ 3 h 55"/>
                <a:gd name="T20" fmla="*/ 0 w 19"/>
                <a:gd name="T21"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55">
                  <a:moveTo>
                    <a:pt x="0" y="49"/>
                  </a:moveTo>
                  <a:cubicBezTo>
                    <a:pt x="0" y="49"/>
                    <a:pt x="0" y="53"/>
                    <a:pt x="6" y="54"/>
                  </a:cubicBezTo>
                  <a:cubicBezTo>
                    <a:pt x="13" y="55"/>
                    <a:pt x="18" y="55"/>
                    <a:pt x="19" y="53"/>
                  </a:cubicBezTo>
                  <a:cubicBezTo>
                    <a:pt x="17" y="36"/>
                    <a:pt x="17" y="36"/>
                    <a:pt x="17" y="36"/>
                  </a:cubicBezTo>
                  <a:cubicBezTo>
                    <a:pt x="17" y="36"/>
                    <a:pt x="19" y="28"/>
                    <a:pt x="18" y="25"/>
                  </a:cubicBezTo>
                  <a:cubicBezTo>
                    <a:pt x="18" y="21"/>
                    <a:pt x="13" y="10"/>
                    <a:pt x="13" y="10"/>
                  </a:cubicBezTo>
                  <a:cubicBezTo>
                    <a:pt x="13" y="10"/>
                    <a:pt x="14" y="5"/>
                    <a:pt x="13" y="3"/>
                  </a:cubicBezTo>
                  <a:cubicBezTo>
                    <a:pt x="11" y="7"/>
                    <a:pt x="11" y="7"/>
                    <a:pt x="11" y="7"/>
                  </a:cubicBezTo>
                  <a:cubicBezTo>
                    <a:pt x="11" y="7"/>
                    <a:pt x="9" y="7"/>
                    <a:pt x="2" y="0"/>
                  </a:cubicBezTo>
                  <a:cubicBezTo>
                    <a:pt x="2" y="0"/>
                    <a:pt x="0" y="2"/>
                    <a:pt x="0" y="3"/>
                  </a:cubicBezTo>
                  <a:lnTo>
                    <a:pt x="0" y="49"/>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71"/>
            <p:cNvSpPr/>
            <p:nvPr/>
          </p:nvSpPr>
          <p:spPr bwMode="auto">
            <a:xfrm>
              <a:off x="722313" y="1841500"/>
              <a:ext cx="341312" cy="989013"/>
            </a:xfrm>
            <a:custGeom>
              <a:avLst/>
              <a:gdLst>
                <a:gd name="T0" fmla="*/ 13 w 19"/>
                <a:gd name="T1" fmla="*/ 53 h 55"/>
                <a:gd name="T2" fmla="*/ 3 w 19"/>
                <a:gd name="T3" fmla="*/ 47 h 55"/>
                <a:gd name="T4" fmla="*/ 4 w 19"/>
                <a:gd name="T5" fmla="*/ 43 h 55"/>
                <a:gd name="T6" fmla="*/ 13 w 19"/>
                <a:gd name="T7" fmla="*/ 49 h 55"/>
                <a:gd name="T8" fmla="*/ 4 w 19"/>
                <a:gd name="T9" fmla="*/ 34 h 55"/>
                <a:gd name="T10" fmla="*/ 3 w 19"/>
                <a:gd name="T11" fmla="*/ 7 h 55"/>
                <a:gd name="T12" fmla="*/ 7 w 19"/>
                <a:gd name="T13" fmla="*/ 11 h 55"/>
                <a:gd name="T14" fmla="*/ 4 w 19"/>
                <a:gd name="T15" fmla="*/ 6 h 55"/>
                <a:gd name="T16" fmla="*/ 8 w 19"/>
                <a:gd name="T17" fmla="*/ 6 h 55"/>
                <a:gd name="T18" fmla="*/ 2 w 19"/>
                <a:gd name="T19" fmla="*/ 0 h 55"/>
                <a:gd name="T20" fmla="*/ 0 w 19"/>
                <a:gd name="T21" fmla="*/ 3 h 55"/>
                <a:gd name="T22" fmla="*/ 0 w 19"/>
                <a:gd name="T23" fmla="*/ 49 h 55"/>
                <a:gd name="T24" fmla="*/ 6 w 19"/>
                <a:gd name="T25" fmla="*/ 54 h 55"/>
                <a:gd name="T26" fmla="*/ 19 w 19"/>
                <a:gd name="T27" fmla="*/ 53 h 55"/>
                <a:gd name="T28" fmla="*/ 19 w 19"/>
                <a:gd name="T29" fmla="*/ 53 h 55"/>
                <a:gd name="T30" fmla="*/ 13 w 19"/>
                <a:gd name="T31" fmla="*/ 5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55">
                  <a:moveTo>
                    <a:pt x="13" y="53"/>
                  </a:moveTo>
                  <a:cubicBezTo>
                    <a:pt x="6" y="53"/>
                    <a:pt x="3" y="47"/>
                    <a:pt x="3" y="47"/>
                  </a:cubicBezTo>
                  <a:cubicBezTo>
                    <a:pt x="3" y="47"/>
                    <a:pt x="1" y="43"/>
                    <a:pt x="4" y="43"/>
                  </a:cubicBezTo>
                  <a:cubicBezTo>
                    <a:pt x="6" y="43"/>
                    <a:pt x="13" y="49"/>
                    <a:pt x="13" y="49"/>
                  </a:cubicBezTo>
                  <a:cubicBezTo>
                    <a:pt x="12" y="45"/>
                    <a:pt x="7" y="39"/>
                    <a:pt x="4" y="34"/>
                  </a:cubicBezTo>
                  <a:cubicBezTo>
                    <a:pt x="1" y="29"/>
                    <a:pt x="3" y="7"/>
                    <a:pt x="3" y="7"/>
                  </a:cubicBezTo>
                  <a:cubicBezTo>
                    <a:pt x="7" y="11"/>
                    <a:pt x="7" y="11"/>
                    <a:pt x="7" y="11"/>
                  </a:cubicBezTo>
                  <a:cubicBezTo>
                    <a:pt x="4" y="6"/>
                    <a:pt x="4" y="6"/>
                    <a:pt x="4" y="6"/>
                  </a:cubicBezTo>
                  <a:cubicBezTo>
                    <a:pt x="6" y="8"/>
                    <a:pt x="8" y="7"/>
                    <a:pt x="8" y="6"/>
                  </a:cubicBezTo>
                  <a:cubicBezTo>
                    <a:pt x="7" y="5"/>
                    <a:pt x="5" y="3"/>
                    <a:pt x="2" y="0"/>
                  </a:cubicBezTo>
                  <a:cubicBezTo>
                    <a:pt x="2" y="0"/>
                    <a:pt x="0" y="2"/>
                    <a:pt x="0" y="3"/>
                  </a:cubicBezTo>
                  <a:cubicBezTo>
                    <a:pt x="0" y="49"/>
                    <a:pt x="0" y="49"/>
                    <a:pt x="0" y="49"/>
                  </a:cubicBezTo>
                  <a:cubicBezTo>
                    <a:pt x="0" y="49"/>
                    <a:pt x="0" y="53"/>
                    <a:pt x="6" y="54"/>
                  </a:cubicBezTo>
                  <a:cubicBezTo>
                    <a:pt x="13" y="55"/>
                    <a:pt x="18" y="55"/>
                    <a:pt x="19" y="53"/>
                  </a:cubicBezTo>
                  <a:cubicBezTo>
                    <a:pt x="19" y="53"/>
                    <a:pt x="19" y="53"/>
                    <a:pt x="19" y="53"/>
                  </a:cubicBezTo>
                  <a:cubicBezTo>
                    <a:pt x="17" y="53"/>
                    <a:pt x="15" y="53"/>
                    <a:pt x="13" y="53"/>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72"/>
            <p:cNvSpPr/>
            <p:nvPr/>
          </p:nvSpPr>
          <p:spPr bwMode="auto">
            <a:xfrm>
              <a:off x="381000" y="1878013"/>
              <a:ext cx="520700" cy="1257300"/>
            </a:xfrm>
            <a:custGeom>
              <a:avLst/>
              <a:gdLst>
                <a:gd name="T0" fmla="*/ 0 w 29"/>
                <a:gd name="T1" fmla="*/ 67 h 70"/>
                <a:gd name="T2" fmla="*/ 10 w 29"/>
                <a:gd name="T3" fmla="*/ 70 h 70"/>
                <a:gd name="T4" fmla="*/ 24 w 29"/>
                <a:gd name="T5" fmla="*/ 45 h 70"/>
                <a:gd name="T6" fmla="*/ 28 w 29"/>
                <a:gd name="T7" fmla="*/ 33 h 70"/>
                <a:gd name="T8" fmla="*/ 18 w 29"/>
                <a:gd name="T9" fmla="*/ 0 h 70"/>
                <a:gd name="T10" fmla="*/ 10 w 29"/>
                <a:gd name="T11" fmla="*/ 4 h 70"/>
                <a:gd name="T12" fmla="*/ 10 w 29"/>
                <a:gd name="T13" fmla="*/ 22 h 70"/>
                <a:gd name="T14" fmla="*/ 0 w 29"/>
                <a:gd name="T15" fmla="*/ 67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70">
                  <a:moveTo>
                    <a:pt x="0" y="67"/>
                  </a:moveTo>
                  <a:cubicBezTo>
                    <a:pt x="10" y="70"/>
                    <a:pt x="10" y="70"/>
                    <a:pt x="10" y="70"/>
                  </a:cubicBezTo>
                  <a:cubicBezTo>
                    <a:pt x="10" y="70"/>
                    <a:pt x="23" y="46"/>
                    <a:pt x="24" y="45"/>
                  </a:cubicBezTo>
                  <a:cubicBezTo>
                    <a:pt x="25" y="44"/>
                    <a:pt x="29" y="40"/>
                    <a:pt x="28" y="33"/>
                  </a:cubicBezTo>
                  <a:cubicBezTo>
                    <a:pt x="27" y="26"/>
                    <a:pt x="26" y="9"/>
                    <a:pt x="18" y="0"/>
                  </a:cubicBezTo>
                  <a:cubicBezTo>
                    <a:pt x="18" y="0"/>
                    <a:pt x="15" y="5"/>
                    <a:pt x="10" y="4"/>
                  </a:cubicBezTo>
                  <a:cubicBezTo>
                    <a:pt x="10" y="22"/>
                    <a:pt x="10" y="22"/>
                    <a:pt x="10" y="22"/>
                  </a:cubicBezTo>
                  <a:cubicBezTo>
                    <a:pt x="10" y="22"/>
                    <a:pt x="8" y="51"/>
                    <a:pt x="0" y="67"/>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73"/>
            <p:cNvSpPr/>
            <p:nvPr/>
          </p:nvSpPr>
          <p:spPr bwMode="auto">
            <a:xfrm>
              <a:off x="865188" y="1968500"/>
              <a:ext cx="215900" cy="842963"/>
            </a:xfrm>
            <a:custGeom>
              <a:avLst/>
              <a:gdLst>
                <a:gd name="T0" fmla="*/ 6 w 12"/>
                <a:gd name="T1" fmla="*/ 44 h 47"/>
                <a:gd name="T2" fmla="*/ 9 w 12"/>
                <a:gd name="T3" fmla="*/ 47 h 47"/>
                <a:gd name="T4" fmla="*/ 12 w 12"/>
                <a:gd name="T5" fmla="*/ 44 h 47"/>
                <a:gd name="T6" fmla="*/ 9 w 12"/>
                <a:gd name="T7" fmla="*/ 20 h 47"/>
                <a:gd name="T8" fmla="*/ 4 w 12"/>
                <a:gd name="T9" fmla="*/ 5 h 47"/>
                <a:gd name="T10" fmla="*/ 3 w 12"/>
                <a:gd name="T11" fmla="*/ 0 h 47"/>
                <a:gd name="T12" fmla="*/ 0 w 12"/>
                <a:gd name="T13" fmla="*/ 3 h 47"/>
                <a:gd name="T14" fmla="*/ 1 w 12"/>
                <a:gd name="T15" fmla="*/ 6 h 47"/>
                <a:gd name="T16" fmla="*/ 4 w 12"/>
                <a:gd name="T17" fmla="*/ 17 h 47"/>
                <a:gd name="T18" fmla="*/ 6 w 12"/>
                <a:gd name="T19"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47">
                  <a:moveTo>
                    <a:pt x="6" y="44"/>
                  </a:moveTo>
                  <a:cubicBezTo>
                    <a:pt x="9" y="47"/>
                    <a:pt x="9" y="47"/>
                    <a:pt x="9" y="47"/>
                  </a:cubicBezTo>
                  <a:cubicBezTo>
                    <a:pt x="12" y="44"/>
                    <a:pt x="12" y="44"/>
                    <a:pt x="12" y="44"/>
                  </a:cubicBezTo>
                  <a:cubicBezTo>
                    <a:pt x="12" y="44"/>
                    <a:pt x="10" y="25"/>
                    <a:pt x="9" y="20"/>
                  </a:cubicBezTo>
                  <a:cubicBezTo>
                    <a:pt x="8" y="16"/>
                    <a:pt x="4" y="5"/>
                    <a:pt x="4" y="5"/>
                  </a:cubicBezTo>
                  <a:cubicBezTo>
                    <a:pt x="4" y="5"/>
                    <a:pt x="6" y="2"/>
                    <a:pt x="3" y="0"/>
                  </a:cubicBezTo>
                  <a:cubicBezTo>
                    <a:pt x="3" y="0"/>
                    <a:pt x="1" y="1"/>
                    <a:pt x="0" y="3"/>
                  </a:cubicBezTo>
                  <a:cubicBezTo>
                    <a:pt x="1" y="6"/>
                    <a:pt x="1" y="6"/>
                    <a:pt x="1" y="6"/>
                  </a:cubicBezTo>
                  <a:cubicBezTo>
                    <a:pt x="1" y="6"/>
                    <a:pt x="3" y="14"/>
                    <a:pt x="4" y="17"/>
                  </a:cubicBezTo>
                  <a:cubicBezTo>
                    <a:pt x="4" y="21"/>
                    <a:pt x="5" y="42"/>
                    <a:pt x="6" y="44"/>
                  </a:cubicBezTo>
                  <a:close/>
                </a:path>
              </a:pathLst>
            </a:custGeom>
            <a:solidFill>
              <a:srgbClr val="A41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74"/>
            <p:cNvSpPr/>
            <p:nvPr/>
          </p:nvSpPr>
          <p:spPr bwMode="auto">
            <a:xfrm>
              <a:off x="1081088" y="2290763"/>
              <a:ext cx="466725" cy="323850"/>
            </a:xfrm>
            <a:custGeom>
              <a:avLst/>
              <a:gdLst>
                <a:gd name="T0" fmla="*/ 25 w 26"/>
                <a:gd name="T1" fmla="*/ 13 h 18"/>
                <a:gd name="T2" fmla="*/ 22 w 26"/>
                <a:gd name="T3" fmla="*/ 4 h 18"/>
                <a:gd name="T4" fmla="*/ 14 w 26"/>
                <a:gd name="T5" fmla="*/ 6 h 18"/>
                <a:gd name="T6" fmla="*/ 11 w 26"/>
                <a:gd name="T7" fmla="*/ 8 h 18"/>
                <a:gd name="T8" fmla="*/ 8 w 26"/>
                <a:gd name="T9" fmla="*/ 8 h 18"/>
                <a:gd name="T10" fmla="*/ 4 w 26"/>
                <a:gd name="T11" fmla="*/ 8 h 18"/>
                <a:gd name="T12" fmla="*/ 3 w 26"/>
                <a:gd name="T13" fmla="*/ 7 h 18"/>
                <a:gd name="T14" fmla="*/ 1 w 26"/>
                <a:gd name="T15" fmla="*/ 0 h 18"/>
                <a:gd name="T16" fmla="*/ 0 w 26"/>
                <a:gd name="T17" fmla="*/ 16 h 18"/>
                <a:gd name="T18" fmla="*/ 0 w 26"/>
                <a:gd name="T19" fmla="*/ 18 h 18"/>
                <a:gd name="T20" fmla="*/ 11 w 26"/>
                <a:gd name="T21" fmla="*/ 17 h 18"/>
                <a:gd name="T22" fmla="*/ 25 w 26"/>
                <a:gd name="T23"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8">
                  <a:moveTo>
                    <a:pt x="25" y="13"/>
                  </a:moveTo>
                  <a:cubicBezTo>
                    <a:pt x="25" y="13"/>
                    <a:pt x="26" y="8"/>
                    <a:pt x="22" y="4"/>
                  </a:cubicBezTo>
                  <a:cubicBezTo>
                    <a:pt x="22" y="4"/>
                    <a:pt x="14" y="6"/>
                    <a:pt x="14" y="6"/>
                  </a:cubicBezTo>
                  <a:cubicBezTo>
                    <a:pt x="14" y="7"/>
                    <a:pt x="11" y="8"/>
                    <a:pt x="11" y="8"/>
                  </a:cubicBezTo>
                  <a:cubicBezTo>
                    <a:pt x="11" y="8"/>
                    <a:pt x="8" y="8"/>
                    <a:pt x="8" y="8"/>
                  </a:cubicBezTo>
                  <a:cubicBezTo>
                    <a:pt x="7" y="8"/>
                    <a:pt x="5" y="7"/>
                    <a:pt x="4" y="8"/>
                  </a:cubicBezTo>
                  <a:cubicBezTo>
                    <a:pt x="3" y="7"/>
                    <a:pt x="3" y="7"/>
                    <a:pt x="3" y="7"/>
                  </a:cubicBezTo>
                  <a:cubicBezTo>
                    <a:pt x="3" y="7"/>
                    <a:pt x="4" y="3"/>
                    <a:pt x="1" y="0"/>
                  </a:cubicBezTo>
                  <a:cubicBezTo>
                    <a:pt x="0" y="16"/>
                    <a:pt x="0" y="16"/>
                    <a:pt x="0" y="16"/>
                  </a:cubicBezTo>
                  <a:cubicBezTo>
                    <a:pt x="0" y="18"/>
                    <a:pt x="0" y="18"/>
                    <a:pt x="0" y="18"/>
                  </a:cubicBezTo>
                  <a:cubicBezTo>
                    <a:pt x="0" y="18"/>
                    <a:pt x="9" y="18"/>
                    <a:pt x="11" y="17"/>
                  </a:cubicBezTo>
                  <a:cubicBezTo>
                    <a:pt x="13" y="16"/>
                    <a:pt x="24" y="15"/>
                    <a:pt x="25" y="13"/>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75"/>
            <p:cNvSpPr/>
            <p:nvPr/>
          </p:nvSpPr>
          <p:spPr bwMode="auto">
            <a:xfrm>
              <a:off x="1117600" y="2362200"/>
              <a:ext cx="412750" cy="233363"/>
            </a:xfrm>
            <a:custGeom>
              <a:avLst/>
              <a:gdLst>
                <a:gd name="T0" fmla="*/ 20 w 23"/>
                <a:gd name="T1" fmla="*/ 0 h 13"/>
                <a:gd name="T2" fmla="*/ 12 w 23"/>
                <a:gd name="T3" fmla="*/ 2 h 13"/>
                <a:gd name="T4" fmla="*/ 9 w 23"/>
                <a:gd name="T5" fmla="*/ 4 h 13"/>
                <a:gd name="T6" fmla="*/ 6 w 23"/>
                <a:gd name="T7" fmla="*/ 4 h 13"/>
                <a:gd name="T8" fmla="*/ 3 w 23"/>
                <a:gd name="T9" fmla="*/ 3 h 13"/>
                <a:gd name="T10" fmla="*/ 2 w 23"/>
                <a:gd name="T11" fmla="*/ 7 h 13"/>
                <a:gd name="T12" fmla="*/ 4 w 23"/>
                <a:gd name="T13" fmla="*/ 6 h 13"/>
                <a:gd name="T14" fmla="*/ 0 w 23"/>
                <a:gd name="T15" fmla="*/ 13 h 13"/>
                <a:gd name="T16" fmla="*/ 6 w 23"/>
                <a:gd name="T17" fmla="*/ 6 h 13"/>
                <a:gd name="T18" fmla="*/ 11 w 23"/>
                <a:gd name="T19" fmla="*/ 5 h 13"/>
                <a:gd name="T20" fmla="*/ 8 w 23"/>
                <a:gd name="T21" fmla="*/ 11 h 13"/>
                <a:gd name="T22" fmla="*/ 15 w 23"/>
                <a:gd name="T23" fmla="*/ 4 h 13"/>
                <a:gd name="T24" fmla="*/ 19 w 23"/>
                <a:gd name="T25" fmla="*/ 5 h 13"/>
                <a:gd name="T26" fmla="*/ 23 w 23"/>
                <a:gd name="T27" fmla="*/ 6 h 13"/>
                <a:gd name="T28" fmla="*/ 23 w 23"/>
                <a:gd name="T29" fmla="*/ 6 h 13"/>
                <a:gd name="T30" fmla="*/ 20 w 23"/>
                <a:gd name="T3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13">
                  <a:moveTo>
                    <a:pt x="20" y="0"/>
                  </a:moveTo>
                  <a:cubicBezTo>
                    <a:pt x="20" y="0"/>
                    <a:pt x="12" y="2"/>
                    <a:pt x="12" y="2"/>
                  </a:cubicBezTo>
                  <a:cubicBezTo>
                    <a:pt x="12" y="3"/>
                    <a:pt x="9" y="4"/>
                    <a:pt x="9" y="4"/>
                  </a:cubicBezTo>
                  <a:cubicBezTo>
                    <a:pt x="9" y="4"/>
                    <a:pt x="6" y="4"/>
                    <a:pt x="6" y="4"/>
                  </a:cubicBezTo>
                  <a:cubicBezTo>
                    <a:pt x="5" y="4"/>
                    <a:pt x="4" y="3"/>
                    <a:pt x="3" y="3"/>
                  </a:cubicBezTo>
                  <a:cubicBezTo>
                    <a:pt x="3" y="5"/>
                    <a:pt x="2" y="6"/>
                    <a:pt x="2" y="7"/>
                  </a:cubicBezTo>
                  <a:cubicBezTo>
                    <a:pt x="4" y="6"/>
                    <a:pt x="4" y="6"/>
                    <a:pt x="4" y="6"/>
                  </a:cubicBezTo>
                  <a:cubicBezTo>
                    <a:pt x="4" y="6"/>
                    <a:pt x="1" y="12"/>
                    <a:pt x="0" y="13"/>
                  </a:cubicBezTo>
                  <a:cubicBezTo>
                    <a:pt x="0" y="13"/>
                    <a:pt x="6" y="9"/>
                    <a:pt x="6" y="6"/>
                  </a:cubicBezTo>
                  <a:cubicBezTo>
                    <a:pt x="6" y="4"/>
                    <a:pt x="11" y="5"/>
                    <a:pt x="11" y="5"/>
                  </a:cubicBezTo>
                  <a:cubicBezTo>
                    <a:pt x="11" y="5"/>
                    <a:pt x="13" y="7"/>
                    <a:pt x="8" y="11"/>
                  </a:cubicBezTo>
                  <a:cubicBezTo>
                    <a:pt x="8" y="11"/>
                    <a:pt x="14" y="7"/>
                    <a:pt x="15" y="4"/>
                  </a:cubicBezTo>
                  <a:cubicBezTo>
                    <a:pt x="17" y="0"/>
                    <a:pt x="19" y="5"/>
                    <a:pt x="19" y="5"/>
                  </a:cubicBezTo>
                  <a:cubicBezTo>
                    <a:pt x="23" y="6"/>
                    <a:pt x="23" y="6"/>
                    <a:pt x="23" y="6"/>
                  </a:cubicBezTo>
                  <a:cubicBezTo>
                    <a:pt x="23" y="6"/>
                    <a:pt x="23" y="6"/>
                    <a:pt x="23" y="6"/>
                  </a:cubicBezTo>
                  <a:cubicBezTo>
                    <a:pt x="23" y="4"/>
                    <a:pt x="22" y="2"/>
                    <a:pt x="2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Freeform 76"/>
            <p:cNvSpPr/>
            <p:nvPr/>
          </p:nvSpPr>
          <p:spPr bwMode="auto">
            <a:xfrm>
              <a:off x="668338" y="1895475"/>
              <a:ext cx="196850" cy="898525"/>
            </a:xfrm>
            <a:custGeom>
              <a:avLst/>
              <a:gdLst>
                <a:gd name="T0" fmla="*/ 4 w 11"/>
                <a:gd name="T1" fmla="*/ 50 h 50"/>
                <a:gd name="T2" fmla="*/ 8 w 11"/>
                <a:gd name="T3" fmla="*/ 44 h 50"/>
                <a:gd name="T4" fmla="*/ 11 w 11"/>
                <a:gd name="T5" fmla="*/ 40 h 50"/>
                <a:gd name="T6" fmla="*/ 11 w 11"/>
                <a:gd name="T7" fmla="*/ 31 h 50"/>
                <a:gd name="T8" fmla="*/ 2 w 11"/>
                <a:gd name="T9" fmla="*/ 7 h 50"/>
                <a:gd name="T10" fmla="*/ 3 w 11"/>
                <a:gd name="T11" fmla="*/ 6 h 50"/>
                <a:gd name="T12" fmla="*/ 1 w 11"/>
                <a:gd name="T13" fmla="*/ 0 h 50"/>
                <a:gd name="T14" fmla="*/ 0 w 11"/>
                <a:gd name="T15" fmla="*/ 1 h 50"/>
                <a:gd name="T16" fmla="*/ 1 w 11"/>
                <a:gd name="T17" fmla="*/ 5 h 50"/>
                <a:gd name="T18" fmla="*/ 1 w 11"/>
                <a:gd name="T19" fmla="*/ 7 h 50"/>
                <a:gd name="T20" fmla="*/ 10 w 11"/>
                <a:gd name="T21" fmla="*/ 31 h 50"/>
                <a:gd name="T22" fmla="*/ 6 w 11"/>
                <a:gd name="T23" fmla="*/ 43 h 50"/>
                <a:gd name="T24" fmla="*/ 4 w 11"/>
                <a:gd name="T25"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50">
                  <a:moveTo>
                    <a:pt x="4" y="50"/>
                  </a:moveTo>
                  <a:cubicBezTo>
                    <a:pt x="6" y="47"/>
                    <a:pt x="7" y="44"/>
                    <a:pt x="8" y="44"/>
                  </a:cubicBezTo>
                  <a:cubicBezTo>
                    <a:pt x="8" y="43"/>
                    <a:pt x="10" y="42"/>
                    <a:pt x="11" y="40"/>
                  </a:cubicBezTo>
                  <a:cubicBezTo>
                    <a:pt x="11" y="36"/>
                    <a:pt x="11" y="32"/>
                    <a:pt x="11" y="31"/>
                  </a:cubicBezTo>
                  <a:cubicBezTo>
                    <a:pt x="10" y="28"/>
                    <a:pt x="2" y="7"/>
                    <a:pt x="2" y="7"/>
                  </a:cubicBezTo>
                  <a:cubicBezTo>
                    <a:pt x="3" y="6"/>
                    <a:pt x="3" y="6"/>
                    <a:pt x="3" y="6"/>
                  </a:cubicBezTo>
                  <a:cubicBezTo>
                    <a:pt x="1" y="0"/>
                    <a:pt x="1" y="0"/>
                    <a:pt x="1" y="0"/>
                  </a:cubicBezTo>
                  <a:cubicBezTo>
                    <a:pt x="0" y="1"/>
                    <a:pt x="0" y="1"/>
                    <a:pt x="0" y="1"/>
                  </a:cubicBezTo>
                  <a:cubicBezTo>
                    <a:pt x="1" y="5"/>
                    <a:pt x="1" y="5"/>
                    <a:pt x="1" y="5"/>
                  </a:cubicBezTo>
                  <a:cubicBezTo>
                    <a:pt x="1" y="7"/>
                    <a:pt x="1" y="7"/>
                    <a:pt x="1" y="7"/>
                  </a:cubicBezTo>
                  <a:cubicBezTo>
                    <a:pt x="1" y="7"/>
                    <a:pt x="9" y="29"/>
                    <a:pt x="10" y="31"/>
                  </a:cubicBezTo>
                  <a:cubicBezTo>
                    <a:pt x="11" y="34"/>
                    <a:pt x="7" y="40"/>
                    <a:pt x="6" y="43"/>
                  </a:cubicBezTo>
                  <a:cubicBezTo>
                    <a:pt x="6" y="44"/>
                    <a:pt x="5" y="47"/>
                    <a:pt x="4" y="5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Freeform 77"/>
            <p:cNvSpPr/>
            <p:nvPr/>
          </p:nvSpPr>
          <p:spPr bwMode="auto">
            <a:xfrm>
              <a:off x="506413" y="1968500"/>
              <a:ext cx="233362" cy="968375"/>
            </a:xfrm>
            <a:custGeom>
              <a:avLst/>
              <a:gdLst>
                <a:gd name="T0" fmla="*/ 9 w 13"/>
                <a:gd name="T1" fmla="*/ 12 h 54"/>
                <a:gd name="T2" fmla="*/ 13 w 13"/>
                <a:gd name="T3" fmla="*/ 15 h 54"/>
                <a:gd name="T4" fmla="*/ 6 w 13"/>
                <a:gd name="T5" fmla="*/ 4 h 54"/>
                <a:gd name="T6" fmla="*/ 3 w 13"/>
                <a:gd name="T7" fmla="*/ 0 h 54"/>
                <a:gd name="T8" fmla="*/ 3 w 13"/>
                <a:gd name="T9" fmla="*/ 17 h 54"/>
                <a:gd name="T10" fmla="*/ 0 w 13"/>
                <a:gd name="T11" fmla="*/ 37 h 54"/>
                <a:gd name="T12" fmla="*/ 3 w 13"/>
                <a:gd name="T13" fmla="*/ 43 h 54"/>
                <a:gd name="T14" fmla="*/ 9 w 13"/>
                <a:gd name="T15" fmla="*/ 54 h 54"/>
                <a:gd name="T16" fmla="*/ 12 w 13"/>
                <a:gd name="T17" fmla="*/ 48 h 54"/>
                <a:gd name="T18" fmla="*/ 8 w 13"/>
                <a:gd name="T19" fmla="*/ 36 h 54"/>
                <a:gd name="T20" fmla="*/ 11 w 13"/>
                <a:gd name="T21" fmla="*/ 36 h 54"/>
                <a:gd name="T22" fmla="*/ 8 w 13"/>
                <a:gd name="T23" fmla="*/ 35 h 54"/>
                <a:gd name="T24" fmla="*/ 7 w 13"/>
                <a:gd name="T25" fmla="*/ 27 h 54"/>
                <a:gd name="T26" fmla="*/ 8 w 13"/>
                <a:gd name="T27" fmla="*/ 22 h 54"/>
                <a:gd name="T28" fmla="*/ 9 w 13"/>
                <a:gd name="T29" fmla="*/ 18 h 54"/>
                <a:gd name="T30" fmla="*/ 9 w 13"/>
                <a:gd name="T3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54">
                  <a:moveTo>
                    <a:pt x="9" y="12"/>
                  </a:moveTo>
                  <a:cubicBezTo>
                    <a:pt x="13" y="15"/>
                    <a:pt x="13" y="15"/>
                    <a:pt x="13" y="15"/>
                  </a:cubicBezTo>
                  <a:cubicBezTo>
                    <a:pt x="13" y="15"/>
                    <a:pt x="6" y="6"/>
                    <a:pt x="6" y="4"/>
                  </a:cubicBezTo>
                  <a:cubicBezTo>
                    <a:pt x="5" y="3"/>
                    <a:pt x="4" y="2"/>
                    <a:pt x="3" y="0"/>
                  </a:cubicBezTo>
                  <a:cubicBezTo>
                    <a:pt x="3" y="17"/>
                    <a:pt x="3" y="17"/>
                    <a:pt x="3" y="17"/>
                  </a:cubicBezTo>
                  <a:cubicBezTo>
                    <a:pt x="3" y="17"/>
                    <a:pt x="3" y="26"/>
                    <a:pt x="0" y="37"/>
                  </a:cubicBezTo>
                  <a:cubicBezTo>
                    <a:pt x="3" y="43"/>
                    <a:pt x="3" y="43"/>
                    <a:pt x="3" y="43"/>
                  </a:cubicBezTo>
                  <a:cubicBezTo>
                    <a:pt x="9" y="54"/>
                    <a:pt x="9" y="54"/>
                    <a:pt x="9" y="54"/>
                  </a:cubicBezTo>
                  <a:cubicBezTo>
                    <a:pt x="10" y="52"/>
                    <a:pt x="11" y="50"/>
                    <a:pt x="12" y="48"/>
                  </a:cubicBezTo>
                  <a:cubicBezTo>
                    <a:pt x="11" y="44"/>
                    <a:pt x="8" y="37"/>
                    <a:pt x="8" y="36"/>
                  </a:cubicBezTo>
                  <a:cubicBezTo>
                    <a:pt x="8" y="36"/>
                    <a:pt x="10" y="36"/>
                    <a:pt x="11" y="36"/>
                  </a:cubicBezTo>
                  <a:cubicBezTo>
                    <a:pt x="8" y="35"/>
                    <a:pt x="8" y="35"/>
                    <a:pt x="8" y="35"/>
                  </a:cubicBezTo>
                  <a:cubicBezTo>
                    <a:pt x="7" y="27"/>
                    <a:pt x="7" y="27"/>
                    <a:pt x="7" y="27"/>
                  </a:cubicBezTo>
                  <a:cubicBezTo>
                    <a:pt x="7" y="27"/>
                    <a:pt x="9" y="24"/>
                    <a:pt x="8" y="22"/>
                  </a:cubicBezTo>
                  <a:cubicBezTo>
                    <a:pt x="8" y="20"/>
                    <a:pt x="9" y="18"/>
                    <a:pt x="9" y="18"/>
                  </a:cubicBezTo>
                  <a:lnTo>
                    <a:pt x="9" y="1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78"/>
            <p:cNvSpPr/>
            <p:nvPr/>
          </p:nvSpPr>
          <p:spPr bwMode="auto">
            <a:xfrm>
              <a:off x="596900" y="1949450"/>
              <a:ext cx="88900" cy="144463"/>
            </a:xfrm>
            <a:custGeom>
              <a:avLst/>
              <a:gdLst>
                <a:gd name="T0" fmla="*/ 5 w 5"/>
                <a:gd name="T1" fmla="*/ 8 h 8"/>
                <a:gd name="T2" fmla="*/ 2 w 5"/>
                <a:gd name="T3" fmla="*/ 0 h 8"/>
                <a:gd name="T4" fmla="*/ 0 w 5"/>
                <a:gd name="T5" fmla="*/ 0 h 8"/>
                <a:gd name="T6" fmla="*/ 5 w 5"/>
                <a:gd name="T7" fmla="*/ 8 h 8"/>
              </a:gdLst>
              <a:ahLst/>
              <a:cxnLst>
                <a:cxn ang="0">
                  <a:pos x="T0" y="T1"/>
                </a:cxn>
                <a:cxn ang="0">
                  <a:pos x="T2" y="T3"/>
                </a:cxn>
                <a:cxn ang="0">
                  <a:pos x="T4" y="T5"/>
                </a:cxn>
                <a:cxn ang="0">
                  <a:pos x="T6" y="T7"/>
                </a:cxn>
              </a:cxnLst>
              <a:rect l="0" t="0" r="r" b="b"/>
              <a:pathLst>
                <a:path w="5" h="8">
                  <a:moveTo>
                    <a:pt x="5" y="8"/>
                  </a:moveTo>
                  <a:cubicBezTo>
                    <a:pt x="2" y="0"/>
                    <a:pt x="2" y="0"/>
                    <a:pt x="2" y="0"/>
                  </a:cubicBezTo>
                  <a:cubicBezTo>
                    <a:pt x="1" y="0"/>
                    <a:pt x="1" y="0"/>
                    <a:pt x="0" y="0"/>
                  </a:cubicBezTo>
                  <a:cubicBezTo>
                    <a:pt x="1" y="2"/>
                    <a:pt x="3" y="4"/>
                    <a:pt x="5"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79"/>
            <p:cNvSpPr/>
            <p:nvPr/>
          </p:nvSpPr>
          <p:spPr bwMode="auto">
            <a:xfrm>
              <a:off x="614363" y="2901950"/>
              <a:ext cx="144462" cy="233363"/>
            </a:xfrm>
            <a:custGeom>
              <a:avLst/>
              <a:gdLst>
                <a:gd name="T0" fmla="*/ 0 w 8"/>
                <a:gd name="T1" fmla="*/ 4 h 13"/>
                <a:gd name="T2" fmla="*/ 1 w 8"/>
                <a:gd name="T3" fmla="*/ 10 h 13"/>
                <a:gd name="T4" fmla="*/ 1 w 8"/>
                <a:gd name="T5" fmla="*/ 13 h 13"/>
                <a:gd name="T6" fmla="*/ 8 w 8"/>
                <a:gd name="T7" fmla="*/ 8 h 13"/>
                <a:gd name="T8" fmla="*/ 5 w 8"/>
                <a:gd name="T9" fmla="*/ 2 h 13"/>
                <a:gd name="T10" fmla="*/ 0 w 8"/>
                <a:gd name="T11" fmla="*/ 4 h 13"/>
              </a:gdLst>
              <a:ahLst/>
              <a:cxnLst>
                <a:cxn ang="0">
                  <a:pos x="T0" y="T1"/>
                </a:cxn>
                <a:cxn ang="0">
                  <a:pos x="T2" y="T3"/>
                </a:cxn>
                <a:cxn ang="0">
                  <a:pos x="T4" y="T5"/>
                </a:cxn>
                <a:cxn ang="0">
                  <a:pos x="T6" y="T7"/>
                </a:cxn>
                <a:cxn ang="0">
                  <a:pos x="T8" y="T9"/>
                </a:cxn>
                <a:cxn ang="0">
                  <a:pos x="T10" y="T11"/>
                </a:cxn>
              </a:cxnLst>
              <a:rect l="0" t="0" r="r" b="b"/>
              <a:pathLst>
                <a:path w="8" h="13">
                  <a:moveTo>
                    <a:pt x="0" y="4"/>
                  </a:moveTo>
                  <a:cubicBezTo>
                    <a:pt x="0" y="4"/>
                    <a:pt x="0" y="10"/>
                    <a:pt x="1" y="10"/>
                  </a:cubicBezTo>
                  <a:cubicBezTo>
                    <a:pt x="1" y="13"/>
                    <a:pt x="1" y="13"/>
                    <a:pt x="1" y="13"/>
                  </a:cubicBezTo>
                  <a:cubicBezTo>
                    <a:pt x="8" y="8"/>
                    <a:pt x="8" y="8"/>
                    <a:pt x="8" y="8"/>
                  </a:cubicBezTo>
                  <a:cubicBezTo>
                    <a:pt x="8" y="8"/>
                    <a:pt x="7" y="4"/>
                    <a:pt x="5" y="2"/>
                  </a:cubicBezTo>
                  <a:cubicBezTo>
                    <a:pt x="4" y="0"/>
                    <a:pt x="0" y="4"/>
                    <a:pt x="0" y="4"/>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80"/>
            <p:cNvSpPr/>
            <p:nvPr/>
          </p:nvSpPr>
          <p:spPr bwMode="auto">
            <a:xfrm>
              <a:off x="400050" y="1949450"/>
              <a:ext cx="322262" cy="1077913"/>
            </a:xfrm>
            <a:custGeom>
              <a:avLst/>
              <a:gdLst>
                <a:gd name="T0" fmla="*/ 10 w 18"/>
                <a:gd name="T1" fmla="*/ 60 h 60"/>
                <a:gd name="T2" fmla="*/ 18 w 18"/>
                <a:gd name="T3" fmla="*/ 54 h 60"/>
                <a:gd name="T4" fmla="*/ 12 w 18"/>
                <a:gd name="T5" fmla="*/ 36 h 60"/>
                <a:gd name="T6" fmla="*/ 13 w 18"/>
                <a:gd name="T7" fmla="*/ 23 h 60"/>
                <a:gd name="T8" fmla="*/ 15 w 18"/>
                <a:gd name="T9" fmla="*/ 13 h 60"/>
                <a:gd name="T10" fmla="*/ 9 w 18"/>
                <a:gd name="T11" fmla="*/ 0 h 60"/>
                <a:gd name="T12" fmla="*/ 5 w 18"/>
                <a:gd name="T13" fmla="*/ 3 h 60"/>
                <a:gd name="T14" fmla="*/ 4 w 18"/>
                <a:gd name="T15" fmla="*/ 4 h 60"/>
                <a:gd name="T16" fmla="*/ 2 w 18"/>
                <a:gd name="T17" fmla="*/ 9 h 60"/>
                <a:gd name="T18" fmla="*/ 2 w 18"/>
                <a:gd name="T19" fmla="*/ 15 h 60"/>
                <a:gd name="T20" fmla="*/ 0 w 18"/>
                <a:gd name="T21" fmla="*/ 16 h 60"/>
                <a:gd name="T22" fmla="*/ 0 w 18"/>
                <a:gd name="T23" fmla="*/ 20 h 60"/>
                <a:gd name="T24" fmla="*/ 2 w 18"/>
                <a:gd name="T25" fmla="*/ 21 h 60"/>
                <a:gd name="T26" fmla="*/ 1 w 18"/>
                <a:gd name="T27" fmla="*/ 27 h 60"/>
                <a:gd name="T28" fmla="*/ 1 w 18"/>
                <a:gd name="T29" fmla="*/ 33 h 60"/>
                <a:gd name="T30" fmla="*/ 2 w 18"/>
                <a:gd name="T31" fmla="*/ 40 h 60"/>
                <a:gd name="T32" fmla="*/ 10 w 18"/>
                <a:gd name="T33"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60">
                  <a:moveTo>
                    <a:pt x="10" y="60"/>
                  </a:moveTo>
                  <a:cubicBezTo>
                    <a:pt x="10" y="60"/>
                    <a:pt x="15" y="55"/>
                    <a:pt x="18" y="54"/>
                  </a:cubicBezTo>
                  <a:cubicBezTo>
                    <a:pt x="18" y="54"/>
                    <a:pt x="13" y="38"/>
                    <a:pt x="12" y="36"/>
                  </a:cubicBezTo>
                  <a:cubicBezTo>
                    <a:pt x="13" y="23"/>
                    <a:pt x="13" y="23"/>
                    <a:pt x="13" y="23"/>
                  </a:cubicBezTo>
                  <a:cubicBezTo>
                    <a:pt x="13" y="23"/>
                    <a:pt x="16" y="15"/>
                    <a:pt x="15" y="13"/>
                  </a:cubicBezTo>
                  <a:cubicBezTo>
                    <a:pt x="15" y="10"/>
                    <a:pt x="9" y="0"/>
                    <a:pt x="9" y="0"/>
                  </a:cubicBezTo>
                  <a:cubicBezTo>
                    <a:pt x="9" y="0"/>
                    <a:pt x="6" y="2"/>
                    <a:pt x="5" y="3"/>
                  </a:cubicBezTo>
                  <a:cubicBezTo>
                    <a:pt x="3" y="4"/>
                    <a:pt x="4" y="4"/>
                    <a:pt x="4" y="4"/>
                  </a:cubicBezTo>
                  <a:cubicBezTo>
                    <a:pt x="4" y="4"/>
                    <a:pt x="2" y="8"/>
                    <a:pt x="2" y="9"/>
                  </a:cubicBezTo>
                  <a:cubicBezTo>
                    <a:pt x="1" y="9"/>
                    <a:pt x="2" y="15"/>
                    <a:pt x="2" y="15"/>
                  </a:cubicBezTo>
                  <a:cubicBezTo>
                    <a:pt x="2" y="15"/>
                    <a:pt x="0" y="15"/>
                    <a:pt x="0" y="16"/>
                  </a:cubicBezTo>
                  <a:cubicBezTo>
                    <a:pt x="1" y="17"/>
                    <a:pt x="0" y="19"/>
                    <a:pt x="0" y="20"/>
                  </a:cubicBezTo>
                  <a:cubicBezTo>
                    <a:pt x="1" y="21"/>
                    <a:pt x="2" y="21"/>
                    <a:pt x="2" y="21"/>
                  </a:cubicBezTo>
                  <a:cubicBezTo>
                    <a:pt x="2" y="21"/>
                    <a:pt x="1" y="26"/>
                    <a:pt x="1" y="27"/>
                  </a:cubicBezTo>
                  <a:cubicBezTo>
                    <a:pt x="1" y="28"/>
                    <a:pt x="1" y="32"/>
                    <a:pt x="1" y="33"/>
                  </a:cubicBezTo>
                  <a:cubicBezTo>
                    <a:pt x="1" y="35"/>
                    <a:pt x="2" y="40"/>
                    <a:pt x="2" y="40"/>
                  </a:cubicBezTo>
                  <a:cubicBezTo>
                    <a:pt x="2" y="40"/>
                    <a:pt x="8" y="58"/>
                    <a:pt x="10" y="6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81"/>
            <p:cNvSpPr>
              <a:spLocks noEditPoints="1"/>
            </p:cNvSpPr>
            <p:nvPr/>
          </p:nvSpPr>
          <p:spPr bwMode="auto">
            <a:xfrm>
              <a:off x="400050" y="1985963"/>
              <a:ext cx="250825" cy="1041400"/>
            </a:xfrm>
            <a:custGeom>
              <a:avLst/>
              <a:gdLst>
                <a:gd name="T0" fmla="*/ 6 w 14"/>
                <a:gd name="T1" fmla="*/ 45 h 58"/>
                <a:gd name="T2" fmla="*/ 2 w 14"/>
                <a:gd name="T3" fmla="*/ 31 h 58"/>
                <a:gd name="T4" fmla="*/ 4 w 14"/>
                <a:gd name="T5" fmla="*/ 31 h 58"/>
                <a:gd name="T6" fmla="*/ 10 w 14"/>
                <a:gd name="T7" fmla="*/ 27 h 58"/>
                <a:gd name="T8" fmla="*/ 5 w 14"/>
                <a:gd name="T9" fmla="*/ 30 h 58"/>
                <a:gd name="T10" fmla="*/ 2 w 14"/>
                <a:gd name="T11" fmla="*/ 27 h 58"/>
                <a:gd name="T12" fmla="*/ 4 w 14"/>
                <a:gd name="T13" fmla="*/ 23 h 58"/>
                <a:gd name="T14" fmla="*/ 5 w 14"/>
                <a:gd name="T15" fmla="*/ 18 h 58"/>
                <a:gd name="T16" fmla="*/ 12 w 14"/>
                <a:gd name="T17" fmla="*/ 22 h 58"/>
                <a:gd name="T18" fmla="*/ 9 w 14"/>
                <a:gd name="T19" fmla="*/ 18 h 58"/>
                <a:gd name="T20" fmla="*/ 5 w 14"/>
                <a:gd name="T21" fmla="*/ 16 h 58"/>
                <a:gd name="T22" fmla="*/ 11 w 14"/>
                <a:gd name="T23" fmla="*/ 16 h 58"/>
                <a:gd name="T24" fmla="*/ 6 w 14"/>
                <a:gd name="T25" fmla="*/ 13 h 58"/>
                <a:gd name="T26" fmla="*/ 9 w 14"/>
                <a:gd name="T27" fmla="*/ 12 h 58"/>
                <a:gd name="T28" fmla="*/ 2 w 14"/>
                <a:gd name="T29" fmla="*/ 12 h 58"/>
                <a:gd name="T30" fmla="*/ 5 w 14"/>
                <a:gd name="T31" fmla="*/ 9 h 58"/>
                <a:gd name="T32" fmla="*/ 3 w 14"/>
                <a:gd name="T33" fmla="*/ 10 h 58"/>
                <a:gd name="T34" fmla="*/ 3 w 14"/>
                <a:gd name="T35" fmla="*/ 8 h 58"/>
                <a:gd name="T36" fmla="*/ 5 w 14"/>
                <a:gd name="T37" fmla="*/ 3 h 58"/>
                <a:gd name="T38" fmla="*/ 5 w 14"/>
                <a:gd name="T39" fmla="*/ 0 h 58"/>
                <a:gd name="T40" fmla="*/ 5 w 14"/>
                <a:gd name="T41" fmla="*/ 1 h 58"/>
                <a:gd name="T42" fmla="*/ 4 w 14"/>
                <a:gd name="T43" fmla="*/ 1 h 58"/>
                <a:gd name="T44" fmla="*/ 2 w 14"/>
                <a:gd name="T45" fmla="*/ 7 h 58"/>
                <a:gd name="T46" fmla="*/ 2 w 14"/>
                <a:gd name="T47" fmla="*/ 13 h 58"/>
                <a:gd name="T48" fmla="*/ 0 w 14"/>
                <a:gd name="T49" fmla="*/ 14 h 58"/>
                <a:gd name="T50" fmla="*/ 0 w 14"/>
                <a:gd name="T51" fmla="*/ 18 h 58"/>
                <a:gd name="T52" fmla="*/ 2 w 14"/>
                <a:gd name="T53" fmla="*/ 19 h 58"/>
                <a:gd name="T54" fmla="*/ 1 w 14"/>
                <a:gd name="T55" fmla="*/ 25 h 58"/>
                <a:gd name="T56" fmla="*/ 1 w 14"/>
                <a:gd name="T57" fmla="*/ 31 h 58"/>
                <a:gd name="T58" fmla="*/ 2 w 14"/>
                <a:gd name="T59" fmla="*/ 38 h 58"/>
                <a:gd name="T60" fmla="*/ 10 w 14"/>
                <a:gd name="T61" fmla="*/ 58 h 58"/>
                <a:gd name="T62" fmla="*/ 14 w 14"/>
                <a:gd name="T63" fmla="*/ 55 h 58"/>
                <a:gd name="T64" fmla="*/ 10 w 14"/>
                <a:gd name="T65" fmla="*/ 53 h 58"/>
                <a:gd name="T66" fmla="*/ 6 w 14"/>
                <a:gd name="T67" fmla="*/ 45 h 58"/>
                <a:gd name="T68" fmla="*/ 3 w 14"/>
                <a:gd name="T69" fmla="*/ 10 h 58"/>
                <a:gd name="T70" fmla="*/ 3 w 14"/>
                <a:gd name="T71" fmla="*/ 1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58">
                  <a:moveTo>
                    <a:pt x="6" y="45"/>
                  </a:moveTo>
                  <a:cubicBezTo>
                    <a:pt x="5" y="44"/>
                    <a:pt x="2" y="31"/>
                    <a:pt x="2" y="31"/>
                  </a:cubicBezTo>
                  <a:cubicBezTo>
                    <a:pt x="2" y="31"/>
                    <a:pt x="1" y="30"/>
                    <a:pt x="4" y="31"/>
                  </a:cubicBezTo>
                  <a:cubicBezTo>
                    <a:pt x="7" y="31"/>
                    <a:pt x="10" y="27"/>
                    <a:pt x="10" y="27"/>
                  </a:cubicBezTo>
                  <a:cubicBezTo>
                    <a:pt x="10" y="27"/>
                    <a:pt x="6" y="29"/>
                    <a:pt x="5" y="30"/>
                  </a:cubicBezTo>
                  <a:cubicBezTo>
                    <a:pt x="4" y="30"/>
                    <a:pt x="2" y="28"/>
                    <a:pt x="2" y="27"/>
                  </a:cubicBezTo>
                  <a:cubicBezTo>
                    <a:pt x="3" y="27"/>
                    <a:pt x="3" y="24"/>
                    <a:pt x="4" y="23"/>
                  </a:cubicBezTo>
                  <a:cubicBezTo>
                    <a:pt x="5" y="22"/>
                    <a:pt x="5" y="20"/>
                    <a:pt x="5" y="18"/>
                  </a:cubicBezTo>
                  <a:cubicBezTo>
                    <a:pt x="9" y="17"/>
                    <a:pt x="12" y="22"/>
                    <a:pt x="12" y="22"/>
                  </a:cubicBezTo>
                  <a:cubicBezTo>
                    <a:pt x="12" y="22"/>
                    <a:pt x="11" y="19"/>
                    <a:pt x="9" y="18"/>
                  </a:cubicBezTo>
                  <a:cubicBezTo>
                    <a:pt x="7" y="16"/>
                    <a:pt x="5" y="16"/>
                    <a:pt x="5" y="16"/>
                  </a:cubicBezTo>
                  <a:cubicBezTo>
                    <a:pt x="7" y="15"/>
                    <a:pt x="10" y="16"/>
                    <a:pt x="11" y="16"/>
                  </a:cubicBezTo>
                  <a:cubicBezTo>
                    <a:pt x="10" y="15"/>
                    <a:pt x="7" y="14"/>
                    <a:pt x="6" y="13"/>
                  </a:cubicBezTo>
                  <a:cubicBezTo>
                    <a:pt x="7" y="11"/>
                    <a:pt x="9" y="12"/>
                    <a:pt x="9" y="12"/>
                  </a:cubicBezTo>
                  <a:cubicBezTo>
                    <a:pt x="7" y="9"/>
                    <a:pt x="2" y="12"/>
                    <a:pt x="2" y="12"/>
                  </a:cubicBezTo>
                  <a:cubicBezTo>
                    <a:pt x="2" y="11"/>
                    <a:pt x="5" y="9"/>
                    <a:pt x="5" y="9"/>
                  </a:cubicBezTo>
                  <a:cubicBezTo>
                    <a:pt x="3" y="10"/>
                    <a:pt x="3" y="10"/>
                    <a:pt x="3" y="10"/>
                  </a:cubicBezTo>
                  <a:cubicBezTo>
                    <a:pt x="3" y="9"/>
                    <a:pt x="3" y="8"/>
                    <a:pt x="3" y="8"/>
                  </a:cubicBezTo>
                  <a:cubicBezTo>
                    <a:pt x="5" y="3"/>
                    <a:pt x="5" y="3"/>
                    <a:pt x="5" y="3"/>
                  </a:cubicBezTo>
                  <a:cubicBezTo>
                    <a:pt x="5" y="0"/>
                    <a:pt x="5" y="0"/>
                    <a:pt x="5" y="0"/>
                  </a:cubicBezTo>
                  <a:cubicBezTo>
                    <a:pt x="5" y="1"/>
                    <a:pt x="5" y="1"/>
                    <a:pt x="5" y="1"/>
                  </a:cubicBezTo>
                  <a:cubicBezTo>
                    <a:pt x="4" y="1"/>
                    <a:pt x="4" y="1"/>
                    <a:pt x="4" y="1"/>
                  </a:cubicBezTo>
                  <a:cubicBezTo>
                    <a:pt x="4" y="1"/>
                    <a:pt x="2" y="6"/>
                    <a:pt x="2" y="7"/>
                  </a:cubicBezTo>
                  <a:cubicBezTo>
                    <a:pt x="1" y="7"/>
                    <a:pt x="2" y="13"/>
                    <a:pt x="2" y="13"/>
                  </a:cubicBezTo>
                  <a:cubicBezTo>
                    <a:pt x="2" y="13"/>
                    <a:pt x="0" y="13"/>
                    <a:pt x="0" y="14"/>
                  </a:cubicBezTo>
                  <a:cubicBezTo>
                    <a:pt x="1" y="15"/>
                    <a:pt x="0" y="17"/>
                    <a:pt x="0" y="18"/>
                  </a:cubicBezTo>
                  <a:cubicBezTo>
                    <a:pt x="1" y="19"/>
                    <a:pt x="2" y="19"/>
                    <a:pt x="2" y="19"/>
                  </a:cubicBezTo>
                  <a:cubicBezTo>
                    <a:pt x="2" y="19"/>
                    <a:pt x="1" y="24"/>
                    <a:pt x="1" y="25"/>
                  </a:cubicBezTo>
                  <a:cubicBezTo>
                    <a:pt x="1" y="26"/>
                    <a:pt x="1" y="30"/>
                    <a:pt x="1" y="31"/>
                  </a:cubicBezTo>
                  <a:cubicBezTo>
                    <a:pt x="1" y="33"/>
                    <a:pt x="2" y="38"/>
                    <a:pt x="2" y="38"/>
                  </a:cubicBezTo>
                  <a:cubicBezTo>
                    <a:pt x="2" y="38"/>
                    <a:pt x="8" y="56"/>
                    <a:pt x="10" y="58"/>
                  </a:cubicBezTo>
                  <a:cubicBezTo>
                    <a:pt x="10" y="58"/>
                    <a:pt x="12" y="56"/>
                    <a:pt x="14" y="55"/>
                  </a:cubicBezTo>
                  <a:cubicBezTo>
                    <a:pt x="10" y="53"/>
                    <a:pt x="10" y="53"/>
                    <a:pt x="10" y="53"/>
                  </a:cubicBezTo>
                  <a:cubicBezTo>
                    <a:pt x="10" y="53"/>
                    <a:pt x="7" y="46"/>
                    <a:pt x="6" y="45"/>
                  </a:cubicBezTo>
                  <a:close/>
                  <a:moveTo>
                    <a:pt x="3" y="10"/>
                  </a:moveTo>
                  <a:cubicBezTo>
                    <a:pt x="3" y="10"/>
                    <a:pt x="3" y="10"/>
                    <a:pt x="3"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82"/>
            <p:cNvSpPr/>
            <p:nvPr/>
          </p:nvSpPr>
          <p:spPr bwMode="auto">
            <a:xfrm>
              <a:off x="614363" y="2273300"/>
              <a:ext cx="36512" cy="17463"/>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1" y="1"/>
                    <a:pt x="1" y="1"/>
                    <a:pt x="2"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83"/>
            <p:cNvSpPr/>
            <p:nvPr/>
          </p:nvSpPr>
          <p:spPr bwMode="auto">
            <a:xfrm>
              <a:off x="722313" y="1536700"/>
              <a:ext cx="323850" cy="412750"/>
            </a:xfrm>
            <a:custGeom>
              <a:avLst/>
              <a:gdLst>
                <a:gd name="T0" fmla="*/ 10 w 18"/>
                <a:gd name="T1" fmla="*/ 22 h 23"/>
                <a:gd name="T2" fmla="*/ 13 w 18"/>
                <a:gd name="T3" fmla="*/ 20 h 23"/>
                <a:gd name="T4" fmla="*/ 16 w 18"/>
                <a:gd name="T5" fmla="*/ 14 h 23"/>
                <a:gd name="T6" fmla="*/ 17 w 18"/>
                <a:gd name="T7" fmla="*/ 14 h 23"/>
                <a:gd name="T8" fmla="*/ 18 w 18"/>
                <a:gd name="T9" fmla="*/ 11 h 23"/>
                <a:gd name="T10" fmla="*/ 17 w 18"/>
                <a:gd name="T11" fmla="*/ 8 h 23"/>
                <a:gd name="T12" fmla="*/ 18 w 18"/>
                <a:gd name="T13" fmla="*/ 1 h 23"/>
                <a:gd name="T14" fmla="*/ 7 w 18"/>
                <a:gd name="T15" fmla="*/ 0 h 23"/>
                <a:gd name="T16" fmla="*/ 3 w 18"/>
                <a:gd name="T17" fmla="*/ 2 h 23"/>
                <a:gd name="T18" fmla="*/ 3 w 18"/>
                <a:gd name="T19" fmla="*/ 8 h 23"/>
                <a:gd name="T20" fmla="*/ 1 w 18"/>
                <a:gd name="T21" fmla="*/ 8 h 23"/>
                <a:gd name="T22" fmla="*/ 3 w 18"/>
                <a:gd name="T23" fmla="*/ 14 h 23"/>
                <a:gd name="T24" fmla="*/ 4 w 18"/>
                <a:gd name="T25" fmla="*/ 20 h 23"/>
                <a:gd name="T26" fmla="*/ 10 w 18"/>
                <a:gd name="T2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23">
                  <a:moveTo>
                    <a:pt x="10" y="22"/>
                  </a:moveTo>
                  <a:cubicBezTo>
                    <a:pt x="11" y="23"/>
                    <a:pt x="12" y="21"/>
                    <a:pt x="13" y="20"/>
                  </a:cubicBezTo>
                  <a:cubicBezTo>
                    <a:pt x="13" y="20"/>
                    <a:pt x="16" y="16"/>
                    <a:pt x="16" y="14"/>
                  </a:cubicBezTo>
                  <a:cubicBezTo>
                    <a:pt x="16" y="14"/>
                    <a:pt x="17" y="15"/>
                    <a:pt x="17" y="14"/>
                  </a:cubicBezTo>
                  <a:cubicBezTo>
                    <a:pt x="17" y="14"/>
                    <a:pt x="17" y="12"/>
                    <a:pt x="18" y="11"/>
                  </a:cubicBezTo>
                  <a:cubicBezTo>
                    <a:pt x="18" y="11"/>
                    <a:pt x="18" y="8"/>
                    <a:pt x="17" y="8"/>
                  </a:cubicBezTo>
                  <a:cubicBezTo>
                    <a:pt x="18" y="1"/>
                    <a:pt x="18" y="1"/>
                    <a:pt x="18" y="1"/>
                  </a:cubicBezTo>
                  <a:cubicBezTo>
                    <a:pt x="7" y="0"/>
                    <a:pt x="7" y="0"/>
                    <a:pt x="7" y="0"/>
                  </a:cubicBezTo>
                  <a:cubicBezTo>
                    <a:pt x="3" y="2"/>
                    <a:pt x="3" y="2"/>
                    <a:pt x="3" y="2"/>
                  </a:cubicBezTo>
                  <a:cubicBezTo>
                    <a:pt x="3" y="8"/>
                    <a:pt x="3" y="8"/>
                    <a:pt x="3" y="8"/>
                  </a:cubicBezTo>
                  <a:cubicBezTo>
                    <a:pt x="3" y="8"/>
                    <a:pt x="1" y="8"/>
                    <a:pt x="1" y="8"/>
                  </a:cubicBezTo>
                  <a:cubicBezTo>
                    <a:pt x="1" y="8"/>
                    <a:pt x="0" y="14"/>
                    <a:pt x="3" y="14"/>
                  </a:cubicBezTo>
                  <a:cubicBezTo>
                    <a:pt x="3" y="14"/>
                    <a:pt x="3" y="18"/>
                    <a:pt x="4" y="20"/>
                  </a:cubicBezTo>
                  <a:cubicBezTo>
                    <a:pt x="6" y="21"/>
                    <a:pt x="7" y="22"/>
                    <a:pt x="10" y="22"/>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84"/>
            <p:cNvSpPr/>
            <p:nvPr/>
          </p:nvSpPr>
          <p:spPr bwMode="auto">
            <a:xfrm>
              <a:off x="722313" y="1536700"/>
              <a:ext cx="161925" cy="395288"/>
            </a:xfrm>
            <a:custGeom>
              <a:avLst/>
              <a:gdLst>
                <a:gd name="T0" fmla="*/ 7 w 9"/>
                <a:gd name="T1" fmla="*/ 22 h 22"/>
                <a:gd name="T2" fmla="*/ 5 w 9"/>
                <a:gd name="T3" fmla="*/ 16 h 22"/>
                <a:gd name="T4" fmla="*/ 6 w 9"/>
                <a:gd name="T5" fmla="*/ 12 h 22"/>
                <a:gd name="T6" fmla="*/ 5 w 9"/>
                <a:gd name="T7" fmla="*/ 10 h 22"/>
                <a:gd name="T8" fmla="*/ 7 w 9"/>
                <a:gd name="T9" fmla="*/ 9 h 22"/>
                <a:gd name="T10" fmla="*/ 8 w 9"/>
                <a:gd name="T11" fmla="*/ 5 h 22"/>
                <a:gd name="T12" fmla="*/ 9 w 9"/>
                <a:gd name="T13" fmla="*/ 0 h 22"/>
                <a:gd name="T14" fmla="*/ 7 w 9"/>
                <a:gd name="T15" fmla="*/ 0 h 22"/>
                <a:gd name="T16" fmla="*/ 3 w 9"/>
                <a:gd name="T17" fmla="*/ 2 h 22"/>
                <a:gd name="T18" fmla="*/ 3 w 9"/>
                <a:gd name="T19" fmla="*/ 8 h 22"/>
                <a:gd name="T20" fmla="*/ 1 w 9"/>
                <a:gd name="T21" fmla="*/ 8 h 22"/>
                <a:gd name="T22" fmla="*/ 3 w 9"/>
                <a:gd name="T23" fmla="*/ 14 h 22"/>
                <a:gd name="T24" fmla="*/ 4 w 9"/>
                <a:gd name="T25" fmla="*/ 20 h 22"/>
                <a:gd name="T26" fmla="*/ 7 w 9"/>
                <a:gd name="T2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22">
                  <a:moveTo>
                    <a:pt x="7" y="22"/>
                  </a:moveTo>
                  <a:cubicBezTo>
                    <a:pt x="6" y="20"/>
                    <a:pt x="5" y="16"/>
                    <a:pt x="5" y="16"/>
                  </a:cubicBezTo>
                  <a:cubicBezTo>
                    <a:pt x="5" y="14"/>
                    <a:pt x="6" y="12"/>
                    <a:pt x="6" y="12"/>
                  </a:cubicBezTo>
                  <a:cubicBezTo>
                    <a:pt x="5" y="10"/>
                    <a:pt x="5" y="10"/>
                    <a:pt x="5" y="10"/>
                  </a:cubicBezTo>
                  <a:cubicBezTo>
                    <a:pt x="5" y="10"/>
                    <a:pt x="7" y="9"/>
                    <a:pt x="7" y="9"/>
                  </a:cubicBezTo>
                  <a:cubicBezTo>
                    <a:pt x="7" y="9"/>
                    <a:pt x="8" y="6"/>
                    <a:pt x="8" y="5"/>
                  </a:cubicBezTo>
                  <a:cubicBezTo>
                    <a:pt x="8" y="5"/>
                    <a:pt x="8" y="2"/>
                    <a:pt x="9" y="0"/>
                  </a:cubicBezTo>
                  <a:cubicBezTo>
                    <a:pt x="7" y="0"/>
                    <a:pt x="7" y="0"/>
                    <a:pt x="7" y="0"/>
                  </a:cubicBezTo>
                  <a:cubicBezTo>
                    <a:pt x="3" y="2"/>
                    <a:pt x="3" y="2"/>
                    <a:pt x="3" y="2"/>
                  </a:cubicBezTo>
                  <a:cubicBezTo>
                    <a:pt x="3" y="8"/>
                    <a:pt x="3" y="8"/>
                    <a:pt x="3" y="8"/>
                  </a:cubicBezTo>
                  <a:cubicBezTo>
                    <a:pt x="3" y="8"/>
                    <a:pt x="1" y="8"/>
                    <a:pt x="1" y="8"/>
                  </a:cubicBezTo>
                  <a:cubicBezTo>
                    <a:pt x="1" y="8"/>
                    <a:pt x="0" y="14"/>
                    <a:pt x="3" y="14"/>
                  </a:cubicBezTo>
                  <a:cubicBezTo>
                    <a:pt x="3" y="14"/>
                    <a:pt x="3" y="18"/>
                    <a:pt x="4" y="20"/>
                  </a:cubicBezTo>
                  <a:cubicBezTo>
                    <a:pt x="5" y="21"/>
                    <a:pt x="6" y="21"/>
                    <a:pt x="7" y="22"/>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85"/>
            <p:cNvSpPr/>
            <p:nvPr/>
          </p:nvSpPr>
          <p:spPr bwMode="auto">
            <a:xfrm>
              <a:off x="973138" y="1681163"/>
              <a:ext cx="73025" cy="196850"/>
            </a:xfrm>
            <a:custGeom>
              <a:avLst/>
              <a:gdLst>
                <a:gd name="T0" fmla="*/ 2 w 4"/>
                <a:gd name="T1" fmla="*/ 6 h 11"/>
                <a:gd name="T2" fmla="*/ 3 w 4"/>
                <a:gd name="T3" fmla="*/ 6 h 11"/>
                <a:gd name="T4" fmla="*/ 4 w 4"/>
                <a:gd name="T5" fmla="*/ 2 h 11"/>
                <a:gd name="T6" fmla="*/ 3 w 4"/>
                <a:gd name="T7" fmla="*/ 0 h 11"/>
                <a:gd name="T8" fmla="*/ 2 w 4"/>
                <a:gd name="T9" fmla="*/ 6 h 11"/>
                <a:gd name="T10" fmla="*/ 0 w 4"/>
                <a:gd name="T11" fmla="*/ 7 h 11"/>
                <a:gd name="T12" fmla="*/ 0 w 4"/>
                <a:gd name="T13" fmla="*/ 11 h 11"/>
                <a:gd name="T14" fmla="*/ 2 w 4"/>
                <a:gd name="T15" fmla="*/ 6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1">
                  <a:moveTo>
                    <a:pt x="2" y="6"/>
                  </a:moveTo>
                  <a:cubicBezTo>
                    <a:pt x="2" y="6"/>
                    <a:pt x="3" y="7"/>
                    <a:pt x="3" y="6"/>
                  </a:cubicBezTo>
                  <a:cubicBezTo>
                    <a:pt x="3" y="6"/>
                    <a:pt x="4" y="4"/>
                    <a:pt x="4" y="2"/>
                  </a:cubicBezTo>
                  <a:cubicBezTo>
                    <a:pt x="4" y="1"/>
                    <a:pt x="4" y="0"/>
                    <a:pt x="3" y="0"/>
                  </a:cubicBezTo>
                  <a:cubicBezTo>
                    <a:pt x="3" y="0"/>
                    <a:pt x="2" y="5"/>
                    <a:pt x="2" y="6"/>
                  </a:cubicBezTo>
                  <a:cubicBezTo>
                    <a:pt x="1" y="6"/>
                    <a:pt x="0" y="7"/>
                    <a:pt x="0" y="7"/>
                  </a:cubicBezTo>
                  <a:cubicBezTo>
                    <a:pt x="0" y="8"/>
                    <a:pt x="0" y="9"/>
                    <a:pt x="0" y="11"/>
                  </a:cubicBezTo>
                  <a:cubicBezTo>
                    <a:pt x="1" y="10"/>
                    <a:pt x="2" y="7"/>
                    <a:pt x="2" y="6"/>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86"/>
            <p:cNvSpPr/>
            <p:nvPr/>
          </p:nvSpPr>
          <p:spPr bwMode="auto">
            <a:xfrm>
              <a:off x="739775" y="1447800"/>
              <a:ext cx="323850" cy="304800"/>
            </a:xfrm>
            <a:custGeom>
              <a:avLst/>
              <a:gdLst>
                <a:gd name="T0" fmla="*/ 17 w 18"/>
                <a:gd name="T1" fmla="*/ 7 h 17"/>
                <a:gd name="T2" fmla="*/ 12 w 18"/>
                <a:gd name="T3" fmla="*/ 0 h 17"/>
                <a:gd name="T4" fmla="*/ 9 w 18"/>
                <a:gd name="T5" fmla="*/ 1 h 17"/>
                <a:gd name="T6" fmla="*/ 6 w 18"/>
                <a:gd name="T7" fmla="*/ 1 h 17"/>
                <a:gd name="T8" fmla="*/ 4 w 18"/>
                <a:gd name="T9" fmla="*/ 2 h 17"/>
                <a:gd name="T10" fmla="*/ 0 w 18"/>
                <a:gd name="T11" fmla="*/ 7 h 17"/>
                <a:gd name="T12" fmla="*/ 1 w 18"/>
                <a:gd name="T13" fmla="*/ 13 h 17"/>
                <a:gd name="T14" fmla="*/ 1 w 18"/>
                <a:gd name="T15" fmla="*/ 13 h 17"/>
                <a:gd name="T16" fmla="*/ 2 w 18"/>
                <a:gd name="T17" fmla="*/ 16 h 17"/>
                <a:gd name="T18" fmla="*/ 2 w 18"/>
                <a:gd name="T19" fmla="*/ 15 h 17"/>
                <a:gd name="T20" fmla="*/ 3 w 18"/>
                <a:gd name="T21" fmla="*/ 12 h 17"/>
                <a:gd name="T22" fmla="*/ 3 w 18"/>
                <a:gd name="T23" fmla="*/ 9 h 17"/>
                <a:gd name="T24" fmla="*/ 4 w 18"/>
                <a:gd name="T25" fmla="*/ 8 h 17"/>
                <a:gd name="T26" fmla="*/ 8 w 18"/>
                <a:gd name="T27" fmla="*/ 9 h 17"/>
                <a:gd name="T28" fmla="*/ 10 w 18"/>
                <a:gd name="T29" fmla="*/ 10 h 17"/>
                <a:gd name="T30" fmla="*/ 11 w 18"/>
                <a:gd name="T31" fmla="*/ 10 h 17"/>
                <a:gd name="T32" fmla="*/ 12 w 18"/>
                <a:gd name="T33" fmla="*/ 10 h 17"/>
                <a:gd name="T34" fmla="*/ 14 w 18"/>
                <a:gd name="T35" fmla="*/ 11 h 17"/>
                <a:gd name="T36" fmla="*/ 14 w 18"/>
                <a:gd name="T37" fmla="*/ 9 h 17"/>
                <a:gd name="T38" fmla="*/ 14 w 18"/>
                <a:gd name="T39" fmla="*/ 9 h 17"/>
                <a:gd name="T40" fmla="*/ 15 w 18"/>
                <a:gd name="T41" fmla="*/ 10 h 17"/>
                <a:gd name="T42" fmla="*/ 15 w 18"/>
                <a:gd name="T43" fmla="*/ 13 h 17"/>
                <a:gd name="T44" fmla="*/ 15 w 18"/>
                <a:gd name="T45" fmla="*/ 16 h 17"/>
                <a:gd name="T46" fmla="*/ 15 w 18"/>
                <a:gd name="T47" fmla="*/ 17 h 17"/>
                <a:gd name="T48" fmla="*/ 16 w 18"/>
                <a:gd name="T49" fmla="*/ 13 h 17"/>
                <a:gd name="T50" fmla="*/ 17 w 18"/>
                <a:gd name="T51" fmla="*/ 14 h 17"/>
                <a:gd name="T52" fmla="*/ 17 w 18"/>
                <a:gd name="T53" fmla="*/ 11 h 17"/>
                <a:gd name="T54" fmla="*/ 17 w 18"/>
                <a:gd name="T55"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17">
                  <a:moveTo>
                    <a:pt x="17" y="7"/>
                  </a:moveTo>
                  <a:cubicBezTo>
                    <a:pt x="17" y="7"/>
                    <a:pt x="17" y="2"/>
                    <a:pt x="12" y="0"/>
                  </a:cubicBezTo>
                  <a:cubicBezTo>
                    <a:pt x="12" y="0"/>
                    <a:pt x="11" y="0"/>
                    <a:pt x="9" y="1"/>
                  </a:cubicBezTo>
                  <a:cubicBezTo>
                    <a:pt x="9" y="1"/>
                    <a:pt x="6" y="1"/>
                    <a:pt x="6" y="1"/>
                  </a:cubicBezTo>
                  <a:cubicBezTo>
                    <a:pt x="5" y="2"/>
                    <a:pt x="4" y="2"/>
                    <a:pt x="4" y="2"/>
                  </a:cubicBezTo>
                  <a:cubicBezTo>
                    <a:pt x="4" y="2"/>
                    <a:pt x="1" y="3"/>
                    <a:pt x="0" y="7"/>
                  </a:cubicBezTo>
                  <a:cubicBezTo>
                    <a:pt x="0" y="7"/>
                    <a:pt x="0" y="11"/>
                    <a:pt x="1" y="13"/>
                  </a:cubicBezTo>
                  <a:cubicBezTo>
                    <a:pt x="1" y="13"/>
                    <a:pt x="1" y="13"/>
                    <a:pt x="1" y="13"/>
                  </a:cubicBezTo>
                  <a:cubicBezTo>
                    <a:pt x="2" y="16"/>
                    <a:pt x="2" y="16"/>
                    <a:pt x="2" y="16"/>
                  </a:cubicBezTo>
                  <a:cubicBezTo>
                    <a:pt x="2" y="15"/>
                    <a:pt x="2" y="15"/>
                    <a:pt x="2" y="15"/>
                  </a:cubicBezTo>
                  <a:cubicBezTo>
                    <a:pt x="2" y="15"/>
                    <a:pt x="2" y="13"/>
                    <a:pt x="3" y="12"/>
                  </a:cubicBezTo>
                  <a:cubicBezTo>
                    <a:pt x="3" y="9"/>
                    <a:pt x="3" y="9"/>
                    <a:pt x="3" y="9"/>
                  </a:cubicBezTo>
                  <a:cubicBezTo>
                    <a:pt x="4" y="8"/>
                    <a:pt x="4" y="8"/>
                    <a:pt x="4" y="8"/>
                  </a:cubicBezTo>
                  <a:cubicBezTo>
                    <a:pt x="4" y="8"/>
                    <a:pt x="7" y="8"/>
                    <a:pt x="8" y="9"/>
                  </a:cubicBezTo>
                  <a:cubicBezTo>
                    <a:pt x="8" y="9"/>
                    <a:pt x="8" y="10"/>
                    <a:pt x="10" y="10"/>
                  </a:cubicBezTo>
                  <a:cubicBezTo>
                    <a:pt x="11" y="10"/>
                    <a:pt x="11" y="10"/>
                    <a:pt x="11" y="10"/>
                  </a:cubicBezTo>
                  <a:cubicBezTo>
                    <a:pt x="11" y="10"/>
                    <a:pt x="11" y="10"/>
                    <a:pt x="12" y="10"/>
                  </a:cubicBezTo>
                  <a:cubicBezTo>
                    <a:pt x="14" y="9"/>
                    <a:pt x="14" y="11"/>
                    <a:pt x="14" y="11"/>
                  </a:cubicBezTo>
                  <a:cubicBezTo>
                    <a:pt x="14" y="10"/>
                    <a:pt x="14" y="10"/>
                    <a:pt x="14" y="9"/>
                  </a:cubicBezTo>
                  <a:cubicBezTo>
                    <a:pt x="14" y="9"/>
                    <a:pt x="14" y="9"/>
                    <a:pt x="14" y="9"/>
                  </a:cubicBezTo>
                  <a:cubicBezTo>
                    <a:pt x="14" y="9"/>
                    <a:pt x="15" y="9"/>
                    <a:pt x="15" y="10"/>
                  </a:cubicBezTo>
                  <a:cubicBezTo>
                    <a:pt x="15" y="11"/>
                    <a:pt x="15" y="12"/>
                    <a:pt x="15" y="13"/>
                  </a:cubicBezTo>
                  <a:cubicBezTo>
                    <a:pt x="15" y="14"/>
                    <a:pt x="15" y="16"/>
                    <a:pt x="15" y="16"/>
                  </a:cubicBezTo>
                  <a:cubicBezTo>
                    <a:pt x="15" y="17"/>
                    <a:pt x="15" y="17"/>
                    <a:pt x="15" y="17"/>
                  </a:cubicBezTo>
                  <a:cubicBezTo>
                    <a:pt x="16" y="13"/>
                    <a:pt x="16" y="13"/>
                    <a:pt x="16" y="13"/>
                  </a:cubicBezTo>
                  <a:cubicBezTo>
                    <a:pt x="17" y="14"/>
                    <a:pt x="17" y="14"/>
                    <a:pt x="17" y="14"/>
                  </a:cubicBezTo>
                  <a:cubicBezTo>
                    <a:pt x="17" y="11"/>
                    <a:pt x="17" y="11"/>
                    <a:pt x="17" y="11"/>
                  </a:cubicBezTo>
                  <a:cubicBezTo>
                    <a:pt x="17" y="11"/>
                    <a:pt x="18" y="8"/>
                    <a:pt x="17" y="7"/>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Freeform 87"/>
            <p:cNvSpPr/>
            <p:nvPr/>
          </p:nvSpPr>
          <p:spPr bwMode="auto">
            <a:xfrm>
              <a:off x="1081088" y="2290763"/>
              <a:ext cx="53975" cy="323850"/>
            </a:xfrm>
            <a:custGeom>
              <a:avLst/>
              <a:gdLst>
                <a:gd name="T0" fmla="*/ 2 w 3"/>
                <a:gd name="T1" fmla="*/ 10 h 18"/>
                <a:gd name="T2" fmla="*/ 1 w 3"/>
                <a:gd name="T3" fmla="*/ 0 h 18"/>
                <a:gd name="T4" fmla="*/ 1 w 3"/>
                <a:gd name="T5" fmla="*/ 0 h 18"/>
                <a:gd name="T6" fmla="*/ 0 w 3"/>
                <a:gd name="T7" fmla="*/ 16 h 18"/>
                <a:gd name="T8" fmla="*/ 0 w 3"/>
                <a:gd name="T9" fmla="*/ 18 h 18"/>
                <a:gd name="T10" fmla="*/ 3 w 3"/>
                <a:gd name="T11" fmla="*/ 18 h 18"/>
                <a:gd name="T12" fmla="*/ 2 w 3"/>
                <a:gd name="T13" fmla="*/ 10 h 18"/>
              </a:gdLst>
              <a:ahLst/>
              <a:cxnLst>
                <a:cxn ang="0">
                  <a:pos x="T0" y="T1"/>
                </a:cxn>
                <a:cxn ang="0">
                  <a:pos x="T2" y="T3"/>
                </a:cxn>
                <a:cxn ang="0">
                  <a:pos x="T4" y="T5"/>
                </a:cxn>
                <a:cxn ang="0">
                  <a:pos x="T6" y="T7"/>
                </a:cxn>
                <a:cxn ang="0">
                  <a:pos x="T8" y="T9"/>
                </a:cxn>
                <a:cxn ang="0">
                  <a:pos x="T10" y="T11"/>
                </a:cxn>
                <a:cxn ang="0">
                  <a:pos x="T12" y="T13"/>
                </a:cxn>
              </a:cxnLst>
              <a:rect l="0" t="0" r="r" b="b"/>
              <a:pathLst>
                <a:path w="3" h="18">
                  <a:moveTo>
                    <a:pt x="2" y="10"/>
                  </a:moveTo>
                  <a:cubicBezTo>
                    <a:pt x="3" y="8"/>
                    <a:pt x="2" y="2"/>
                    <a:pt x="1" y="0"/>
                  </a:cubicBezTo>
                  <a:cubicBezTo>
                    <a:pt x="1" y="0"/>
                    <a:pt x="1" y="0"/>
                    <a:pt x="1" y="0"/>
                  </a:cubicBezTo>
                  <a:cubicBezTo>
                    <a:pt x="0" y="16"/>
                    <a:pt x="0" y="16"/>
                    <a:pt x="0" y="16"/>
                  </a:cubicBezTo>
                  <a:cubicBezTo>
                    <a:pt x="0" y="18"/>
                    <a:pt x="0" y="18"/>
                    <a:pt x="0" y="18"/>
                  </a:cubicBezTo>
                  <a:cubicBezTo>
                    <a:pt x="0" y="18"/>
                    <a:pt x="1" y="18"/>
                    <a:pt x="3" y="18"/>
                  </a:cubicBezTo>
                  <a:cubicBezTo>
                    <a:pt x="2" y="16"/>
                    <a:pt x="2" y="12"/>
                    <a:pt x="2"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Freeform 88"/>
            <p:cNvSpPr/>
            <p:nvPr/>
          </p:nvSpPr>
          <p:spPr bwMode="auto">
            <a:xfrm>
              <a:off x="955675" y="2003425"/>
              <a:ext cx="196850" cy="1166813"/>
            </a:xfrm>
            <a:custGeom>
              <a:avLst/>
              <a:gdLst>
                <a:gd name="T0" fmla="*/ 5 w 11"/>
                <a:gd name="T1" fmla="*/ 63 h 65"/>
                <a:gd name="T2" fmla="*/ 10 w 11"/>
                <a:gd name="T3" fmla="*/ 65 h 65"/>
                <a:gd name="T4" fmla="*/ 11 w 11"/>
                <a:gd name="T5" fmla="*/ 64 h 65"/>
                <a:gd name="T6" fmla="*/ 8 w 11"/>
                <a:gd name="T7" fmla="*/ 33 h 65"/>
                <a:gd name="T8" fmla="*/ 8 w 11"/>
                <a:gd name="T9" fmla="*/ 20 h 65"/>
                <a:gd name="T10" fmla="*/ 8 w 11"/>
                <a:gd name="T11" fmla="*/ 11 h 65"/>
                <a:gd name="T12" fmla="*/ 5 w 11"/>
                <a:gd name="T13" fmla="*/ 3 h 65"/>
                <a:gd name="T14" fmla="*/ 0 w 11"/>
                <a:gd name="T15" fmla="*/ 0 h 65"/>
                <a:gd name="T16" fmla="*/ 0 w 11"/>
                <a:gd name="T17" fmla="*/ 3 h 65"/>
                <a:gd name="T18" fmla="*/ 5 w 11"/>
                <a:gd name="T19" fmla="*/ 17 h 65"/>
                <a:gd name="T20" fmla="*/ 4 w 11"/>
                <a:gd name="T21" fmla="*/ 27 h 65"/>
                <a:gd name="T22" fmla="*/ 6 w 11"/>
                <a:gd name="T23" fmla="*/ 46 h 65"/>
                <a:gd name="T24" fmla="*/ 5 w 11"/>
                <a:gd name="T25" fmla="*/ 6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5">
                  <a:moveTo>
                    <a:pt x="5" y="63"/>
                  </a:moveTo>
                  <a:cubicBezTo>
                    <a:pt x="10" y="65"/>
                    <a:pt x="10" y="65"/>
                    <a:pt x="10" y="65"/>
                  </a:cubicBezTo>
                  <a:cubicBezTo>
                    <a:pt x="11" y="64"/>
                    <a:pt x="11" y="64"/>
                    <a:pt x="11" y="64"/>
                  </a:cubicBezTo>
                  <a:cubicBezTo>
                    <a:pt x="11" y="64"/>
                    <a:pt x="10" y="40"/>
                    <a:pt x="8" y="33"/>
                  </a:cubicBezTo>
                  <a:cubicBezTo>
                    <a:pt x="8" y="33"/>
                    <a:pt x="8" y="22"/>
                    <a:pt x="8" y="20"/>
                  </a:cubicBezTo>
                  <a:cubicBezTo>
                    <a:pt x="8" y="17"/>
                    <a:pt x="8" y="12"/>
                    <a:pt x="8" y="11"/>
                  </a:cubicBezTo>
                  <a:cubicBezTo>
                    <a:pt x="8" y="10"/>
                    <a:pt x="6" y="5"/>
                    <a:pt x="5" y="3"/>
                  </a:cubicBezTo>
                  <a:cubicBezTo>
                    <a:pt x="0" y="0"/>
                    <a:pt x="0" y="0"/>
                    <a:pt x="0" y="0"/>
                  </a:cubicBezTo>
                  <a:cubicBezTo>
                    <a:pt x="0" y="3"/>
                    <a:pt x="0" y="3"/>
                    <a:pt x="0" y="3"/>
                  </a:cubicBezTo>
                  <a:cubicBezTo>
                    <a:pt x="0" y="3"/>
                    <a:pt x="6" y="14"/>
                    <a:pt x="5" y="17"/>
                  </a:cubicBezTo>
                  <a:cubicBezTo>
                    <a:pt x="5" y="17"/>
                    <a:pt x="4" y="26"/>
                    <a:pt x="4" y="27"/>
                  </a:cubicBezTo>
                  <a:cubicBezTo>
                    <a:pt x="4" y="28"/>
                    <a:pt x="6" y="45"/>
                    <a:pt x="6" y="46"/>
                  </a:cubicBezTo>
                  <a:cubicBezTo>
                    <a:pt x="6" y="48"/>
                    <a:pt x="5" y="63"/>
                    <a:pt x="5" y="63"/>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38" name="组合 78"/>
          <p:cNvGrpSpPr/>
          <p:nvPr/>
        </p:nvGrpSpPr>
        <p:grpSpPr>
          <a:xfrm>
            <a:off x="3373755" y="1742440"/>
            <a:ext cx="5615305" cy="4756150"/>
            <a:chOff x="6020" y="4157"/>
            <a:chExt cx="7040" cy="5962"/>
          </a:xfrm>
        </p:grpSpPr>
        <p:grpSp>
          <p:nvGrpSpPr>
            <p:cNvPr id="39" name="组合 15"/>
            <p:cNvGrpSpPr/>
            <p:nvPr/>
          </p:nvGrpSpPr>
          <p:grpSpPr>
            <a:xfrm>
              <a:off x="7943" y="7319"/>
              <a:ext cx="3017" cy="2800"/>
              <a:chOff x="0" y="0"/>
              <a:chExt cx="1916608" cy="2273300"/>
            </a:xfrm>
          </p:grpSpPr>
          <p:sp>
            <p:nvSpPr>
              <p:cNvPr id="49" name="Freeform 5"/>
              <p:cNvSpPr/>
              <p:nvPr/>
            </p:nvSpPr>
            <p:spPr>
              <a:xfrm>
                <a:off x="865187" y="0"/>
                <a:ext cx="196850" cy="2273300"/>
              </a:xfrm>
              <a:custGeom>
                <a:avLst/>
                <a:gdLst>
                  <a:gd name="txL" fmla="*/ 0 w 124"/>
                  <a:gd name="txT" fmla="*/ 0 h 1432"/>
                  <a:gd name="txR" fmla="*/ 124 w 124"/>
                  <a:gd name="txB" fmla="*/ 1432 h 1432"/>
                </a:gdLst>
                <a:ahLst/>
                <a:cxnLst>
                  <a:cxn ang="0">
                    <a:pos x="0" y="0"/>
                  </a:cxn>
                  <a:cxn ang="0">
                    <a:pos x="196850" y="0"/>
                  </a:cxn>
                  <a:cxn ang="0">
                    <a:pos x="196850" y="2273300"/>
                  </a:cxn>
                  <a:cxn ang="0">
                    <a:pos x="0" y="2273300"/>
                  </a:cxn>
                  <a:cxn ang="0">
                    <a:pos x="0" y="0"/>
                  </a:cxn>
                  <a:cxn ang="0">
                    <a:pos x="0" y="0"/>
                  </a:cxn>
                </a:cxnLst>
                <a:rect l="txL" t="txT" r="txR" b="txB"/>
                <a:pathLst>
                  <a:path w="124" h="1432">
                    <a:moveTo>
                      <a:pt x="0" y="0"/>
                    </a:moveTo>
                    <a:lnTo>
                      <a:pt x="124" y="0"/>
                    </a:lnTo>
                    <a:lnTo>
                      <a:pt x="124" y="1432"/>
                    </a:lnTo>
                    <a:lnTo>
                      <a:pt x="0" y="1432"/>
                    </a:lnTo>
                    <a:lnTo>
                      <a:pt x="0" y="0"/>
                    </a:lnTo>
                    <a:close/>
                  </a:path>
                </a:pathLst>
              </a:custGeom>
              <a:solidFill>
                <a:srgbClr val="ED7A31"/>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0" name="Freeform 6"/>
              <p:cNvSpPr/>
              <p:nvPr/>
            </p:nvSpPr>
            <p:spPr>
              <a:xfrm>
                <a:off x="973137" y="0"/>
                <a:ext cx="814388" cy="2273300"/>
              </a:xfrm>
              <a:custGeom>
                <a:avLst/>
                <a:gdLst>
                  <a:gd name="txL" fmla="*/ 0 w 513"/>
                  <a:gd name="txT" fmla="*/ 0 h 1432"/>
                  <a:gd name="txR" fmla="*/ 513 w 513"/>
                  <a:gd name="txB" fmla="*/ 1432 h 1432"/>
                </a:gdLst>
                <a:ahLst/>
                <a:cxnLst>
                  <a:cxn ang="0">
                    <a:pos x="0" y="0"/>
                  </a:cxn>
                  <a:cxn ang="0">
                    <a:pos x="609600" y="2273300"/>
                  </a:cxn>
                  <a:cxn ang="0">
                    <a:pos x="814388" y="2273300"/>
                  </a:cxn>
                  <a:cxn ang="0">
                    <a:pos x="206375" y="0"/>
                  </a:cxn>
                  <a:cxn ang="0">
                    <a:pos x="0" y="0"/>
                  </a:cxn>
                  <a:cxn ang="0">
                    <a:pos x="0" y="0"/>
                  </a:cxn>
                </a:cxnLst>
                <a:rect l="txL" t="txT" r="txR" b="txB"/>
                <a:pathLst>
                  <a:path w="513" h="1432">
                    <a:moveTo>
                      <a:pt x="0" y="0"/>
                    </a:moveTo>
                    <a:lnTo>
                      <a:pt x="384" y="1432"/>
                    </a:lnTo>
                    <a:lnTo>
                      <a:pt x="513" y="1432"/>
                    </a:lnTo>
                    <a:lnTo>
                      <a:pt x="130" y="0"/>
                    </a:lnTo>
                    <a:lnTo>
                      <a:pt x="0" y="0"/>
                    </a:lnTo>
                    <a:close/>
                  </a:path>
                </a:pathLst>
              </a:custGeom>
              <a:solidFill>
                <a:srgbClr val="ED7A31"/>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 name="Freeform 7"/>
              <p:cNvSpPr/>
              <p:nvPr/>
            </p:nvSpPr>
            <p:spPr>
              <a:xfrm>
                <a:off x="139700" y="0"/>
                <a:ext cx="812800" cy="2273300"/>
              </a:xfrm>
              <a:custGeom>
                <a:avLst/>
                <a:gdLst>
                  <a:gd name="txL" fmla="*/ 0 w 512"/>
                  <a:gd name="txT" fmla="*/ 0 h 1432"/>
                  <a:gd name="txR" fmla="*/ 512 w 512"/>
                  <a:gd name="txB" fmla="*/ 1432 h 1432"/>
                </a:gdLst>
                <a:ahLst/>
                <a:cxnLst>
                  <a:cxn ang="0">
                    <a:pos x="812800" y="0"/>
                  </a:cxn>
                  <a:cxn ang="0">
                    <a:pos x="204788" y="2273300"/>
                  </a:cxn>
                  <a:cxn ang="0">
                    <a:pos x="0" y="2273300"/>
                  </a:cxn>
                  <a:cxn ang="0">
                    <a:pos x="608013" y="0"/>
                  </a:cxn>
                  <a:cxn ang="0">
                    <a:pos x="812800" y="0"/>
                  </a:cxn>
                  <a:cxn ang="0">
                    <a:pos x="812800" y="0"/>
                  </a:cxn>
                </a:cxnLst>
                <a:rect l="txL" t="txT" r="txR" b="txB"/>
                <a:pathLst>
                  <a:path w="512" h="1432">
                    <a:moveTo>
                      <a:pt x="512" y="0"/>
                    </a:moveTo>
                    <a:lnTo>
                      <a:pt x="129" y="1432"/>
                    </a:lnTo>
                    <a:lnTo>
                      <a:pt x="0" y="1432"/>
                    </a:lnTo>
                    <a:lnTo>
                      <a:pt x="383" y="0"/>
                    </a:lnTo>
                    <a:lnTo>
                      <a:pt x="512" y="0"/>
                    </a:lnTo>
                    <a:close/>
                  </a:path>
                </a:pathLst>
              </a:custGeom>
              <a:solidFill>
                <a:srgbClr val="ED7A31"/>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2" name="Freeform 11"/>
              <p:cNvSpPr/>
              <p:nvPr/>
            </p:nvSpPr>
            <p:spPr>
              <a:xfrm>
                <a:off x="0" y="1208088"/>
                <a:ext cx="1916608" cy="170798"/>
              </a:xfrm>
              <a:custGeom>
                <a:avLst/>
                <a:gdLst>
                  <a:gd name="txL" fmla="*/ 0 w 1043"/>
                  <a:gd name="txT" fmla="*/ 0 h 86"/>
                  <a:gd name="txR" fmla="*/ 1043 w 1043"/>
                  <a:gd name="txB" fmla="*/ 86 h 86"/>
                </a:gdLst>
                <a:ahLst/>
                <a:cxnLst>
                  <a:cxn ang="0">
                    <a:pos x="79016" y="0"/>
                  </a:cxn>
                  <a:cxn ang="0">
                    <a:pos x="1837592" y="0"/>
                  </a:cxn>
                  <a:cxn ang="0">
                    <a:pos x="1916608" y="85399"/>
                  </a:cxn>
                  <a:cxn ang="0">
                    <a:pos x="1916608" y="85399"/>
                  </a:cxn>
                  <a:cxn ang="0">
                    <a:pos x="1837592" y="170798"/>
                  </a:cxn>
                  <a:cxn ang="0">
                    <a:pos x="79016" y="170798"/>
                  </a:cxn>
                  <a:cxn ang="0">
                    <a:pos x="0" y="85399"/>
                  </a:cxn>
                  <a:cxn ang="0">
                    <a:pos x="0" y="85399"/>
                  </a:cxn>
                  <a:cxn ang="0">
                    <a:pos x="79016" y="0"/>
                  </a:cxn>
                </a:cxnLst>
                <a:rect l="txL" t="txT" r="txR" b="txB"/>
                <a:pathLst>
                  <a:path w="1043" h="86">
                    <a:moveTo>
                      <a:pt x="43" y="0"/>
                    </a:moveTo>
                    <a:cubicBezTo>
                      <a:pt x="1000" y="0"/>
                      <a:pt x="1000" y="0"/>
                      <a:pt x="1000" y="0"/>
                    </a:cubicBezTo>
                    <a:cubicBezTo>
                      <a:pt x="1024" y="0"/>
                      <a:pt x="1043" y="19"/>
                      <a:pt x="1043" y="43"/>
                    </a:cubicBezTo>
                    <a:cubicBezTo>
                      <a:pt x="1043" y="43"/>
                      <a:pt x="1043" y="43"/>
                      <a:pt x="1043" y="43"/>
                    </a:cubicBezTo>
                    <a:cubicBezTo>
                      <a:pt x="1043" y="66"/>
                      <a:pt x="1024" y="86"/>
                      <a:pt x="1000" y="86"/>
                    </a:cubicBezTo>
                    <a:cubicBezTo>
                      <a:pt x="43" y="86"/>
                      <a:pt x="43" y="86"/>
                      <a:pt x="43" y="86"/>
                    </a:cubicBezTo>
                    <a:cubicBezTo>
                      <a:pt x="20" y="86"/>
                      <a:pt x="0" y="66"/>
                      <a:pt x="0" y="43"/>
                    </a:cubicBezTo>
                    <a:cubicBezTo>
                      <a:pt x="0" y="43"/>
                      <a:pt x="0" y="43"/>
                      <a:pt x="0" y="43"/>
                    </a:cubicBezTo>
                    <a:cubicBezTo>
                      <a:pt x="0" y="19"/>
                      <a:pt x="20" y="0"/>
                      <a:pt x="43" y="0"/>
                    </a:cubicBezTo>
                    <a:close/>
                  </a:path>
                </a:pathLst>
              </a:custGeom>
              <a:solidFill>
                <a:srgbClr val="ED7A31"/>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40" name="组合 14"/>
            <p:cNvGrpSpPr/>
            <p:nvPr/>
          </p:nvGrpSpPr>
          <p:grpSpPr>
            <a:xfrm>
              <a:off x="6020" y="4157"/>
              <a:ext cx="7040" cy="3745"/>
              <a:chOff x="0" y="0"/>
              <a:chExt cx="3654425" cy="2378075"/>
            </a:xfrm>
          </p:grpSpPr>
          <p:sp>
            <p:nvSpPr>
              <p:cNvPr id="46" name="Freeform 8"/>
              <p:cNvSpPr/>
              <p:nvPr/>
            </p:nvSpPr>
            <p:spPr>
              <a:xfrm>
                <a:off x="0" y="0"/>
                <a:ext cx="3654425" cy="2378075"/>
              </a:xfrm>
              <a:custGeom>
                <a:avLst/>
                <a:gdLst>
                  <a:gd name="txL" fmla="*/ 0 w 2248"/>
                  <a:gd name="txT" fmla="*/ 0 h 1462"/>
                  <a:gd name="txR" fmla="*/ 2248 w 2248"/>
                  <a:gd name="txB" fmla="*/ 1462 h 1462"/>
                </a:gdLst>
                <a:ahLst/>
                <a:cxnLst>
                  <a:cxn ang="0">
                    <a:pos x="121923" y="2378075"/>
                  </a:cxn>
                  <a:cxn ang="0">
                    <a:pos x="3532502" y="2378075"/>
                  </a:cxn>
                  <a:cxn ang="0">
                    <a:pos x="3654425" y="2256081"/>
                  </a:cxn>
                  <a:cxn ang="0">
                    <a:pos x="3654425" y="121994"/>
                  </a:cxn>
                  <a:cxn ang="0">
                    <a:pos x="3532502" y="0"/>
                  </a:cxn>
                  <a:cxn ang="0">
                    <a:pos x="121923" y="0"/>
                  </a:cxn>
                  <a:cxn ang="0">
                    <a:pos x="0" y="121994"/>
                  </a:cxn>
                  <a:cxn ang="0">
                    <a:pos x="0" y="2256081"/>
                  </a:cxn>
                  <a:cxn ang="0">
                    <a:pos x="121923" y="2378075"/>
                  </a:cxn>
                </a:cxnLst>
                <a:rect l="txL" t="txT" r="txR" b="txB"/>
                <a:pathLst>
                  <a:path w="2248" h="1462">
                    <a:moveTo>
                      <a:pt x="75" y="1462"/>
                    </a:moveTo>
                    <a:cubicBezTo>
                      <a:pt x="2173" y="1462"/>
                      <a:pt x="2173" y="1462"/>
                      <a:pt x="2173" y="1462"/>
                    </a:cubicBezTo>
                    <a:cubicBezTo>
                      <a:pt x="2214" y="1462"/>
                      <a:pt x="2248" y="1428"/>
                      <a:pt x="2248" y="1387"/>
                    </a:cubicBezTo>
                    <a:cubicBezTo>
                      <a:pt x="2248" y="75"/>
                      <a:pt x="2248" y="75"/>
                      <a:pt x="2248" y="75"/>
                    </a:cubicBezTo>
                    <a:cubicBezTo>
                      <a:pt x="2248" y="34"/>
                      <a:pt x="2214" y="0"/>
                      <a:pt x="2173" y="0"/>
                    </a:cubicBezTo>
                    <a:cubicBezTo>
                      <a:pt x="75" y="0"/>
                      <a:pt x="75" y="0"/>
                      <a:pt x="75" y="0"/>
                    </a:cubicBezTo>
                    <a:cubicBezTo>
                      <a:pt x="33" y="0"/>
                      <a:pt x="0" y="34"/>
                      <a:pt x="0" y="75"/>
                    </a:cubicBezTo>
                    <a:cubicBezTo>
                      <a:pt x="0" y="1387"/>
                      <a:pt x="0" y="1387"/>
                      <a:pt x="0" y="1387"/>
                    </a:cubicBezTo>
                    <a:cubicBezTo>
                      <a:pt x="0" y="1428"/>
                      <a:pt x="33" y="1462"/>
                      <a:pt x="75" y="1462"/>
                    </a:cubicBezTo>
                    <a:close/>
                  </a:path>
                </a:pathLst>
              </a:custGeom>
              <a:solidFill>
                <a:srgbClr val="1E1D3A"/>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7" name="Freeform 9"/>
              <p:cNvSpPr/>
              <p:nvPr/>
            </p:nvSpPr>
            <p:spPr>
              <a:xfrm>
                <a:off x="190065" y="221463"/>
                <a:ext cx="3274296" cy="1935152"/>
              </a:xfrm>
              <a:custGeom>
                <a:avLst/>
                <a:gdLst>
                  <a:gd name="txL" fmla="*/ 0 w 2006"/>
                  <a:gd name="txT" fmla="*/ 0 h 1202"/>
                  <a:gd name="txR" fmla="*/ 2006 w 2006"/>
                  <a:gd name="txB" fmla="*/ 1202 h 1202"/>
                </a:gdLst>
                <a:ahLst/>
                <a:cxnLst>
                  <a:cxn ang="0">
                    <a:pos x="0" y="1935152"/>
                  </a:cxn>
                  <a:cxn ang="0">
                    <a:pos x="3274296" y="1935152"/>
                  </a:cxn>
                  <a:cxn ang="0">
                    <a:pos x="3274296" y="0"/>
                  </a:cxn>
                  <a:cxn ang="0">
                    <a:pos x="0" y="0"/>
                  </a:cxn>
                  <a:cxn ang="0">
                    <a:pos x="0" y="1935152"/>
                  </a:cxn>
                  <a:cxn ang="0">
                    <a:pos x="0" y="1935152"/>
                  </a:cxn>
                </a:cxnLst>
                <a:rect l="txL" t="txT" r="txR" b="txB"/>
                <a:pathLst>
                  <a:path w="2006" h="1202">
                    <a:moveTo>
                      <a:pt x="0" y="1202"/>
                    </a:moveTo>
                    <a:lnTo>
                      <a:pt x="2006" y="1202"/>
                    </a:lnTo>
                    <a:lnTo>
                      <a:pt x="2006" y="0"/>
                    </a:lnTo>
                    <a:lnTo>
                      <a:pt x="0" y="0"/>
                    </a:lnTo>
                    <a:lnTo>
                      <a:pt x="0" y="1202"/>
                    </a:lnTo>
                    <a:close/>
                  </a:path>
                </a:pathLst>
              </a:custGeom>
              <a:solidFill>
                <a:srgbClr val="DCDDDD"/>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8" name="Freeform 10"/>
              <p:cNvSpPr/>
              <p:nvPr/>
            </p:nvSpPr>
            <p:spPr>
              <a:xfrm>
                <a:off x="189685" y="221409"/>
                <a:ext cx="3274643" cy="1934544"/>
              </a:xfrm>
              <a:custGeom>
                <a:avLst/>
                <a:gdLst>
                  <a:gd name="txL" fmla="*/ 0 w 1963"/>
                  <a:gd name="txT" fmla="*/ 0 h 1160"/>
                  <a:gd name="txR" fmla="*/ 1963 w 1963"/>
                  <a:gd name="txB" fmla="*/ 1160 h 1160"/>
                </a:gdLst>
                <a:ahLst/>
                <a:cxnLst>
                  <a:cxn ang="0">
                    <a:pos x="0" y="1867536"/>
                  </a:cxn>
                  <a:cxn ang="0">
                    <a:pos x="3204109" y="1867536"/>
                  </a:cxn>
                  <a:cxn ang="0">
                    <a:pos x="3204109" y="0"/>
                  </a:cxn>
                  <a:cxn ang="0">
                    <a:pos x="0" y="0"/>
                  </a:cxn>
                  <a:cxn ang="0">
                    <a:pos x="0" y="1867536"/>
                  </a:cxn>
                  <a:cxn ang="0">
                    <a:pos x="0" y="1867536"/>
                  </a:cxn>
                </a:cxnLst>
                <a:rect l="txL" t="txT" r="txR" b="txB"/>
                <a:pathLst>
                  <a:path w="1963" h="1160">
                    <a:moveTo>
                      <a:pt x="0" y="1160"/>
                    </a:moveTo>
                    <a:lnTo>
                      <a:pt x="1963" y="1160"/>
                    </a:lnTo>
                    <a:lnTo>
                      <a:pt x="1963" y="0"/>
                    </a:lnTo>
                    <a:lnTo>
                      <a:pt x="0" y="0"/>
                    </a:lnTo>
                    <a:lnTo>
                      <a:pt x="0" y="1160"/>
                    </a:lnTo>
                    <a:close/>
                  </a:path>
                </a:pathLst>
              </a:custGeom>
              <a:solidFill>
                <a:srgbClr val="FFFFFF"/>
              </a:solidFill>
              <a:ln w="9525">
                <a:noFill/>
              </a:ln>
            </p:spPr>
            <p:txBody>
              <a:bodyPr/>
              <a:lstStyle/>
              <a:p>
                <a:pPr lvl="0">
                  <a:lnSpc>
                    <a:spcPct val="100000"/>
                  </a:lnSpc>
                </a:pPr>
                <a:endParaRPr>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41" name="组合 30"/>
            <p:cNvGrpSpPr/>
            <p:nvPr/>
          </p:nvGrpSpPr>
          <p:grpSpPr>
            <a:xfrm>
              <a:off x="6393" y="5302"/>
              <a:ext cx="6300" cy="1500"/>
              <a:chOff x="0" y="0"/>
              <a:chExt cx="3812075" cy="952500"/>
            </a:xfrm>
          </p:grpSpPr>
          <p:sp>
            <p:nvSpPr>
              <p:cNvPr id="43" name="直接连接符 17"/>
              <p:cNvSpPr/>
              <p:nvPr/>
            </p:nvSpPr>
            <p:spPr>
              <a:xfrm>
                <a:off x="0" y="0"/>
                <a:ext cx="3812075" cy="1"/>
              </a:xfrm>
              <a:prstGeom prst="line">
                <a:avLst/>
              </a:prstGeom>
              <a:ln w="28575" cap="flat" cmpd="sng">
                <a:solidFill>
                  <a:srgbClr val="3F3F3F"/>
                </a:solidFill>
                <a:prstDash val="solid"/>
                <a:bevel/>
                <a:headEnd type="none" w="med" len="med"/>
                <a:tailEnd type="none" w="med" len="med"/>
              </a:ln>
            </p:spPr>
          </p:sp>
          <p:sp>
            <p:nvSpPr>
              <p:cNvPr id="44" name="直接连接符 18"/>
              <p:cNvSpPr/>
              <p:nvPr/>
            </p:nvSpPr>
            <p:spPr>
              <a:xfrm>
                <a:off x="0" y="479425"/>
                <a:ext cx="3812075" cy="1"/>
              </a:xfrm>
              <a:prstGeom prst="line">
                <a:avLst/>
              </a:prstGeom>
              <a:ln w="28575" cap="flat" cmpd="sng">
                <a:solidFill>
                  <a:srgbClr val="3F3F3F"/>
                </a:solidFill>
                <a:prstDash val="solid"/>
                <a:bevel/>
                <a:headEnd type="none" w="med" len="med"/>
                <a:tailEnd type="none" w="med" len="med"/>
              </a:ln>
            </p:spPr>
          </p:sp>
          <p:sp>
            <p:nvSpPr>
              <p:cNvPr id="45" name="直接连接符 19"/>
              <p:cNvSpPr/>
              <p:nvPr/>
            </p:nvSpPr>
            <p:spPr>
              <a:xfrm>
                <a:off x="0" y="952500"/>
                <a:ext cx="3812075" cy="1"/>
              </a:xfrm>
              <a:prstGeom prst="line">
                <a:avLst/>
              </a:prstGeom>
              <a:ln w="28575" cap="flat" cmpd="sng">
                <a:solidFill>
                  <a:srgbClr val="3F3F3F"/>
                </a:solidFill>
                <a:prstDash val="solid"/>
                <a:bevel/>
                <a:headEnd type="none" w="med" len="med"/>
                <a:tailEnd type="none" w="med" len="med"/>
              </a:ln>
            </p:spPr>
          </p:sp>
        </p:grpSp>
        <p:sp>
          <p:nvSpPr>
            <p:cNvPr id="42" name="直接连接符 23"/>
            <p:cNvSpPr/>
            <p:nvPr/>
          </p:nvSpPr>
          <p:spPr>
            <a:xfrm>
              <a:off x="9443" y="4507"/>
              <a:ext cx="2" cy="3025"/>
            </a:xfrm>
            <a:prstGeom prst="line">
              <a:avLst/>
            </a:prstGeom>
            <a:ln w="28575" cap="flat" cmpd="sng">
              <a:solidFill>
                <a:srgbClr val="3F3F3F"/>
              </a:solidFill>
              <a:prstDash val="solid"/>
              <a:bevel/>
              <a:headEnd type="none" w="med" len="med"/>
              <a:tailEnd type="none" w="med" len="med"/>
            </a:ln>
          </p:spPr>
        </p:sp>
      </p:grpSp>
      <p:sp>
        <p:nvSpPr>
          <p:cNvPr id="53" name="TextBox 61"/>
          <p:cNvSpPr txBox="1">
            <a:spLocks noChangeArrowheads="1"/>
          </p:cNvSpPr>
          <p:nvPr/>
        </p:nvSpPr>
        <p:spPr bwMode="auto">
          <a:xfrm>
            <a:off x="3997053" y="2199427"/>
            <a:ext cx="17830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员工工作效率如何？</a:t>
            </a:r>
          </a:p>
        </p:txBody>
      </p:sp>
      <p:sp>
        <p:nvSpPr>
          <p:cNvPr id="54" name="TextBox 61"/>
          <p:cNvSpPr txBox="1">
            <a:spLocks noChangeArrowheads="1"/>
          </p:cNvSpPr>
          <p:nvPr/>
        </p:nvSpPr>
        <p:spPr bwMode="auto">
          <a:xfrm>
            <a:off x="6136263" y="2199427"/>
            <a:ext cx="26720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员工每天有多少时间用于工作？</a:t>
            </a:r>
          </a:p>
        </p:txBody>
      </p:sp>
      <p:sp>
        <p:nvSpPr>
          <p:cNvPr id="55" name="TextBox 61"/>
          <p:cNvSpPr txBox="1">
            <a:spLocks noChangeArrowheads="1"/>
          </p:cNvSpPr>
          <p:nvPr/>
        </p:nvSpPr>
        <p:spPr bwMode="auto">
          <a:xfrm>
            <a:off x="6267574" y="2818031"/>
            <a:ext cx="24942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上班时间都经常访问了什么？</a:t>
            </a:r>
          </a:p>
        </p:txBody>
      </p:sp>
      <p:sp>
        <p:nvSpPr>
          <p:cNvPr id="56" name="TextBox 61"/>
          <p:cNvSpPr txBox="1">
            <a:spLocks noChangeArrowheads="1"/>
          </p:cNvSpPr>
          <p:nvPr/>
        </p:nvSpPr>
        <p:spPr bwMode="auto">
          <a:xfrm>
            <a:off x="6141209" y="3436739"/>
            <a:ext cx="26720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上班时间用的最多工具是什么？</a:t>
            </a:r>
          </a:p>
        </p:txBody>
      </p:sp>
      <p:sp>
        <p:nvSpPr>
          <p:cNvPr id="57" name="TextBox 61"/>
          <p:cNvSpPr txBox="1">
            <a:spLocks noChangeArrowheads="1"/>
          </p:cNvSpPr>
          <p:nvPr/>
        </p:nvSpPr>
        <p:spPr bwMode="auto">
          <a:xfrm>
            <a:off x="6496943" y="4020651"/>
            <a:ext cx="19608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员工每天工作的时长？</a:t>
            </a:r>
          </a:p>
        </p:txBody>
      </p:sp>
      <p:sp>
        <p:nvSpPr>
          <p:cNvPr id="58" name="TextBox 61"/>
          <p:cNvSpPr txBox="1">
            <a:spLocks noChangeArrowheads="1"/>
          </p:cNvSpPr>
          <p:nvPr/>
        </p:nvSpPr>
        <p:spPr bwMode="auto">
          <a:xfrm>
            <a:off x="3824834" y="2818031"/>
            <a:ext cx="23164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哪些员工的工作效率较高？</a:t>
            </a:r>
          </a:p>
        </p:txBody>
      </p:sp>
      <p:sp>
        <p:nvSpPr>
          <p:cNvPr id="59" name="TextBox 61"/>
          <p:cNvSpPr txBox="1">
            <a:spLocks noChangeArrowheads="1"/>
          </p:cNvSpPr>
          <p:nvPr/>
        </p:nvSpPr>
        <p:spPr bwMode="auto">
          <a:xfrm>
            <a:off x="3786233" y="3436104"/>
            <a:ext cx="23164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员工效率低的原因是什么？</a:t>
            </a:r>
          </a:p>
        </p:txBody>
      </p:sp>
      <p:sp>
        <p:nvSpPr>
          <p:cNvPr id="60" name="TextBox 61"/>
          <p:cNvSpPr txBox="1">
            <a:spLocks noChangeArrowheads="1"/>
          </p:cNvSpPr>
          <p:nvPr/>
        </p:nvSpPr>
        <p:spPr bwMode="auto">
          <a:xfrm>
            <a:off x="3819754" y="4001601"/>
            <a:ext cx="2316480" cy="319405"/>
          </a:xfrm>
          <a:prstGeom prst="rect">
            <a:avLst/>
          </a:prstGeom>
          <a:noFill/>
          <a:ln w="9525">
            <a:noFill/>
            <a:miter lim="800000"/>
          </a:ln>
        </p:spPr>
        <p:txBody>
          <a:bodyPr wrap="none">
            <a:spAutoFit/>
          </a:bodyPr>
          <a:lstStyle/>
          <a:p>
            <a:pPr>
              <a:defRPr/>
            </a:pPr>
            <a:r>
              <a:rPr lang="zh-CN" altLang="en-US" sz="1400" kern="0" dirty="0" smtClean="0">
                <a:solidFill>
                  <a:srgbClr val="0070C0"/>
                </a:solidFill>
                <a:latin typeface="微软雅黑" panose="020B0503020204020204" pitchFamily="34" charset="-122"/>
                <a:ea typeface="微软雅黑" panose="020B0503020204020204" pitchFamily="34" charset="-122"/>
              </a:rPr>
              <a:t>因为经常聊天？经常上网？</a:t>
            </a:r>
          </a:p>
        </p:txBody>
      </p:sp>
      <p:sp>
        <p:nvSpPr>
          <p:cNvPr id="2" name="标题 1"/>
          <p:cNvSpPr>
            <a:spLocks noGrp="1"/>
          </p:cNvSpPr>
          <p:nvPr>
            <p:ph type="title"/>
          </p:nvPr>
        </p:nvSpPr>
        <p:spPr/>
        <p:txBody>
          <a:bodyPr/>
          <a:lstStyle/>
          <a:p>
            <a:r>
              <a:rPr kumimoji="1" lang="zh-CN" altLang="en-US" dirty="0" smtClean="0"/>
              <a:t>用户效率</a:t>
            </a:r>
            <a:r>
              <a:rPr kumimoji="1" lang="zh-CN" altLang="en-US" dirty="0"/>
              <a:t>分析</a:t>
            </a:r>
          </a:p>
        </p:txBody>
      </p:sp>
    </p:spTree>
    <p:extLst>
      <p:ext uri="{BB962C8B-B14F-4D97-AF65-F5344CB8AC3E}">
        <p14:creationId xmlns:p14="http://schemas.microsoft.com/office/powerpoint/2010/main" val="2015831264"/>
      </p:ext>
    </p:extLst>
  </p:cSld>
  <p:clrMapOvr>
    <a:masterClrMapping/>
  </p:clrMapOvr>
  <p:transition spd="slow" advClick="0">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a:spLocks noChangeArrowheads="1"/>
          </p:cNvSpPr>
          <p:nvPr/>
        </p:nvSpPr>
        <p:spPr bwMode="auto">
          <a:xfrm>
            <a:off x="1113722" y="2053851"/>
            <a:ext cx="2773680" cy="338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基于用户的工作高效、低效数据分析</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高效、低效应用可在内置的知识库中进行定义</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全面的数据及图例展现员工的工作效率</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展现员工常用应用和网站</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通过应用分类，发现员工将更多的时间用在哪里</a:t>
            </a:r>
          </a:p>
        </p:txBody>
      </p:sp>
      <p:sp>
        <p:nvSpPr>
          <p:cNvPr id="9" name="文本框 8"/>
          <p:cNvSpPr txBox="1"/>
          <p:nvPr/>
        </p:nvSpPr>
        <p:spPr>
          <a:xfrm>
            <a:off x="1450272" y="1636656"/>
            <a:ext cx="1198880" cy="417830"/>
          </a:xfrm>
          <a:prstGeom prst="rect">
            <a:avLst/>
          </a:prstGeom>
          <a:noFill/>
        </p:spPr>
        <p:txBody>
          <a:bodyPr wrap="none" rtlCol="0" anchor="t">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效率分析</a:t>
            </a:r>
          </a:p>
        </p:txBody>
      </p:sp>
      <p:sp>
        <p:nvSpPr>
          <p:cNvPr id="10" name="同心圆 16"/>
          <p:cNvSpPr/>
          <p:nvPr/>
        </p:nvSpPr>
        <p:spPr>
          <a:xfrm>
            <a:off x="1113722" y="1736351"/>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307" y="1636656"/>
            <a:ext cx="7685455" cy="4083218"/>
          </a:xfrm>
          <a:prstGeom prst="rect">
            <a:avLst/>
          </a:prstGeom>
          <a:effectLst>
            <a:outerShdw blurRad="50800" dist="127000" dir="10800000" algn="r" rotWithShape="0">
              <a:prstClr val="black">
                <a:alpha val="40000"/>
              </a:prstClr>
            </a:outerShdw>
          </a:effectLst>
        </p:spPr>
      </p:pic>
      <p:sp>
        <p:nvSpPr>
          <p:cNvPr id="12" name="Oval 47"/>
          <p:cNvSpPr/>
          <p:nvPr/>
        </p:nvSpPr>
        <p:spPr>
          <a:xfrm>
            <a:off x="4275303" y="3036240"/>
            <a:ext cx="1080770" cy="1080770"/>
          </a:xfrm>
          <a:prstGeom prst="ellipse">
            <a:avLst/>
          </a:prstGeom>
          <a:solidFill>
            <a:schemeClr val="accent1"/>
          </a:solidFill>
          <a:ln w="9525">
            <a:noFill/>
          </a:ln>
        </p:spPr>
        <p:txBody>
          <a:bodyPr anchor="ctr"/>
          <a:lstStyle/>
          <a:p>
            <a:pPr lvl="0" algn="ctr" eaLnBrk="1" hangingPunct="1"/>
            <a:endParaRPr lang="en-US" altLang="zh-CN" sz="1300" dirty="0">
              <a:solidFill>
                <a:srgbClr val="FFFFFF"/>
              </a:solidFill>
              <a:latin typeface="Calibri" panose="020F0502020204030204" pitchFamily="34" charset="0"/>
              <a:ea typeface="宋体" panose="02010600030101010101" pitchFamily="2" charset="-122"/>
            </a:endParaRPr>
          </a:p>
        </p:txBody>
      </p:sp>
      <p:grpSp>
        <p:nvGrpSpPr>
          <p:cNvPr id="13" name="组合 38"/>
          <p:cNvGrpSpPr/>
          <p:nvPr/>
        </p:nvGrpSpPr>
        <p:grpSpPr>
          <a:xfrm>
            <a:off x="4573435" y="3350247"/>
            <a:ext cx="484505" cy="452755"/>
            <a:chOff x="1588521" y="2493061"/>
            <a:chExt cx="1408013" cy="1315096"/>
          </a:xfrm>
        </p:grpSpPr>
        <p:sp>
          <p:nvSpPr>
            <p:cNvPr id="14" name="Freeform 329"/>
            <p:cNvSpPr/>
            <p:nvPr/>
          </p:nvSpPr>
          <p:spPr bwMode="auto">
            <a:xfrm>
              <a:off x="1760056" y="3136315"/>
              <a:ext cx="257301" cy="464573"/>
            </a:xfrm>
            <a:custGeom>
              <a:avLst/>
              <a:gdLst>
                <a:gd name="T0" fmla="*/ 9 w 36"/>
                <a:gd name="T1" fmla="*/ 0 h 66"/>
                <a:gd name="T2" fmla="*/ 0 w 36"/>
                <a:gd name="T3" fmla="*/ 9 h 66"/>
                <a:gd name="T4" fmla="*/ 0 w 36"/>
                <a:gd name="T5" fmla="*/ 56 h 66"/>
                <a:gd name="T6" fmla="*/ 9 w 36"/>
                <a:gd name="T7" fmla="*/ 66 h 66"/>
                <a:gd name="T8" fmla="*/ 26 w 36"/>
                <a:gd name="T9" fmla="*/ 66 h 66"/>
                <a:gd name="T10" fmla="*/ 36 w 36"/>
                <a:gd name="T11" fmla="*/ 56 h 66"/>
                <a:gd name="T12" fmla="*/ 36 w 36"/>
                <a:gd name="T13" fmla="*/ 9 h 66"/>
                <a:gd name="T14" fmla="*/ 26 w 36"/>
                <a:gd name="T15" fmla="*/ 0 h 66"/>
                <a:gd name="T16" fmla="*/ 9 w 36"/>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6">
                  <a:moveTo>
                    <a:pt x="9" y="0"/>
                  </a:moveTo>
                  <a:cubicBezTo>
                    <a:pt x="4" y="0"/>
                    <a:pt x="0" y="4"/>
                    <a:pt x="0" y="9"/>
                  </a:cubicBezTo>
                  <a:cubicBezTo>
                    <a:pt x="0" y="56"/>
                    <a:pt x="0" y="56"/>
                    <a:pt x="0" y="56"/>
                  </a:cubicBezTo>
                  <a:cubicBezTo>
                    <a:pt x="0" y="61"/>
                    <a:pt x="4" y="66"/>
                    <a:pt x="9" y="66"/>
                  </a:cubicBezTo>
                  <a:cubicBezTo>
                    <a:pt x="26" y="66"/>
                    <a:pt x="26" y="66"/>
                    <a:pt x="26" y="66"/>
                  </a:cubicBezTo>
                  <a:cubicBezTo>
                    <a:pt x="31" y="66"/>
                    <a:pt x="36" y="61"/>
                    <a:pt x="36" y="56"/>
                  </a:cubicBezTo>
                  <a:cubicBezTo>
                    <a:pt x="36" y="9"/>
                    <a:pt x="36" y="9"/>
                    <a:pt x="36" y="9"/>
                  </a:cubicBezTo>
                  <a:cubicBezTo>
                    <a:pt x="36" y="4"/>
                    <a:pt x="31" y="0"/>
                    <a:pt x="26" y="0"/>
                  </a:cubicBez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30"/>
            <p:cNvSpPr/>
            <p:nvPr/>
          </p:nvSpPr>
          <p:spPr bwMode="auto">
            <a:xfrm>
              <a:off x="2153157" y="3307849"/>
              <a:ext cx="257301" cy="293041"/>
            </a:xfrm>
            <a:custGeom>
              <a:avLst/>
              <a:gdLst>
                <a:gd name="T0" fmla="*/ 9 w 36"/>
                <a:gd name="T1" fmla="*/ 0 h 42"/>
                <a:gd name="T2" fmla="*/ 0 w 36"/>
                <a:gd name="T3" fmla="*/ 9 h 42"/>
                <a:gd name="T4" fmla="*/ 0 w 36"/>
                <a:gd name="T5" fmla="*/ 32 h 42"/>
                <a:gd name="T6" fmla="*/ 9 w 36"/>
                <a:gd name="T7" fmla="*/ 42 h 42"/>
                <a:gd name="T8" fmla="*/ 26 w 36"/>
                <a:gd name="T9" fmla="*/ 42 h 42"/>
                <a:gd name="T10" fmla="*/ 36 w 36"/>
                <a:gd name="T11" fmla="*/ 32 h 42"/>
                <a:gd name="T12" fmla="*/ 36 w 36"/>
                <a:gd name="T13" fmla="*/ 9 h 42"/>
                <a:gd name="T14" fmla="*/ 26 w 36"/>
                <a:gd name="T15" fmla="*/ 0 h 42"/>
                <a:gd name="T16" fmla="*/ 9 w 36"/>
                <a:gd name="T17"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42">
                  <a:moveTo>
                    <a:pt x="9" y="0"/>
                  </a:moveTo>
                  <a:cubicBezTo>
                    <a:pt x="4" y="0"/>
                    <a:pt x="0" y="4"/>
                    <a:pt x="0" y="9"/>
                  </a:cubicBezTo>
                  <a:cubicBezTo>
                    <a:pt x="0" y="32"/>
                    <a:pt x="0" y="32"/>
                    <a:pt x="0" y="32"/>
                  </a:cubicBezTo>
                  <a:cubicBezTo>
                    <a:pt x="0" y="37"/>
                    <a:pt x="4" y="42"/>
                    <a:pt x="9" y="42"/>
                  </a:cubicBezTo>
                  <a:cubicBezTo>
                    <a:pt x="26" y="42"/>
                    <a:pt x="26" y="42"/>
                    <a:pt x="26" y="42"/>
                  </a:cubicBezTo>
                  <a:cubicBezTo>
                    <a:pt x="31" y="42"/>
                    <a:pt x="36" y="37"/>
                    <a:pt x="36" y="32"/>
                  </a:cubicBezTo>
                  <a:cubicBezTo>
                    <a:pt x="36" y="9"/>
                    <a:pt x="36" y="9"/>
                    <a:pt x="36" y="9"/>
                  </a:cubicBezTo>
                  <a:cubicBezTo>
                    <a:pt x="36" y="4"/>
                    <a:pt x="31" y="0"/>
                    <a:pt x="26" y="0"/>
                  </a:cubicBezTo>
                  <a:lnTo>
                    <a:pt x="9"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31"/>
            <p:cNvSpPr/>
            <p:nvPr/>
          </p:nvSpPr>
          <p:spPr bwMode="auto">
            <a:xfrm>
              <a:off x="2553404" y="2936191"/>
              <a:ext cx="250157" cy="664697"/>
            </a:xfrm>
            <a:custGeom>
              <a:avLst/>
              <a:gdLst>
                <a:gd name="T0" fmla="*/ 26 w 36"/>
                <a:gd name="T1" fmla="*/ 0 h 94"/>
                <a:gd name="T2" fmla="*/ 9 w 36"/>
                <a:gd name="T3" fmla="*/ 0 h 94"/>
                <a:gd name="T4" fmla="*/ 0 w 36"/>
                <a:gd name="T5" fmla="*/ 9 h 94"/>
                <a:gd name="T6" fmla="*/ 0 w 36"/>
                <a:gd name="T7" fmla="*/ 84 h 94"/>
                <a:gd name="T8" fmla="*/ 9 w 36"/>
                <a:gd name="T9" fmla="*/ 94 h 94"/>
                <a:gd name="T10" fmla="*/ 26 w 36"/>
                <a:gd name="T11" fmla="*/ 94 h 94"/>
                <a:gd name="T12" fmla="*/ 36 w 36"/>
                <a:gd name="T13" fmla="*/ 84 h 94"/>
                <a:gd name="T14" fmla="*/ 36 w 36"/>
                <a:gd name="T15" fmla="*/ 9 h 94"/>
                <a:gd name="T16" fmla="*/ 26 w 36"/>
                <a:gd name="T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4">
                  <a:moveTo>
                    <a:pt x="26" y="0"/>
                  </a:moveTo>
                  <a:cubicBezTo>
                    <a:pt x="9" y="0"/>
                    <a:pt x="9" y="0"/>
                    <a:pt x="9" y="0"/>
                  </a:cubicBezTo>
                  <a:cubicBezTo>
                    <a:pt x="4" y="0"/>
                    <a:pt x="0" y="4"/>
                    <a:pt x="0" y="9"/>
                  </a:cubicBezTo>
                  <a:cubicBezTo>
                    <a:pt x="0" y="84"/>
                    <a:pt x="0" y="84"/>
                    <a:pt x="0" y="84"/>
                  </a:cubicBezTo>
                  <a:cubicBezTo>
                    <a:pt x="0" y="89"/>
                    <a:pt x="4" y="94"/>
                    <a:pt x="9" y="94"/>
                  </a:cubicBezTo>
                  <a:cubicBezTo>
                    <a:pt x="26" y="94"/>
                    <a:pt x="26" y="94"/>
                    <a:pt x="26" y="94"/>
                  </a:cubicBezTo>
                  <a:cubicBezTo>
                    <a:pt x="31" y="94"/>
                    <a:pt x="36" y="89"/>
                    <a:pt x="36" y="84"/>
                  </a:cubicBezTo>
                  <a:cubicBezTo>
                    <a:pt x="36" y="9"/>
                    <a:pt x="36" y="9"/>
                    <a:pt x="36" y="9"/>
                  </a:cubicBezTo>
                  <a:cubicBezTo>
                    <a:pt x="36" y="4"/>
                    <a:pt x="31" y="0"/>
                    <a:pt x="26"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32"/>
            <p:cNvSpPr/>
            <p:nvPr/>
          </p:nvSpPr>
          <p:spPr bwMode="auto">
            <a:xfrm>
              <a:off x="1588521" y="3693800"/>
              <a:ext cx="1408013" cy="114357"/>
            </a:xfrm>
            <a:custGeom>
              <a:avLst/>
              <a:gdLst>
                <a:gd name="T0" fmla="*/ 191 w 199"/>
                <a:gd name="T1" fmla="*/ 0 h 16"/>
                <a:gd name="T2" fmla="*/ 8 w 199"/>
                <a:gd name="T3" fmla="*/ 0 h 16"/>
                <a:gd name="T4" fmla="*/ 0 w 199"/>
                <a:gd name="T5" fmla="*/ 8 h 16"/>
                <a:gd name="T6" fmla="*/ 0 w 199"/>
                <a:gd name="T7" fmla="*/ 8 h 16"/>
                <a:gd name="T8" fmla="*/ 8 w 199"/>
                <a:gd name="T9" fmla="*/ 16 h 16"/>
                <a:gd name="T10" fmla="*/ 191 w 199"/>
                <a:gd name="T11" fmla="*/ 16 h 16"/>
                <a:gd name="T12" fmla="*/ 199 w 199"/>
                <a:gd name="T13" fmla="*/ 8 h 16"/>
                <a:gd name="T14" fmla="*/ 199 w 199"/>
                <a:gd name="T15" fmla="*/ 8 h 16"/>
                <a:gd name="T16" fmla="*/ 191 w 19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9" h="16">
                  <a:moveTo>
                    <a:pt x="191" y="0"/>
                  </a:moveTo>
                  <a:cubicBezTo>
                    <a:pt x="8" y="0"/>
                    <a:pt x="8" y="0"/>
                    <a:pt x="8" y="0"/>
                  </a:cubicBezTo>
                  <a:cubicBezTo>
                    <a:pt x="3" y="0"/>
                    <a:pt x="0" y="3"/>
                    <a:pt x="0" y="8"/>
                  </a:cubicBezTo>
                  <a:cubicBezTo>
                    <a:pt x="0" y="8"/>
                    <a:pt x="0" y="8"/>
                    <a:pt x="0" y="8"/>
                  </a:cubicBezTo>
                  <a:cubicBezTo>
                    <a:pt x="0" y="13"/>
                    <a:pt x="3" y="16"/>
                    <a:pt x="8" y="16"/>
                  </a:cubicBezTo>
                  <a:cubicBezTo>
                    <a:pt x="191" y="16"/>
                    <a:pt x="191" y="16"/>
                    <a:pt x="191" y="16"/>
                  </a:cubicBezTo>
                  <a:cubicBezTo>
                    <a:pt x="196" y="16"/>
                    <a:pt x="199" y="13"/>
                    <a:pt x="199" y="8"/>
                  </a:cubicBezTo>
                  <a:cubicBezTo>
                    <a:pt x="199" y="8"/>
                    <a:pt x="199" y="8"/>
                    <a:pt x="199" y="8"/>
                  </a:cubicBezTo>
                  <a:cubicBezTo>
                    <a:pt x="199" y="3"/>
                    <a:pt x="196" y="0"/>
                    <a:pt x="191"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33"/>
            <p:cNvSpPr/>
            <p:nvPr/>
          </p:nvSpPr>
          <p:spPr bwMode="auto">
            <a:xfrm>
              <a:off x="1681438" y="2493061"/>
              <a:ext cx="1179301" cy="550342"/>
            </a:xfrm>
            <a:custGeom>
              <a:avLst/>
              <a:gdLst>
                <a:gd name="T0" fmla="*/ 8 w 167"/>
                <a:gd name="T1" fmla="*/ 68 h 78"/>
                <a:gd name="T2" fmla="*/ 28 w 167"/>
                <a:gd name="T3" fmla="*/ 48 h 78"/>
                <a:gd name="T4" fmla="*/ 82 w 167"/>
                <a:gd name="T5" fmla="*/ 77 h 78"/>
                <a:gd name="T6" fmla="*/ 84 w 167"/>
                <a:gd name="T7" fmla="*/ 78 h 78"/>
                <a:gd name="T8" fmla="*/ 87 w 167"/>
                <a:gd name="T9" fmla="*/ 77 h 78"/>
                <a:gd name="T10" fmla="*/ 148 w 167"/>
                <a:gd name="T11" fmla="*/ 22 h 78"/>
                <a:gd name="T12" fmla="*/ 154 w 167"/>
                <a:gd name="T13" fmla="*/ 28 h 78"/>
                <a:gd name="T14" fmla="*/ 155 w 167"/>
                <a:gd name="T15" fmla="*/ 29 h 78"/>
                <a:gd name="T16" fmla="*/ 156 w 167"/>
                <a:gd name="T17" fmla="*/ 28 h 78"/>
                <a:gd name="T18" fmla="*/ 158 w 167"/>
                <a:gd name="T19" fmla="*/ 26 h 78"/>
                <a:gd name="T20" fmla="*/ 166 w 167"/>
                <a:gd name="T21" fmla="*/ 2 h 78"/>
                <a:gd name="T22" fmla="*/ 166 w 167"/>
                <a:gd name="T23" fmla="*/ 0 h 78"/>
                <a:gd name="T24" fmla="*/ 165 w 167"/>
                <a:gd name="T25" fmla="*/ 0 h 78"/>
                <a:gd name="T26" fmla="*/ 164 w 167"/>
                <a:gd name="T27" fmla="*/ 0 h 78"/>
                <a:gd name="T28" fmla="*/ 140 w 167"/>
                <a:gd name="T29" fmla="*/ 9 h 78"/>
                <a:gd name="T30" fmla="*/ 139 w 167"/>
                <a:gd name="T31" fmla="*/ 10 h 78"/>
                <a:gd name="T32" fmla="*/ 138 w 167"/>
                <a:gd name="T33" fmla="*/ 12 h 78"/>
                <a:gd name="T34" fmla="*/ 138 w 167"/>
                <a:gd name="T35" fmla="*/ 13 h 78"/>
                <a:gd name="T36" fmla="*/ 142 w 167"/>
                <a:gd name="T37" fmla="*/ 17 h 78"/>
                <a:gd name="T38" fmla="*/ 83 w 167"/>
                <a:gd name="T39" fmla="*/ 69 h 78"/>
                <a:gd name="T40" fmla="*/ 29 w 167"/>
                <a:gd name="T41" fmla="*/ 40 h 78"/>
                <a:gd name="T42" fmla="*/ 25 w 167"/>
                <a:gd name="T43" fmla="*/ 41 h 78"/>
                <a:gd name="T44" fmla="*/ 2 w 167"/>
                <a:gd name="T45" fmla="*/ 63 h 78"/>
                <a:gd name="T46" fmla="*/ 2 w 167"/>
                <a:gd name="T47" fmla="*/ 68 h 78"/>
                <a:gd name="T48" fmla="*/ 8 w 167"/>
                <a:gd name="T49"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7" h="78">
                  <a:moveTo>
                    <a:pt x="8" y="68"/>
                  </a:moveTo>
                  <a:cubicBezTo>
                    <a:pt x="28" y="48"/>
                    <a:pt x="28" y="48"/>
                    <a:pt x="28" y="48"/>
                  </a:cubicBezTo>
                  <a:cubicBezTo>
                    <a:pt x="82" y="77"/>
                    <a:pt x="82" y="77"/>
                    <a:pt x="82" y="77"/>
                  </a:cubicBezTo>
                  <a:cubicBezTo>
                    <a:pt x="83" y="78"/>
                    <a:pt x="83" y="78"/>
                    <a:pt x="84" y="78"/>
                  </a:cubicBezTo>
                  <a:cubicBezTo>
                    <a:pt x="85" y="78"/>
                    <a:pt x="86" y="78"/>
                    <a:pt x="87" y="77"/>
                  </a:cubicBezTo>
                  <a:cubicBezTo>
                    <a:pt x="148" y="22"/>
                    <a:pt x="148" y="22"/>
                    <a:pt x="148" y="22"/>
                  </a:cubicBezTo>
                  <a:cubicBezTo>
                    <a:pt x="154" y="28"/>
                    <a:pt x="154" y="28"/>
                    <a:pt x="154" y="28"/>
                  </a:cubicBezTo>
                  <a:cubicBezTo>
                    <a:pt x="154" y="29"/>
                    <a:pt x="154" y="29"/>
                    <a:pt x="155" y="29"/>
                  </a:cubicBezTo>
                  <a:cubicBezTo>
                    <a:pt x="155" y="29"/>
                    <a:pt x="156" y="28"/>
                    <a:pt x="156" y="28"/>
                  </a:cubicBezTo>
                  <a:cubicBezTo>
                    <a:pt x="157" y="27"/>
                    <a:pt x="157" y="26"/>
                    <a:pt x="158" y="26"/>
                  </a:cubicBezTo>
                  <a:cubicBezTo>
                    <a:pt x="158" y="26"/>
                    <a:pt x="163" y="11"/>
                    <a:pt x="166" y="2"/>
                  </a:cubicBezTo>
                  <a:cubicBezTo>
                    <a:pt x="166" y="2"/>
                    <a:pt x="167" y="1"/>
                    <a:pt x="166" y="0"/>
                  </a:cubicBezTo>
                  <a:cubicBezTo>
                    <a:pt x="166" y="0"/>
                    <a:pt x="165" y="0"/>
                    <a:pt x="165" y="0"/>
                  </a:cubicBezTo>
                  <a:cubicBezTo>
                    <a:pt x="164" y="0"/>
                    <a:pt x="164" y="0"/>
                    <a:pt x="164" y="0"/>
                  </a:cubicBezTo>
                  <a:cubicBezTo>
                    <a:pt x="140" y="9"/>
                    <a:pt x="140" y="9"/>
                    <a:pt x="140" y="9"/>
                  </a:cubicBezTo>
                  <a:cubicBezTo>
                    <a:pt x="140" y="9"/>
                    <a:pt x="139" y="10"/>
                    <a:pt x="139" y="10"/>
                  </a:cubicBezTo>
                  <a:cubicBezTo>
                    <a:pt x="138" y="11"/>
                    <a:pt x="138" y="12"/>
                    <a:pt x="138" y="12"/>
                  </a:cubicBezTo>
                  <a:cubicBezTo>
                    <a:pt x="138" y="12"/>
                    <a:pt x="138" y="13"/>
                    <a:pt x="138" y="13"/>
                  </a:cubicBezTo>
                  <a:cubicBezTo>
                    <a:pt x="142" y="17"/>
                    <a:pt x="142" y="17"/>
                    <a:pt x="142" y="17"/>
                  </a:cubicBezTo>
                  <a:cubicBezTo>
                    <a:pt x="83" y="69"/>
                    <a:pt x="83" y="69"/>
                    <a:pt x="83" y="69"/>
                  </a:cubicBezTo>
                  <a:cubicBezTo>
                    <a:pt x="29" y="40"/>
                    <a:pt x="29" y="40"/>
                    <a:pt x="29" y="40"/>
                  </a:cubicBezTo>
                  <a:cubicBezTo>
                    <a:pt x="28" y="39"/>
                    <a:pt x="26" y="39"/>
                    <a:pt x="25" y="41"/>
                  </a:cubicBezTo>
                  <a:cubicBezTo>
                    <a:pt x="2" y="63"/>
                    <a:pt x="2" y="63"/>
                    <a:pt x="2" y="63"/>
                  </a:cubicBezTo>
                  <a:cubicBezTo>
                    <a:pt x="0" y="64"/>
                    <a:pt x="0" y="67"/>
                    <a:pt x="2" y="68"/>
                  </a:cubicBezTo>
                  <a:cubicBezTo>
                    <a:pt x="4" y="70"/>
                    <a:pt x="6" y="70"/>
                    <a:pt x="8" y="6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 name="标题 1"/>
          <p:cNvSpPr>
            <a:spLocks noGrp="1"/>
          </p:cNvSpPr>
          <p:nvPr>
            <p:ph type="title"/>
          </p:nvPr>
        </p:nvSpPr>
        <p:spPr/>
        <p:txBody>
          <a:bodyPr/>
          <a:lstStyle/>
          <a:p>
            <a:r>
              <a:rPr kumimoji="1" lang="zh-CN" altLang="en-US" dirty="0"/>
              <a:t>用户效率</a:t>
            </a:r>
            <a:r>
              <a:rPr kumimoji="1" lang="zh-CN" altLang="en-US" dirty="0" smtClean="0"/>
              <a:t>分析（续）</a:t>
            </a:r>
            <a:endParaRPr kumimoji="1" lang="zh-CN" altLang="en-US" dirty="0"/>
          </a:p>
        </p:txBody>
      </p:sp>
    </p:spTree>
    <p:extLst>
      <p:ext uri="{BB962C8B-B14F-4D97-AF65-F5344CB8AC3E}">
        <p14:creationId xmlns:p14="http://schemas.microsoft.com/office/powerpoint/2010/main" val="1814283572"/>
      </p:ext>
    </p:extLst>
  </p:cSld>
  <p:clrMapOvr>
    <a:masterClrMapping/>
  </p:clrMapOvr>
  <p:transition spd="slow" advClick="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875" y="1836569"/>
            <a:ext cx="7684999" cy="3521075"/>
          </a:xfrm>
          <a:prstGeom prst="rect">
            <a:avLst/>
          </a:prstGeom>
          <a:effectLst>
            <a:outerShdw blurRad="50800" dist="127000" algn="l" rotWithShape="0">
              <a:prstClr val="black">
                <a:alpha val="40000"/>
              </a:prstClr>
            </a:outerShdw>
          </a:effectLst>
        </p:spPr>
      </p:pic>
      <p:sp>
        <p:nvSpPr>
          <p:cNvPr id="2" name="标题 1"/>
          <p:cNvSpPr>
            <a:spLocks noGrp="1"/>
          </p:cNvSpPr>
          <p:nvPr>
            <p:ph type="title"/>
          </p:nvPr>
        </p:nvSpPr>
        <p:spPr/>
        <p:txBody>
          <a:bodyPr/>
          <a:lstStyle/>
          <a:p>
            <a:r>
              <a:rPr kumimoji="1" lang="zh-CN" altLang="en-US" dirty="0" smtClean="0"/>
              <a:t>应用和网站知识库</a:t>
            </a:r>
            <a:endParaRPr kumimoji="1" lang="zh-CN" altLang="en-US" dirty="0"/>
          </a:p>
        </p:txBody>
      </p:sp>
      <p:grpSp>
        <p:nvGrpSpPr>
          <p:cNvPr id="3" name="组 2"/>
          <p:cNvGrpSpPr/>
          <p:nvPr/>
        </p:nvGrpSpPr>
        <p:grpSpPr>
          <a:xfrm>
            <a:off x="7310810" y="1659343"/>
            <a:ext cx="4893026" cy="1928429"/>
            <a:chOff x="6597448" y="1836569"/>
            <a:chExt cx="5805243" cy="2311326"/>
          </a:xfrm>
        </p:grpSpPr>
        <p:grpSp>
          <p:nvGrpSpPr>
            <p:cNvPr id="35" name="Group 34"/>
            <p:cNvGrpSpPr/>
            <p:nvPr/>
          </p:nvGrpSpPr>
          <p:grpSpPr bwMode="auto">
            <a:xfrm>
              <a:off x="6597448" y="2154069"/>
              <a:ext cx="1506538" cy="1993826"/>
              <a:chOff x="0" y="0"/>
              <a:chExt cx="1505961" cy="1993220"/>
            </a:xfrm>
          </p:grpSpPr>
          <p:sp>
            <p:nvSpPr>
              <p:cNvPr id="36" name="矩形 118"/>
              <p:cNvSpPr>
                <a:spLocks noChangeArrowheads="1"/>
              </p:cNvSpPr>
              <p:nvPr/>
            </p:nvSpPr>
            <p:spPr bwMode="auto">
              <a:xfrm rot="2670473">
                <a:off x="0" y="0"/>
                <a:ext cx="1505961" cy="1505961"/>
              </a:xfrm>
              <a:prstGeom prst="rect">
                <a:avLst/>
              </a:prstGeom>
              <a:solidFill>
                <a:srgbClr val="F79E1E"/>
              </a:solidFill>
              <a:ln w="57150" cap="flat" cmpd="sng">
                <a:solidFill>
                  <a:srgbClr val="F5F5E2"/>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7" name="Freeform 186"/>
              <p:cNvSpPr>
                <a:spLocks noChangeArrowheads="1"/>
              </p:cNvSpPr>
              <p:nvPr/>
            </p:nvSpPr>
            <p:spPr bwMode="auto">
              <a:xfrm rot="1698444">
                <a:off x="571140" y="52970"/>
                <a:ext cx="160701" cy="454246"/>
              </a:xfrm>
              <a:custGeom>
                <a:avLst/>
                <a:gdLst>
                  <a:gd name="T0" fmla="*/ 63 w 63"/>
                  <a:gd name="T1" fmla="*/ 204 h 213"/>
                  <a:gd name="T2" fmla="*/ 47 w 63"/>
                  <a:gd name="T3" fmla="*/ 213 h 213"/>
                  <a:gd name="T4" fmla="*/ 13 w 63"/>
                  <a:gd name="T5" fmla="*/ 205 h 213"/>
                  <a:gd name="T6" fmla="*/ 0 w 63"/>
                  <a:gd name="T7" fmla="*/ 110 h 213"/>
                  <a:gd name="T8" fmla="*/ 4 w 63"/>
                  <a:gd name="T9" fmla="*/ 58 h 213"/>
                  <a:gd name="T10" fmla="*/ 13 w 63"/>
                  <a:gd name="T11" fmla="*/ 8 h 213"/>
                  <a:gd name="T12" fmla="*/ 47 w 63"/>
                  <a:gd name="T13" fmla="*/ 0 h 213"/>
                  <a:gd name="T14" fmla="*/ 63 w 63"/>
                  <a:gd name="T15" fmla="*/ 9 h 213"/>
                  <a:gd name="T16" fmla="*/ 60 w 63"/>
                  <a:gd name="T17" fmla="*/ 52 h 213"/>
                  <a:gd name="T18" fmla="*/ 37 w 63"/>
                  <a:gd name="T19" fmla="*/ 67 h 213"/>
                  <a:gd name="T20" fmla="*/ 28 w 63"/>
                  <a:gd name="T21" fmla="*/ 89 h 213"/>
                  <a:gd name="T22" fmla="*/ 27 w 63"/>
                  <a:gd name="T23" fmla="*/ 113 h 213"/>
                  <a:gd name="T24" fmla="*/ 34 w 63"/>
                  <a:gd name="T25" fmla="*/ 143 h 213"/>
                  <a:gd name="T26" fmla="*/ 60 w 63"/>
                  <a:gd name="T27" fmla="*/ 161 h 213"/>
                  <a:gd name="T28" fmla="*/ 63 w 63"/>
                  <a:gd name="T29" fmla="*/ 204 h 2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3"/>
                  <a:gd name="T46" fmla="*/ 0 h 213"/>
                  <a:gd name="T47" fmla="*/ 63 w 63"/>
                  <a:gd name="T48" fmla="*/ 213 h 2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3" h="213">
                    <a:moveTo>
                      <a:pt x="63" y="204"/>
                    </a:moveTo>
                    <a:cubicBezTo>
                      <a:pt x="60" y="206"/>
                      <a:pt x="54" y="209"/>
                      <a:pt x="47" y="213"/>
                    </a:cubicBezTo>
                    <a:cubicBezTo>
                      <a:pt x="35" y="213"/>
                      <a:pt x="24" y="210"/>
                      <a:pt x="13" y="205"/>
                    </a:cubicBezTo>
                    <a:cubicBezTo>
                      <a:pt x="5" y="182"/>
                      <a:pt x="0" y="150"/>
                      <a:pt x="0" y="110"/>
                    </a:cubicBezTo>
                    <a:cubicBezTo>
                      <a:pt x="0" y="96"/>
                      <a:pt x="1" y="78"/>
                      <a:pt x="4" y="58"/>
                    </a:cubicBezTo>
                    <a:cubicBezTo>
                      <a:pt x="6" y="35"/>
                      <a:pt x="9" y="18"/>
                      <a:pt x="13" y="8"/>
                    </a:cubicBezTo>
                    <a:cubicBezTo>
                      <a:pt x="24" y="3"/>
                      <a:pt x="35" y="0"/>
                      <a:pt x="47" y="0"/>
                    </a:cubicBezTo>
                    <a:cubicBezTo>
                      <a:pt x="51" y="1"/>
                      <a:pt x="56" y="4"/>
                      <a:pt x="63" y="9"/>
                    </a:cubicBezTo>
                    <a:cubicBezTo>
                      <a:pt x="60" y="52"/>
                      <a:pt x="60" y="52"/>
                      <a:pt x="60" y="52"/>
                    </a:cubicBezTo>
                    <a:cubicBezTo>
                      <a:pt x="37" y="67"/>
                      <a:pt x="37" y="67"/>
                      <a:pt x="37" y="67"/>
                    </a:cubicBezTo>
                    <a:cubicBezTo>
                      <a:pt x="32" y="74"/>
                      <a:pt x="29" y="81"/>
                      <a:pt x="28" y="89"/>
                    </a:cubicBezTo>
                    <a:cubicBezTo>
                      <a:pt x="28" y="92"/>
                      <a:pt x="27" y="101"/>
                      <a:pt x="27" y="113"/>
                    </a:cubicBezTo>
                    <a:cubicBezTo>
                      <a:pt x="27" y="127"/>
                      <a:pt x="30" y="137"/>
                      <a:pt x="34" y="143"/>
                    </a:cubicBezTo>
                    <a:cubicBezTo>
                      <a:pt x="37" y="145"/>
                      <a:pt x="45" y="151"/>
                      <a:pt x="60" y="161"/>
                    </a:cubicBezTo>
                    <a:lnTo>
                      <a:pt x="63" y="204"/>
                    </a:ln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8" name="文本框 120"/>
              <p:cNvSpPr>
                <a:spLocks noChangeArrowheads="1"/>
              </p:cNvSpPr>
              <p:nvPr/>
            </p:nvSpPr>
            <p:spPr bwMode="auto">
              <a:xfrm rot="2720642">
                <a:off x="-408990" y="872650"/>
                <a:ext cx="1803121" cy="438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标签自定</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9" name="Group 38"/>
            <p:cNvGrpSpPr/>
            <p:nvPr/>
          </p:nvGrpSpPr>
          <p:grpSpPr bwMode="auto">
            <a:xfrm>
              <a:off x="10383636" y="2128669"/>
              <a:ext cx="2019055" cy="1506538"/>
              <a:chOff x="0" y="0"/>
              <a:chExt cx="2019773" cy="1505961"/>
            </a:xfrm>
          </p:grpSpPr>
          <p:sp>
            <p:nvSpPr>
              <p:cNvPr id="40" name="矩形 122"/>
              <p:cNvSpPr>
                <a:spLocks noChangeArrowheads="1"/>
              </p:cNvSpPr>
              <p:nvPr/>
            </p:nvSpPr>
            <p:spPr bwMode="auto">
              <a:xfrm rot="2670473">
                <a:off x="0" y="0"/>
                <a:ext cx="1505961" cy="1505961"/>
              </a:xfrm>
              <a:prstGeom prst="rect">
                <a:avLst/>
              </a:prstGeom>
              <a:solidFill>
                <a:srgbClr val="9CB81F"/>
              </a:solidFill>
              <a:ln w="57150" cap="flat" cmpd="sng">
                <a:solidFill>
                  <a:srgbClr val="F5F5E2"/>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 name="Group 40"/>
              <p:cNvGrpSpPr/>
              <p:nvPr/>
            </p:nvGrpSpPr>
            <p:grpSpPr bwMode="auto">
              <a:xfrm>
                <a:off x="510413" y="68521"/>
                <a:ext cx="463231" cy="533975"/>
                <a:chOff x="0" y="0"/>
                <a:chExt cx="758826" cy="874713"/>
              </a:xfrm>
            </p:grpSpPr>
            <p:sp>
              <p:nvSpPr>
                <p:cNvPr id="43" name="Freeform 179"/>
                <p:cNvSpPr>
                  <a:spLocks noChangeArrowheads="1"/>
                </p:cNvSpPr>
                <p:nvPr/>
              </p:nvSpPr>
              <p:spPr bwMode="auto">
                <a:xfrm>
                  <a:off x="366713" y="198438"/>
                  <a:ext cx="38100" cy="19050"/>
                </a:xfrm>
                <a:custGeom>
                  <a:avLst/>
                  <a:gdLst>
                    <a:gd name="T0" fmla="*/ 10 w 10"/>
                    <a:gd name="T1" fmla="*/ 5 h 5"/>
                    <a:gd name="T2" fmla="*/ 5 w 10"/>
                    <a:gd name="T3" fmla="*/ 0 h 5"/>
                    <a:gd name="T4" fmla="*/ 0 w 10"/>
                    <a:gd name="T5" fmla="*/ 5 h 5"/>
                    <a:gd name="T6" fmla="*/ 10 w 10"/>
                    <a:gd name="T7" fmla="*/ 5 h 5"/>
                    <a:gd name="T8" fmla="*/ 0 60000 65536"/>
                    <a:gd name="T9" fmla="*/ 0 60000 65536"/>
                    <a:gd name="T10" fmla="*/ 0 60000 65536"/>
                    <a:gd name="T11" fmla="*/ 0 60000 65536"/>
                    <a:gd name="T12" fmla="*/ 0 w 10"/>
                    <a:gd name="T13" fmla="*/ 0 h 5"/>
                    <a:gd name="T14" fmla="*/ 10 w 10"/>
                    <a:gd name="T15" fmla="*/ 5 h 5"/>
                  </a:gdLst>
                  <a:ahLst/>
                  <a:cxnLst>
                    <a:cxn ang="T8">
                      <a:pos x="T0" y="T1"/>
                    </a:cxn>
                    <a:cxn ang="T9">
                      <a:pos x="T2" y="T3"/>
                    </a:cxn>
                    <a:cxn ang="T10">
                      <a:pos x="T4" y="T5"/>
                    </a:cxn>
                    <a:cxn ang="T11">
                      <a:pos x="T6" y="T7"/>
                    </a:cxn>
                  </a:cxnLst>
                  <a:rect l="T12" t="T13" r="T14" b="T15"/>
                  <a:pathLst>
                    <a:path w="10" h="5">
                      <a:moveTo>
                        <a:pt x="10" y="5"/>
                      </a:moveTo>
                      <a:cubicBezTo>
                        <a:pt x="5" y="0"/>
                        <a:pt x="5" y="0"/>
                        <a:pt x="5" y="0"/>
                      </a:cubicBezTo>
                      <a:cubicBezTo>
                        <a:pt x="0" y="5"/>
                        <a:pt x="0" y="5"/>
                        <a:pt x="0" y="5"/>
                      </a:cubicBezTo>
                      <a:cubicBezTo>
                        <a:pt x="2" y="2"/>
                        <a:pt x="7" y="2"/>
                        <a:pt x="10" y="5"/>
                      </a:cubicBez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44" name="Freeform 180"/>
                <p:cNvSpPr>
                  <a:spLocks noChangeArrowheads="1"/>
                </p:cNvSpPr>
                <p:nvPr/>
              </p:nvSpPr>
              <p:spPr bwMode="auto">
                <a:xfrm>
                  <a:off x="141288" y="0"/>
                  <a:ext cx="468313" cy="236538"/>
                </a:xfrm>
                <a:custGeom>
                  <a:avLst/>
                  <a:gdLst>
                    <a:gd name="T0" fmla="*/ 64 w 123"/>
                    <a:gd name="T1" fmla="*/ 60 h 62"/>
                    <a:gd name="T2" fmla="*/ 66 w 123"/>
                    <a:gd name="T3" fmla="*/ 60 h 62"/>
                    <a:gd name="T4" fmla="*/ 74 w 123"/>
                    <a:gd name="T5" fmla="*/ 62 h 62"/>
                    <a:gd name="T6" fmla="*/ 120 w 123"/>
                    <a:gd name="T7" fmla="*/ 14 h 62"/>
                    <a:gd name="T8" fmla="*/ 120 w 123"/>
                    <a:gd name="T9" fmla="*/ 4 h 62"/>
                    <a:gd name="T10" fmla="*/ 110 w 123"/>
                    <a:gd name="T11" fmla="*/ 4 h 62"/>
                    <a:gd name="T12" fmla="*/ 64 w 123"/>
                    <a:gd name="T13" fmla="*/ 52 h 62"/>
                    <a:gd name="T14" fmla="*/ 69 w 123"/>
                    <a:gd name="T15" fmla="*/ 57 h 62"/>
                    <a:gd name="T16" fmla="*/ 59 w 123"/>
                    <a:gd name="T17" fmla="*/ 57 h 62"/>
                    <a:gd name="T18" fmla="*/ 64 w 123"/>
                    <a:gd name="T19" fmla="*/ 52 h 62"/>
                    <a:gd name="T20" fmla="*/ 13 w 123"/>
                    <a:gd name="T21" fmla="*/ 3 h 62"/>
                    <a:gd name="T22" fmla="*/ 3 w 123"/>
                    <a:gd name="T23" fmla="*/ 3 h 62"/>
                    <a:gd name="T24" fmla="*/ 3 w 123"/>
                    <a:gd name="T25" fmla="*/ 13 h 62"/>
                    <a:gd name="T26" fmla="*/ 54 w 123"/>
                    <a:gd name="T27" fmla="*/ 62 h 62"/>
                    <a:gd name="T28" fmla="*/ 62 w 123"/>
                    <a:gd name="T29" fmla="*/ 60 h 62"/>
                    <a:gd name="T30" fmla="*/ 64 w 123"/>
                    <a:gd name="T31" fmla="*/ 60 h 6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3"/>
                    <a:gd name="T49" fmla="*/ 0 h 62"/>
                    <a:gd name="T50" fmla="*/ 123 w 123"/>
                    <a:gd name="T51" fmla="*/ 62 h 6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3" h="62">
                      <a:moveTo>
                        <a:pt x="64" y="60"/>
                      </a:moveTo>
                      <a:cubicBezTo>
                        <a:pt x="65" y="60"/>
                        <a:pt x="65" y="60"/>
                        <a:pt x="66" y="60"/>
                      </a:cubicBezTo>
                      <a:cubicBezTo>
                        <a:pt x="69" y="60"/>
                        <a:pt x="72" y="61"/>
                        <a:pt x="74" y="62"/>
                      </a:cubicBezTo>
                      <a:cubicBezTo>
                        <a:pt x="120" y="14"/>
                        <a:pt x="120" y="14"/>
                        <a:pt x="120" y="14"/>
                      </a:cubicBezTo>
                      <a:cubicBezTo>
                        <a:pt x="123" y="11"/>
                        <a:pt x="123" y="7"/>
                        <a:pt x="120" y="4"/>
                      </a:cubicBezTo>
                      <a:cubicBezTo>
                        <a:pt x="117" y="1"/>
                        <a:pt x="112" y="1"/>
                        <a:pt x="110" y="4"/>
                      </a:cubicBezTo>
                      <a:cubicBezTo>
                        <a:pt x="64" y="52"/>
                        <a:pt x="64" y="52"/>
                        <a:pt x="64" y="52"/>
                      </a:cubicBezTo>
                      <a:cubicBezTo>
                        <a:pt x="69" y="57"/>
                        <a:pt x="69" y="57"/>
                        <a:pt x="69" y="57"/>
                      </a:cubicBezTo>
                      <a:cubicBezTo>
                        <a:pt x="66" y="54"/>
                        <a:pt x="61" y="54"/>
                        <a:pt x="59" y="57"/>
                      </a:cubicBezTo>
                      <a:cubicBezTo>
                        <a:pt x="64" y="52"/>
                        <a:pt x="64" y="52"/>
                        <a:pt x="64" y="52"/>
                      </a:cubicBezTo>
                      <a:cubicBezTo>
                        <a:pt x="13" y="3"/>
                        <a:pt x="13" y="3"/>
                        <a:pt x="13" y="3"/>
                      </a:cubicBezTo>
                      <a:cubicBezTo>
                        <a:pt x="10" y="0"/>
                        <a:pt x="5" y="0"/>
                        <a:pt x="3" y="3"/>
                      </a:cubicBezTo>
                      <a:cubicBezTo>
                        <a:pt x="0" y="6"/>
                        <a:pt x="0" y="10"/>
                        <a:pt x="3" y="13"/>
                      </a:cubicBezTo>
                      <a:cubicBezTo>
                        <a:pt x="54" y="62"/>
                        <a:pt x="54" y="62"/>
                        <a:pt x="54" y="62"/>
                      </a:cubicBezTo>
                      <a:cubicBezTo>
                        <a:pt x="56" y="61"/>
                        <a:pt x="59" y="60"/>
                        <a:pt x="62" y="60"/>
                      </a:cubicBezTo>
                      <a:cubicBezTo>
                        <a:pt x="62" y="60"/>
                        <a:pt x="63" y="60"/>
                        <a:pt x="64" y="60"/>
                      </a:cubicBez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45" name="Freeform 181"/>
                <p:cNvSpPr>
                  <a:spLocks noEditPoints="1" noChangeArrowheads="1"/>
                </p:cNvSpPr>
                <p:nvPr/>
              </p:nvSpPr>
              <p:spPr bwMode="auto">
                <a:xfrm>
                  <a:off x="0" y="236538"/>
                  <a:ext cx="758826" cy="638175"/>
                </a:xfrm>
                <a:custGeom>
                  <a:avLst/>
                  <a:gdLst>
                    <a:gd name="T0" fmla="*/ 170 w 199"/>
                    <a:gd name="T1" fmla="*/ 9 h 168"/>
                    <a:gd name="T2" fmla="*/ 116 w 199"/>
                    <a:gd name="T3" fmla="*/ 9 h 168"/>
                    <a:gd name="T4" fmla="*/ 116 w 199"/>
                    <a:gd name="T5" fmla="*/ 8 h 168"/>
                    <a:gd name="T6" fmla="*/ 111 w 199"/>
                    <a:gd name="T7" fmla="*/ 0 h 168"/>
                    <a:gd name="T8" fmla="*/ 106 w 199"/>
                    <a:gd name="T9" fmla="*/ 5 h 168"/>
                    <a:gd name="T10" fmla="*/ 96 w 199"/>
                    <a:gd name="T11" fmla="*/ 5 h 168"/>
                    <a:gd name="T12" fmla="*/ 91 w 199"/>
                    <a:gd name="T13" fmla="*/ 0 h 168"/>
                    <a:gd name="T14" fmla="*/ 86 w 199"/>
                    <a:gd name="T15" fmla="*/ 8 h 168"/>
                    <a:gd name="T16" fmla="*/ 86 w 199"/>
                    <a:gd name="T17" fmla="*/ 9 h 168"/>
                    <a:gd name="T18" fmla="*/ 30 w 199"/>
                    <a:gd name="T19" fmla="*/ 9 h 168"/>
                    <a:gd name="T20" fmla="*/ 0 w 199"/>
                    <a:gd name="T21" fmla="*/ 39 h 168"/>
                    <a:gd name="T22" fmla="*/ 0 w 199"/>
                    <a:gd name="T23" fmla="*/ 133 h 168"/>
                    <a:gd name="T24" fmla="*/ 30 w 199"/>
                    <a:gd name="T25" fmla="*/ 163 h 168"/>
                    <a:gd name="T26" fmla="*/ 34 w 199"/>
                    <a:gd name="T27" fmla="*/ 163 h 168"/>
                    <a:gd name="T28" fmla="*/ 34 w 199"/>
                    <a:gd name="T29" fmla="*/ 168 h 168"/>
                    <a:gd name="T30" fmla="*/ 167 w 199"/>
                    <a:gd name="T31" fmla="*/ 168 h 168"/>
                    <a:gd name="T32" fmla="*/ 167 w 199"/>
                    <a:gd name="T33" fmla="*/ 163 h 168"/>
                    <a:gd name="T34" fmla="*/ 170 w 199"/>
                    <a:gd name="T35" fmla="*/ 163 h 168"/>
                    <a:gd name="T36" fmla="*/ 199 w 199"/>
                    <a:gd name="T37" fmla="*/ 133 h 168"/>
                    <a:gd name="T38" fmla="*/ 199 w 199"/>
                    <a:gd name="T39" fmla="*/ 39 h 168"/>
                    <a:gd name="T40" fmla="*/ 170 w 199"/>
                    <a:gd name="T41" fmla="*/ 9 h 168"/>
                    <a:gd name="T42" fmla="*/ 157 w 199"/>
                    <a:gd name="T43" fmla="*/ 163 h 168"/>
                    <a:gd name="T44" fmla="*/ 150 w 199"/>
                    <a:gd name="T45" fmla="*/ 155 h 168"/>
                    <a:gd name="T46" fmla="*/ 157 w 199"/>
                    <a:gd name="T47" fmla="*/ 148 h 168"/>
                    <a:gd name="T48" fmla="*/ 164 w 199"/>
                    <a:gd name="T49" fmla="*/ 155 h 168"/>
                    <a:gd name="T50" fmla="*/ 157 w 199"/>
                    <a:gd name="T51" fmla="*/ 163 h 168"/>
                    <a:gd name="T52" fmla="*/ 175 w 199"/>
                    <a:gd name="T53" fmla="*/ 122 h 168"/>
                    <a:gd name="T54" fmla="*/ 153 w 199"/>
                    <a:gd name="T55" fmla="*/ 144 h 168"/>
                    <a:gd name="T56" fmla="*/ 47 w 199"/>
                    <a:gd name="T57" fmla="*/ 144 h 168"/>
                    <a:gd name="T58" fmla="*/ 25 w 199"/>
                    <a:gd name="T59" fmla="*/ 122 h 168"/>
                    <a:gd name="T60" fmla="*/ 25 w 199"/>
                    <a:gd name="T61" fmla="*/ 51 h 168"/>
                    <a:gd name="T62" fmla="*/ 47 w 199"/>
                    <a:gd name="T63" fmla="*/ 28 h 168"/>
                    <a:gd name="T64" fmla="*/ 153 w 199"/>
                    <a:gd name="T65" fmla="*/ 28 h 168"/>
                    <a:gd name="T66" fmla="*/ 175 w 199"/>
                    <a:gd name="T67" fmla="*/ 51 h 168"/>
                    <a:gd name="T68" fmla="*/ 175 w 199"/>
                    <a:gd name="T69" fmla="*/ 122 h 1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9"/>
                    <a:gd name="T106" fmla="*/ 0 h 168"/>
                    <a:gd name="T107" fmla="*/ 199 w 199"/>
                    <a:gd name="T108" fmla="*/ 168 h 1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9" h="168">
                      <a:moveTo>
                        <a:pt x="170" y="9"/>
                      </a:moveTo>
                      <a:cubicBezTo>
                        <a:pt x="116" y="9"/>
                        <a:pt x="116" y="9"/>
                        <a:pt x="116" y="9"/>
                      </a:cubicBezTo>
                      <a:cubicBezTo>
                        <a:pt x="116" y="9"/>
                        <a:pt x="116" y="8"/>
                        <a:pt x="116" y="8"/>
                      </a:cubicBezTo>
                      <a:cubicBezTo>
                        <a:pt x="116" y="5"/>
                        <a:pt x="114" y="2"/>
                        <a:pt x="111" y="0"/>
                      </a:cubicBezTo>
                      <a:cubicBezTo>
                        <a:pt x="106" y="5"/>
                        <a:pt x="106" y="5"/>
                        <a:pt x="106" y="5"/>
                      </a:cubicBezTo>
                      <a:cubicBezTo>
                        <a:pt x="103" y="8"/>
                        <a:pt x="99" y="8"/>
                        <a:pt x="96" y="5"/>
                      </a:cubicBezTo>
                      <a:cubicBezTo>
                        <a:pt x="91" y="0"/>
                        <a:pt x="91" y="0"/>
                        <a:pt x="91" y="0"/>
                      </a:cubicBezTo>
                      <a:cubicBezTo>
                        <a:pt x="88" y="2"/>
                        <a:pt x="86" y="5"/>
                        <a:pt x="86" y="8"/>
                      </a:cubicBezTo>
                      <a:cubicBezTo>
                        <a:pt x="86" y="8"/>
                        <a:pt x="86" y="9"/>
                        <a:pt x="86" y="9"/>
                      </a:cubicBezTo>
                      <a:cubicBezTo>
                        <a:pt x="30" y="9"/>
                        <a:pt x="30" y="9"/>
                        <a:pt x="30" y="9"/>
                      </a:cubicBezTo>
                      <a:cubicBezTo>
                        <a:pt x="14" y="9"/>
                        <a:pt x="0" y="23"/>
                        <a:pt x="0" y="39"/>
                      </a:cubicBezTo>
                      <a:cubicBezTo>
                        <a:pt x="0" y="133"/>
                        <a:pt x="0" y="133"/>
                        <a:pt x="0" y="133"/>
                      </a:cubicBezTo>
                      <a:cubicBezTo>
                        <a:pt x="0" y="150"/>
                        <a:pt x="14" y="163"/>
                        <a:pt x="30" y="163"/>
                      </a:cubicBezTo>
                      <a:cubicBezTo>
                        <a:pt x="34" y="163"/>
                        <a:pt x="34" y="163"/>
                        <a:pt x="34" y="163"/>
                      </a:cubicBezTo>
                      <a:cubicBezTo>
                        <a:pt x="34" y="168"/>
                        <a:pt x="34" y="168"/>
                        <a:pt x="34" y="168"/>
                      </a:cubicBezTo>
                      <a:cubicBezTo>
                        <a:pt x="167" y="168"/>
                        <a:pt x="167" y="168"/>
                        <a:pt x="167" y="168"/>
                      </a:cubicBezTo>
                      <a:cubicBezTo>
                        <a:pt x="167" y="163"/>
                        <a:pt x="167" y="163"/>
                        <a:pt x="167" y="163"/>
                      </a:cubicBezTo>
                      <a:cubicBezTo>
                        <a:pt x="170" y="163"/>
                        <a:pt x="170" y="163"/>
                        <a:pt x="170" y="163"/>
                      </a:cubicBezTo>
                      <a:cubicBezTo>
                        <a:pt x="186" y="163"/>
                        <a:pt x="199" y="150"/>
                        <a:pt x="199" y="133"/>
                      </a:cubicBezTo>
                      <a:cubicBezTo>
                        <a:pt x="199" y="39"/>
                        <a:pt x="199" y="39"/>
                        <a:pt x="199" y="39"/>
                      </a:cubicBezTo>
                      <a:cubicBezTo>
                        <a:pt x="199" y="23"/>
                        <a:pt x="186" y="9"/>
                        <a:pt x="170" y="9"/>
                      </a:cubicBezTo>
                      <a:close/>
                      <a:moveTo>
                        <a:pt x="157" y="163"/>
                      </a:moveTo>
                      <a:cubicBezTo>
                        <a:pt x="153" y="163"/>
                        <a:pt x="150" y="159"/>
                        <a:pt x="150" y="155"/>
                      </a:cubicBezTo>
                      <a:cubicBezTo>
                        <a:pt x="150" y="152"/>
                        <a:pt x="153" y="148"/>
                        <a:pt x="157" y="148"/>
                      </a:cubicBezTo>
                      <a:cubicBezTo>
                        <a:pt x="161" y="148"/>
                        <a:pt x="164" y="152"/>
                        <a:pt x="164" y="155"/>
                      </a:cubicBezTo>
                      <a:cubicBezTo>
                        <a:pt x="164" y="159"/>
                        <a:pt x="161" y="163"/>
                        <a:pt x="157" y="163"/>
                      </a:cubicBezTo>
                      <a:close/>
                      <a:moveTo>
                        <a:pt x="175" y="122"/>
                      </a:moveTo>
                      <a:cubicBezTo>
                        <a:pt x="175" y="134"/>
                        <a:pt x="164" y="144"/>
                        <a:pt x="153" y="144"/>
                      </a:cubicBezTo>
                      <a:cubicBezTo>
                        <a:pt x="47" y="144"/>
                        <a:pt x="47" y="144"/>
                        <a:pt x="47" y="144"/>
                      </a:cubicBezTo>
                      <a:cubicBezTo>
                        <a:pt x="34" y="144"/>
                        <a:pt x="25" y="134"/>
                        <a:pt x="25" y="122"/>
                      </a:cubicBezTo>
                      <a:cubicBezTo>
                        <a:pt x="25" y="51"/>
                        <a:pt x="25" y="51"/>
                        <a:pt x="25" y="51"/>
                      </a:cubicBezTo>
                      <a:cubicBezTo>
                        <a:pt x="25" y="38"/>
                        <a:pt x="34" y="28"/>
                        <a:pt x="47" y="28"/>
                      </a:cubicBezTo>
                      <a:cubicBezTo>
                        <a:pt x="153" y="28"/>
                        <a:pt x="153" y="28"/>
                        <a:pt x="153" y="28"/>
                      </a:cubicBezTo>
                      <a:cubicBezTo>
                        <a:pt x="164" y="28"/>
                        <a:pt x="175" y="38"/>
                        <a:pt x="175" y="51"/>
                      </a:cubicBezTo>
                      <a:lnTo>
                        <a:pt x="175" y="122"/>
                      </a:ln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46" name="Freeform 182"/>
                <p:cNvSpPr>
                  <a:spLocks noChangeArrowheads="1"/>
                </p:cNvSpPr>
                <p:nvPr/>
              </p:nvSpPr>
              <p:spPr bwMode="auto">
                <a:xfrm>
                  <a:off x="347663" y="228601"/>
                  <a:ext cx="76200" cy="38100"/>
                </a:xfrm>
                <a:custGeom>
                  <a:avLst/>
                  <a:gdLst>
                    <a:gd name="T0" fmla="*/ 15 w 20"/>
                    <a:gd name="T1" fmla="*/ 7 h 10"/>
                    <a:gd name="T2" fmla="*/ 20 w 20"/>
                    <a:gd name="T3" fmla="*/ 2 h 10"/>
                    <a:gd name="T4" fmla="*/ 12 w 20"/>
                    <a:gd name="T5" fmla="*/ 0 h 10"/>
                    <a:gd name="T6" fmla="*/ 10 w 20"/>
                    <a:gd name="T7" fmla="*/ 0 h 10"/>
                    <a:gd name="T8" fmla="*/ 8 w 20"/>
                    <a:gd name="T9" fmla="*/ 0 h 10"/>
                    <a:gd name="T10" fmla="*/ 0 w 20"/>
                    <a:gd name="T11" fmla="*/ 2 h 10"/>
                    <a:gd name="T12" fmla="*/ 5 w 20"/>
                    <a:gd name="T13" fmla="*/ 7 h 10"/>
                    <a:gd name="T14" fmla="*/ 15 w 20"/>
                    <a:gd name="T15" fmla="*/ 7 h 10"/>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10"/>
                    <a:gd name="T26" fmla="*/ 20 w 20"/>
                    <a:gd name="T27" fmla="*/ 10 h 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10">
                      <a:moveTo>
                        <a:pt x="15" y="7"/>
                      </a:moveTo>
                      <a:cubicBezTo>
                        <a:pt x="20" y="2"/>
                        <a:pt x="20" y="2"/>
                        <a:pt x="20" y="2"/>
                      </a:cubicBezTo>
                      <a:cubicBezTo>
                        <a:pt x="18" y="1"/>
                        <a:pt x="15" y="0"/>
                        <a:pt x="12" y="0"/>
                      </a:cubicBezTo>
                      <a:cubicBezTo>
                        <a:pt x="11" y="0"/>
                        <a:pt x="11" y="0"/>
                        <a:pt x="10" y="0"/>
                      </a:cubicBezTo>
                      <a:cubicBezTo>
                        <a:pt x="9" y="0"/>
                        <a:pt x="8" y="0"/>
                        <a:pt x="8" y="0"/>
                      </a:cubicBezTo>
                      <a:cubicBezTo>
                        <a:pt x="5" y="0"/>
                        <a:pt x="2" y="1"/>
                        <a:pt x="0" y="2"/>
                      </a:cubicBezTo>
                      <a:cubicBezTo>
                        <a:pt x="5" y="7"/>
                        <a:pt x="5" y="7"/>
                        <a:pt x="5" y="7"/>
                      </a:cubicBezTo>
                      <a:cubicBezTo>
                        <a:pt x="8" y="10"/>
                        <a:pt x="12" y="10"/>
                        <a:pt x="15" y="7"/>
                      </a:cubicBez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42" name="文本框 124"/>
              <p:cNvSpPr>
                <a:spLocks noChangeArrowheads="1"/>
              </p:cNvSpPr>
              <p:nvPr/>
            </p:nvSpPr>
            <p:spPr bwMode="auto">
              <a:xfrm rot="18914665">
                <a:off x="228539" y="882899"/>
                <a:ext cx="1791234" cy="453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低效</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7" name="Group 46"/>
            <p:cNvGrpSpPr/>
            <p:nvPr/>
          </p:nvGrpSpPr>
          <p:grpSpPr bwMode="auto">
            <a:xfrm>
              <a:off x="8199236" y="1836569"/>
              <a:ext cx="2089150" cy="2089150"/>
              <a:chOff x="0" y="0"/>
              <a:chExt cx="2088232" cy="2088232"/>
            </a:xfrm>
          </p:grpSpPr>
          <p:sp>
            <p:nvSpPr>
              <p:cNvPr id="48" name="矩形 130"/>
              <p:cNvSpPr>
                <a:spLocks noChangeArrowheads="1"/>
              </p:cNvSpPr>
              <p:nvPr/>
            </p:nvSpPr>
            <p:spPr bwMode="auto">
              <a:xfrm rot="2670473">
                <a:off x="0" y="0"/>
                <a:ext cx="2088232" cy="2088232"/>
              </a:xfrm>
              <a:prstGeom prst="rect">
                <a:avLst/>
              </a:prstGeom>
              <a:solidFill>
                <a:srgbClr val="1AADA9"/>
              </a:solidFill>
              <a:ln w="57150" cap="flat" cmpd="sng">
                <a:solidFill>
                  <a:srgbClr val="F5F5E2"/>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9" name="Freeform 65"/>
              <p:cNvSpPr>
                <a:spLocks noChangeArrowheads="1"/>
              </p:cNvSpPr>
              <p:nvPr/>
            </p:nvSpPr>
            <p:spPr bwMode="auto">
              <a:xfrm>
                <a:off x="657560" y="359656"/>
                <a:ext cx="844350" cy="819840"/>
              </a:xfrm>
              <a:custGeom>
                <a:avLst/>
                <a:gdLst>
                  <a:gd name="T0" fmla="*/ 61 w 65"/>
                  <a:gd name="T1" fmla="*/ 35 h 60"/>
                  <a:gd name="T2" fmla="*/ 60 w 65"/>
                  <a:gd name="T3" fmla="*/ 35 h 60"/>
                  <a:gd name="T4" fmla="*/ 59 w 65"/>
                  <a:gd name="T5" fmla="*/ 35 h 60"/>
                  <a:gd name="T6" fmla="*/ 59 w 65"/>
                  <a:gd name="T7" fmla="*/ 35 h 60"/>
                  <a:gd name="T8" fmla="*/ 61 w 65"/>
                  <a:gd name="T9" fmla="*/ 31 h 60"/>
                  <a:gd name="T10" fmla="*/ 56 w 65"/>
                  <a:gd name="T11" fmla="*/ 26 h 60"/>
                  <a:gd name="T12" fmla="*/ 55 w 65"/>
                  <a:gd name="T13" fmla="*/ 26 h 60"/>
                  <a:gd name="T14" fmla="*/ 52 w 65"/>
                  <a:gd name="T15" fmla="*/ 26 h 60"/>
                  <a:gd name="T16" fmla="*/ 33 w 65"/>
                  <a:gd name="T17" fmla="*/ 26 h 60"/>
                  <a:gd name="T18" fmla="*/ 34 w 65"/>
                  <a:gd name="T19" fmla="*/ 7 h 60"/>
                  <a:gd name="T20" fmla="*/ 26 w 65"/>
                  <a:gd name="T21" fmla="*/ 2 h 60"/>
                  <a:gd name="T22" fmla="*/ 26 w 65"/>
                  <a:gd name="T23" fmla="*/ 13 h 60"/>
                  <a:gd name="T24" fmla="*/ 18 w 65"/>
                  <a:gd name="T25" fmla="*/ 26 h 60"/>
                  <a:gd name="T26" fmla="*/ 9 w 65"/>
                  <a:gd name="T27" fmla="*/ 32 h 60"/>
                  <a:gd name="T28" fmla="*/ 0 w 65"/>
                  <a:gd name="T29" fmla="*/ 34 h 60"/>
                  <a:gd name="T30" fmla="*/ 0 w 65"/>
                  <a:gd name="T31" fmla="*/ 58 h 60"/>
                  <a:gd name="T32" fmla="*/ 2 w 65"/>
                  <a:gd name="T33" fmla="*/ 57 h 60"/>
                  <a:gd name="T34" fmla="*/ 22 w 65"/>
                  <a:gd name="T35" fmla="*/ 59 h 60"/>
                  <a:gd name="T36" fmla="*/ 45 w 65"/>
                  <a:gd name="T37" fmla="*/ 57 h 60"/>
                  <a:gd name="T38" fmla="*/ 50 w 65"/>
                  <a:gd name="T39" fmla="*/ 52 h 60"/>
                  <a:gd name="T40" fmla="*/ 56 w 65"/>
                  <a:gd name="T41" fmla="*/ 49 h 60"/>
                  <a:gd name="T42" fmla="*/ 55 w 65"/>
                  <a:gd name="T43" fmla="*/ 43 h 60"/>
                  <a:gd name="T44" fmla="*/ 60 w 65"/>
                  <a:gd name="T45" fmla="*/ 42 h 60"/>
                  <a:gd name="T46" fmla="*/ 61 w 65"/>
                  <a:gd name="T47" fmla="*/ 35 h 6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5"/>
                  <a:gd name="T73" fmla="*/ 0 h 60"/>
                  <a:gd name="T74" fmla="*/ 65 w 65"/>
                  <a:gd name="T75" fmla="*/ 60 h 6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5" h="60">
                    <a:moveTo>
                      <a:pt x="61" y="35"/>
                    </a:moveTo>
                    <a:cubicBezTo>
                      <a:pt x="61" y="35"/>
                      <a:pt x="60" y="35"/>
                      <a:pt x="60" y="35"/>
                    </a:cubicBezTo>
                    <a:cubicBezTo>
                      <a:pt x="60" y="35"/>
                      <a:pt x="59" y="35"/>
                      <a:pt x="59" y="35"/>
                    </a:cubicBezTo>
                    <a:cubicBezTo>
                      <a:pt x="59" y="35"/>
                      <a:pt x="59" y="35"/>
                      <a:pt x="59" y="35"/>
                    </a:cubicBezTo>
                    <a:cubicBezTo>
                      <a:pt x="60" y="34"/>
                      <a:pt x="61" y="33"/>
                      <a:pt x="61" y="31"/>
                    </a:cubicBezTo>
                    <a:cubicBezTo>
                      <a:pt x="61" y="28"/>
                      <a:pt x="58" y="27"/>
                      <a:pt x="56" y="26"/>
                    </a:cubicBezTo>
                    <a:cubicBezTo>
                      <a:pt x="56" y="26"/>
                      <a:pt x="55" y="26"/>
                      <a:pt x="55" y="26"/>
                    </a:cubicBezTo>
                    <a:cubicBezTo>
                      <a:pt x="53" y="26"/>
                      <a:pt x="52" y="26"/>
                      <a:pt x="52" y="26"/>
                    </a:cubicBezTo>
                    <a:cubicBezTo>
                      <a:pt x="45" y="26"/>
                      <a:pt x="33" y="26"/>
                      <a:pt x="33" y="26"/>
                    </a:cubicBezTo>
                    <a:cubicBezTo>
                      <a:pt x="34" y="23"/>
                      <a:pt x="36" y="15"/>
                      <a:pt x="34" y="7"/>
                    </a:cubicBezTo>
                    <a:cubicBezTo>
                      <a:pt x="32" y="0"/>
                      <a:pt x="26" y="2"/>
                      <a:pt x="26" y="2"/>
                    </a:cubicBezTo>
                    <a:cubicBezTo>
                      <a:pt x="26" y="2"/>
                      <a:pt x="26" y="8"/>
                      <a:pt x="26" y="13"/>
                    </a:cubicBezTo>
                    <a:cubicBezTo>
                      <a:pt x="26" y="17"/>
                      <a:pt x="21" y="25"/>
                      <a:pt x="18" y="26"/>
                    </a:cubicBezTo>
                    <a:cubicBezTo>
                      <a:pt x="15" y="27"/>
                      <a:pt x="13" y="28"/>
                      <a:pt x="9" y="32"/>
                    </a:cubicBezTo>
                    <a:cubicBezTo>
                      <a:pt x="6" y="33"/>
                      <a:pt x="3" y="34"/>
                      <a:pt x="0" y="34"/>
                    </a:cubicBezTo>
                    <a:cubicBezTo>
                      <a:pt x="0" y="58"/>
                      <a:pt x="0" y="58"/>
                      <a:pt x="0" y="58"/>
                    </a:cubicBezTo>
                    <a:cubicBezTo>
                      <a:pt x="0" y="58"/>
                      <a:pt x="1" y="58"/>
                      <a:pt x="2" y="57"/>
                    </a:cubicBezTo>
                    <a:cubicBezTo>
                      <a:pt x="5" y="57"/>
                      <a:pt x="15" y="58"/>
                      <a:pt x="22" y="59"/>
                    </a:cubicBezTo>
                    <a:cubicBezTo>
                      <a:pt x="28" y="60"/>
                      <a:pt x="38" y="59"/>
                      <a:pt x="45" y="57"/>
                    </a:cubicBezTo>
                    <a:cubicBezTo>
                      <a:pt x="52" y="56"/>
                      <a:pt x="50" y="52"/>
                      <a:pt x="50" y="52"/>
                    </a:cubicBezTo>
                    <a:cubicBezTo>
                      <a:pt x="50" y="52"/>
                      <a:pt x="53" y="52"/>
                      <a:pt x="56" y="49"/>
                    </a:cubicBezTo>
                    <a:cubicBezTo>
                      <a:pt x="58" y="47"/>
                      <a:pt x="55" y="43"/>
                      <a:pt x="55" y="43"/>
                    </a:cubicBezTo>
                    <a:cubicBezTo>
                      <a:pt x="57" y="43"/>
                      <a:pt x="58" y="43"/>
                      <a:pt x="60" y="42"/>
                    </a:cubicBezTo>
                    <a:cubicBezTo>
                      <a:pt x="65" y="38"/>
                      <a:pt x="61" y="35"/>
                      <a:pt x="61" y="35"/>
                    </a:cubicBezTo>
                    <a:close/>
                  </a:path>
                </a:pathLst>
              </a:custGeom>
              <a:solidFill>
                <a:srgbClr val="F5F5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50" name="文本框 132"/>
              <p:cNvSpPr>
                <a:spLocks noChangeArrowheads="1"/>
              </p:cNvSpPr>
              <p:nvPr/>
            </p:nvSpPr>
            <p:spPr bwMode="auto">
              <a:xfrm>
                <a:off x="359656" y="1324040"/>
                <a:ext cx="1512168" cy="55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b="1" dirty="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高效</a:t>
                </a:r>
                <a:endParaRPr lang="zh-CN" altLang="en-US" sz="24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51" name="Text Box 10"/>
          <p:cNvSpPr>
            <a:spLocks noChangeArrowheads="1"/>
          </p:cNvSpPr>
          <p:nvPr/>
        </p:nvSpPr>
        <p:spPr bwMode="auto">
          <a:xfrm>
            <a:off x="7726138" y="4136888"/>
            <a:ext cx="365010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自定义应用属于高效低效或者中性</a:t>
            </a:r>
            <a:endParaRPr lang="en-US" altLang="zh-CN"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支持程序、网站定义</a:t>
            </a:r>
            <a:endParaRPr lang="en-US" altLang="zh-CN"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内置初始化知识库</a:t>
            </a:r>
            <a:endParaRPr lang="en-US" altLang="zh-CN"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可以定义标签用于用户画像</a:t>
            </a:r>
          </a:p>
        </p:txBody>
      </p:sp>
    </p:spTree>
    <p:extLst>
      <p:ext uri="{BB962C8B-B14F-4D97-AF65-F5344CB8AC3E}">
        <p14:creationId xmlns:p14="http://schemas.microsoft.com/office/powerpoint/2010/main" val="299335936"/>
      </p:ext>
    </p:extLst>
  </p:cSld>
  <p:clrMapOvr>
    <a:masterClrMapping/>
  </p:clrMapOvr>
  <p:transition spd="slow" advClick="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48411" y="1321467"/>
            <a:ext cx="10058400" cy="4705745"/>
          </a:xfrm>
          <a:prstGeom prst="rect">
            <a:avLst/>
          </a:prstGeom>
        </p:spPr>
      </p:pic>
      <p:sp>
        <p:nvSpPr>
          <p:cNvPr id="2" name="标题 1"/>
          <p:cNvSpPr>
            <a:spLocks noGrp="1"/>
          </p:cNvSpPr>
          <p:nvPr>
            <p:ph type="title"/>
          </p:nvPr>
        </p:nvSpPr>
        <p:spPr/>
        <p:txBody>
          <a:bodyPr/>
          <a:lstStyle/>
          <a:p>
            <a:r>
              <a:rPr kumimoji="1" lang="zh-CN" altLang="en-US" dirty="0" smtClean="0"/>
              <a:t>应用使用分析</a:t>
            </a:r>
            <a:endParaRPr kumimoji="1" lang="zh-CN" altLang="en-US" dirty="0"/>
          </a:p>
        </p:txBody>
      </p:sp>
      <p:sp>
        <p:nvSpPr>
          <p:cNvPr id="23" name="Oval 47"/>
          <p:cNvSpPr/>
          <p:nvPr/>
        </p:nvSpPr>
        <p:spPr>
          <a:xfrm>
            <a:off x="7058846" y="3170711"/>
            <a:ext cx="1080770" cy="1080770"/>
          </a:xfrm>
          <a:prstGeom prst="ellipse">
            <a:avLst/>
          </a:prstGeom>
          <a:solidFill>
            <a:schemeClr val="accent1"/>
          </a:solidFill>
          <a:ln w="9525">
            <a:noFill/>
          </a:ln>
        </p:spPr>
        <p:txBody>
          <a:bodyPr anchor="ctr"/>
          <a:lstStyle/>
          <a:p>
            <a:pPr lvl="0" algn="ctr" eaLnBrk="1" hangingPunct="1"/>
            <a:endParaRPr lang="en-US" altLang="zh-CN" sz="1300" dirty="0">
              <a:solidFill>
                <a:srgbClr val="FFFFFF"/>
              </a:solidFill>
              <a:latin typeface="Calibri" panose="020F0502020204030204" pitchFamily="34" charset="0"/>
              <a:ea typeface="宋体" panose="02010600030101010101" pitchFamily="2" charset="-122"/>
            </a:endParaRPr>
          </a:p>
        </p:txBody>
      </p:sp>
      <p:sp>
        <p:nvSpPr>
          <p:cNvPr id="30" name="Freeform 408"/>
          <p:cNvSpPr>
            <a:spLocks noEditPoints="1"/>
          </p:cNvSpPr>
          <p:nvPr/>
        </p:nvSpPr>
        <p:spPr bwMode="auto">
          <a:xfrm>
            <a:off x="7324275" y="3436174"/>
            <a:ext cx="549911" cy="540000"/>
          </a:xfrm>
          <a:custGeom>
            <a:avLst/>
            <a:gdLst>
              <a:gd name="T0" fmla="*/ 79 w 94"/>
              <a:gd name="T1" fmla="*/ 70 h 92"/>
              <a:gd name="T2" fmla="*/ 78 w 94"/>
              <a:gd name="T3" fmla="*/ 69 h 92"/>
              <a:gd name="T4" fmla="*/ 79 w 94"/>
              <a:gd name="T5" fmla="*/ 67 h 92"/>
              <a:gd name="T6" fmla="*/ 91 w 94"/>
              <a:gd name="T7" fmla="*/ 58 h 92"/>
              <a:gd name="T8" fmla="*/ 80 w 94"/>
              <a:gd name="T9" fmla="*/ 0 h 92"/>
              <a:gd name="T10" fmla="*/ 5 w 94"/>
              <a:gd name="T11" fmla="*/ 8 h 92"/>
              <a:gd name="T12" fmla="*/ 10 w 94"/>
              <a:gd name="T13" fmla="*/ 67 h 92"/>
              <a:gd name="T14" fmla="*/ 16 w 94"/>
              <a:gd name="T15" fmla="*/ 67 h 92"/>
              <a:gd name="T16" fmla="*/ 17 w 94"/>
              <a:gd name="T17" fmla="*/ 69 h 92"/>
              <a:gd name="T18" fmla="*/ 16 w 94"/>
              <a:gd name="T19" fmla="*/ 70 h 92"/>
              <a:gd name="T20" fmla="*/ 0 w 94"/>
              <a:gd name="T21" fmla="*/ 85 h 92"/>
              <a:gd name="T22" fmla="*/ 85 w 94"/>
              <a:gd name="T23" fmla="*/ 92 h 92"/>
              <a:gd name="T24" fmla="*/ 85 w 94"/>
              <a:gd name="T25" fmla="*/ 70 h 92"/>
              <a:gd name="T26" fmla="*/ 7 w 94"/>
              <a:gd name="T27" fmla="*/ 55 h 92"/>
              <a:gd name="T28" fmla="*/ 16 w 94"/>
              <a:gd name="T29" fmla="*/ 4 h 92"/>
              <a:gd name="T30" fmla="*/ 84 w 94"/>
              <a:gd name="T31" fmla="*/ 10 h 92"/>
              <a:gd name="T32" fmla="*/ 80 w 94"/>
              <a:gd name="T33" fmla="*/ 62 h 92"/>
              <a:gd name="T34" fmla="*/ 69 w 94"/>
              <a:gd name="T35" fmla="*/ 69 h 92"/>
              <a:gd name="T36" fmla="*/ 68 w 94"/>
              <a:gd name="T37" fmla="*/ 70 h 92"/>
              <a:gd name="T38" fmla="*/ 26 w 94"/>
              <a:gd name="T39" fmla="*/ 70 h 92"/>
              <a:gd name="T40" fmla="*/ 26 w 94"/>
              <a:gd name="T41" fmla="*/ 67 h 92"/>
              <a:gd name="T42" fmla="*/ 33 w 94"/>
              <a:gd name="T43" fmla="*/ 67 h 92"/>
              <a:gd name="T44" fmla="*/ 68 w 94"/>
              <a:gd name="T45" fmla="*/ 67 h 92"/>
              <a:gd name="T46" fmla="*/ 69 w 94"/>
              <a:gd name="T47" fmla="*/ 68 h 92"/>
              <a:gd name="T48" fmla="*/ 53 w 94"/>
              <a:gd name="T49" fmla="*/ 89 h 92"/>
              <a:gd name="T50" fmla="*/ 47 w 94"/>
              <a:gd name="T51" fmla="*/ 90 h 92"/>
              <a:gd name="T52" fmla="*/ 46 w 94"/>
              <a:gd name="T53" fmla="*/ 91 h 92"/>
              <a:gd name="T54" fmla="*/ 45 w 94"/>
              <a:gd name="T55" fmla="*/ 89 h 92"/>
              <a:gd name="T56" fmla="*/ 41 w 94"/>
              <a:gd name="T57" fmla="*/ 87 h 92"/>
              <a:gd name="T58" fmla="*/ 50 w 94"/>
              <a:gd name="T59" fmla="*/ 84 h 92"/>
              <a:gd name="T60" fmla="*/ 53 w 94"/>
              <a:gd name="T61" fmla="*/ 89 h 92"/>
              <a:gd name="T62" fmla="*/ 84 w 94"/>
              <a:gd name="T63" fmla="*/ 83 h 92"/>
              <a:gd name="T64" fmla="*/ 5 w 94"/>
              <a:gd name="T65" fmla="*/ 79 h 92"/>
              <a:gd name="T66" fmla="*/ 85 w 94"/>
              <a:gd name="T67"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92">
                <a:moveTo>
                  <a:pt x="85" y="70"/>
                </a:moveTo>
                <a:cubicBezTo>
                  <a:pt x="79" y="70"/>
                  <a:pt x="79" y="70"/>
                  <a:pt x="79" y="70"/>
                </a:cubicBezTo>
                <a:cubicBezTo>
                  <a:pt x="79" y="70"/>
                  <a:pt x="79" y="70"/>
                  <a:pt x="79" y="70"/>
                </a:cubicBezTo>
                <a:cubicBezTo>
                  <a:pt x="78" y="69"/>
                  <a:pt x="78" y="69"/>
                  <a:pt x="78" y="69"/>
                </a:cubicBezTo>
                <a:cubicBezTo>
                  <a:pt x="78" y="68"/>
                  <a:pt x="78" y="68"/>
                  <a:pt x="79" y="67"/>
                </a:cubicBezTo>
                <a:cubicBezTo>
                  <a:pt x="79" y="67"/>
                  <a:pt x="79" y="67"/>
                  <a:pt x="79" y="67"/>
                </a:cubicBezTo>
                <a:cubicBezTo>
                  <a:pt x="83" y="67"/>
                  <a:pt x="83" y="67"/>
                  <a:pt x="83" y="67"/>
                </a:cubicBezTo>
                <a:cubicBezTo>
                  <a:pt x="88" y="67"/>
                  <a:pt x="92" y="63"/>
                  <a:pt x="91" y="58"/>
                </a:cubicBezTo>
                <a:cubicBezTo>
                  <a:pt x="89" y="8"/>
                  <a:pt x="89" y="8"/>
                  <a:pt x="89" y="8"/>
                </a:cubicBezTo>
                <a:cubicBezTo>
                  <a:pt x="89" y="4"/>
                  <a:pt x="85" y="0"/>
                  <a:pt x="80" y="0"/>
                </a:cubicBezTo>
                <a:cubicBezTo>
                  <a:pt x="13" y="0"/>
                  <a:pt x="13" y="0"/>
                  <a:pt x="13" y="0"/>
                </a:cubicBezTo>
                <a:cubicBezTo>
                  <a:pt x="9" y="0"/>
                  <a:pt x="5" y="4"/>
                  <a:pt x="5" y="8"/>
                </a:cubicBezTo>
                <a:cubicBezTo>
                  <a:pt x="2" y="58"/>
                  <a:pt x="2" y="58"/>
                  <a:pt x="2" y="58"/>
                </a:cubicBezTo>
                <a:cubicBezTo>
                  <a:pt x="2" y="63"/>
                  <a:pt x="6" y="67"/>
                  <a:pt x="10" y="67"/>
                </a:cubicBezTo>
                <a:cubicBezTo>
                  <a:pt x="16" y="67"/>
                  <a:pt x="16" y="67"/>
                  <a:pt x="16" y="67"/>
                </a:cubicBezTo>
                <a:cubicBezTo>
                  <a:pt x="16" y="67"/>
                  <a:pt x="16" y="67"/>
                  <a:pt x="16" y="67"/>
                </a:cubicBezTo>
                <a:cubicBezTo>
                  <a:pt x="16" y="67"/>
                  <a:pt x="16" y="67"/>
                  <a:pt x="16" y="68"/>
                </a:cubicBezTo>
                <a:cubicBezTo>
                  <a:pt x="16" y="68"/>
                  <a:pt x="17" y="68"/>
                  <a:pt x="17" y="69"/>
                </a:cubicBezTo>
                <a:cubicBezTo>
                  <a:pt x="17" y="69"/>
                  <a:pt x="16" y="69"/>
                  <a:pt x="16" y="70"/>
                </a:cubicBezTo>
                <a:cubicBezTo>
                  <a:pt x="16" y="70"/>
                  <a:pt x="16" y="70"/>
                  <a:pt x="16" y="70"/>
                </a:cubicBezTo>
                <a:cubicBezTo>
                  <a:pt x="9" y="70"/>
                  <a:pt x="9" y="70"/>
                  <a:pt x="9" y="70"/>
                </a:cubicBezTo>
                <a:cubicBezTo>
                  <a:pt x="4" y="70"/>
                  <a:pt x="0" y="79"/>
                  <a:pt x="0" y="85"/>
                </a:cubicBezTo>
                <a:cubicBezTo>
                  <a:pt x="0" y="91"/>
                  <a:pt x="4" y="92"/>
                  <a:pt x="9" y="92"/>
                </a:cubicBezTo>
                <a:cubicBezTo>
                  <a:pt x="85" y="92"/>
                  <a:pt x="85" y="92"/>
                  <a:pt x="85" y="92"/>
                </a:cubicBezTo>
                <a:cubicBezTo>
                  <a:pt x="90" y="92"/>
                  <a:pt x="94" y="91"/>
                  <a:pt x="94" y="85"/>
                </a:cubicBezTo>
                <a:cubicBezTo>
                  <a:pt x="94" y="79"/>
                  <a:pt x="90" y="70"/>
                  <a:pt x="85" y="70"/>
                </a:cubicBezTo>
                <a:close/>
                <a:moveTo>
                  <a:pt x="14" y="62"/>
                </a:moveTo>
                <a:cubicBezTo>
                  <a:pt x="10" y="62"/>
                  <a:pt x="7" y="59"/>
                  <a:pt x="7" y="55"/>
                </a:cubicBezTo>
                <a:cubicBezTo>
                  <a:pt x="9" y="10"/>
                  <a:pt x="9" y="10"/>
                  <a:pt x="9" y="10"/>
                </a:cubicBezTo>
                <a:cubicBezTo>
                  <a:pt x="10" y="7"/>
                  <a:pt x="13" y="4"/>
                  <a:pt x="16" y="4"/>
                </a:cubicBezTo>
                <a:cubicBezTo>
                  <a:pt x="78" y="4"/>
                  <a:pt x="78" y="4"/>
                  <a:pt x="78" y="4"/>
                </a:cubicBezTo>
                <a:cubicBezTo>
                  <a:pt x="81" y="4"/>
                  <a:pt x="84" y="7"/>
                  <a:pt x="84" y="10"/>
                </a:cubicBezTo>
                <a:cubicBezTo>
                  <a:pt x="86" y="55"/>
                  <a:pt x="86" y="55"/>
                  <a:pt x="86" y="55"/>
                </a:cubicBezTo>
                <a:cubicBezTo>
                  <a:pt x="87" y="59"/>
                  <a:pt x="84" y="62"/>
                  <a:pt x="80" y="62"/>
                </a:cubicBezTo>
                <a:lnTo>
                  <a:pt x="14" y="62"/>
                </a:lnTo>
                <a:close/>
                <a:moveTo>
                  <a:pt x="69" y="69"/>
                </a:moveTo>
                <a:cubicBezTo>
                  <a:pt x="69" y="69"/>
                  <a:pt x="69" y="69"/>
                  <a:pt x="69" y="70"/>
                </a:cubicBezTo>
                <a:cubicBezTo>
                  <a:pt x="69" y="70"/>
                  <a:pt x="69" y="70"/>
                  <a:pt x="68" y="70"/>
                </a:cubicBezTo>
                <a:cubicBezTo>
                  <a:pt x="26" y="70"/>
                  <a:pt x="26" y="70"/>
                  <a:pt x="26" y="70"/>
                </a:cubicBezTo>
                <a:cubicBezTo>
                  <a:pt x="26" y="70"/>
                  <a:pt x="26" y="70"/>
                  <a:pt x="26" y="70"/>
                </a:cubicBezTo>
                <a:cubicBezTo>
                  <a:pt x="26" y="69"/>
                  <a:pt x="25" y="69"/>
                  <a:pt x="25" y="69"/>
                </a:cubicBezTo>
                <a:cubicBezTo>
                  <a:pt x="25" y="68"/>
                  <a:pt x="26" y="68"/>
                  <a:pt x="26" y="67"/>
                </a:cubicBezTo>
                <a:cubicBezTo>
                  <a:pt x="26" y="67"/>
                  <a:pt x="26" y="67"/>
                  <a:pt x="26" y="67"/>
                </a:cubicBezTo>
                <a:cubicBezTo>
                  <a:pt x="33" y="67"/>
                  <a:pt x="33" y="67"/>
                  <a:pt x="33" y="67"/>
                </a:cubicBezTo>
                <a:cubicBezTo>
                  <a:pt x="56" y="67"/>
                  <a:pt x="56" y="67"/>
                  <a:pt x="56" y="67"/>
                </a:cubicBezTo>
                <a:cubicBezTo>
                  <a:pt x="68" y="67"/>
                  <a:pt x="68" y="67"/>
                  <a:pt x="68" y="67"/>
                </a:cubicBezTo>
                <a:cubicBezTo>
                  <a:pt x="68" y="67"/>
                  <a:pt x="69" y="67"/>
                  <a:pt x="69" y="67"/>
                </a:cubicBezTo>
                <a:cubicBezTo>
                  <a:pt x="69" y="67"/>
                  <a:pt x="69" y="67"/>
                  <a:pt x="69" y="68"/>
                </a:cubicBezTo>
                <a:cubicBezTo>
                  <a:pt x="69" y="68"/>
                  <a:pt x="69" y="68"/>
                  <a:pt x="69" y="69"/>
                </a:cubicBezTo>
                <a:close/>
                <a:moveTo>
                  <a:pt x="53" y="89"/>
                </a:moveTo>
                <a:cubicBezTo>
                  <a:pt x="49" y="89"/>
                  <a:pt x="49" y="89"/>
                  <a:pt x="49" y="89"/>
                </a:cubicBezTo>
                <a:cubicBezTo>
                  <a:pt x="48" y="89"/>
                  <a:pt x="47" y="89"/>
                  <a:pt x="47" y="90"/>
                </a:cubicBezTo>
                <a:cubicBezTo>
                  <a:pt x="47" y="90"/>
                  <a:pt x="48" y="91"/>
                  <a:pt x="48" y="91"/>
                </a:cubicBezTo>
                <a:cubicBezTo>
                  <a:pt x="46" y="91"/>
                  <a:pt x="46" y="91"/>
                  <a:pt x="46" y="91"/>
                </a:cubicBezTo>
                <a:cubicBezTo>
                  <a:pt x="46" y="91"/>
                  <a:pt x="46" y="90"/>
                  <a:pt x="46" y="90"/>
                </a:cubicBezTo>
                <a:cubicBezTo>
                  <a:pt x="46" y="89"/>
                  <a:pt x="46" y="89"/>
                  <a:pt x="45" y="89"/>
                </a:cubicBezTo>
                <a:cubicBezTo>
                  <a:pt x="41" y="89"/>
                  <a:pt x="41" y="89"/>
                  <a:pt x="41" y="89"/>
                </a:cubicBezTo>
                <a:cubicBezTo>
                  <a:pt x="41" y="89"/>
                  <a:pt x="41" y="88"/>
                  <a:pt x="41" y="87"/>
                </a:cubicBezTo>
                <a:cubicBezTo>
                  <a:pt x="41" y="84"/>
                  <a:pt x="42" y="84"/>
                  <a:pt x="44" y="84"/>
                </a:cubicBezTo>
                <a:cubicBezTo>
                  <a:pt x="50" y="84"/>
                  <a:pt x="50" y="84"/>
                  <a:pt x="50" y="84"/>
                </a:cubicBezTo>
                <a:cubicBezTo>
                  <a:pt x="52" y="84"/>
                  <a:pt x="53" y="84"/>
                  <a:pt x="53" y="87"/>
                </a:cubicBezTo>
                <a:cubicBezTo>
                  <a:pt x="53" y="88"/>
                  <a:pt x="53" y="89"/>
                  <a:pt x="53" y="89"/>
                </a:cubicBezTo>
                <a:close/>
                <a:moveTo>
                  <a:pt x="88" y="79"/>
                </a:moveTo>
                <a:cubicBezTo>
                  <a:pt x="88" y="81"/>
                  <a:pt x="86" y="83"/>
                  <a:pt x="84" y="83"/>
                </a:cubicBezTo>
                <a:cubicBezTo>
                  <a:pt x="10" y="83"/>
                  <a:pt x="10" y="83"/>
                  <a:pt x="10" y="83"/>
                </a:cubicBezTo>
                <a:cubicBezTo>
                  <a:pt x="8" y="83"/>
                  <a:pt x="6" y="81"/>
                  <a:pt x="5" y="79"/>
                </a:cubicBezTo>
                <a:cubicBezTo>
                  <a:pt x="5" y="77"/>
                  <a:pt x="7" y="73"/>
                  <a:pt x="9" y="73"/>
                </a:cubicBezTo>
                <a:cubicBezTo>
                  <a:pt x="85" y="73"/>
                  <a:pt x="85" y="73"/>
                  <a:pt x="85" y="73"/>
                </a:cubicBezTo>
                <a:cubicBezTo>
                  <a:pt x="87" y="73"/>
                  <a:pt x="89" y="77"/>
                  <a:pt x="88" y="7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icrosoft YaHei Light" charset="-122"/>
              <a:ea typeface="Microsoft YaHei Light" charset="-122"/>
              <a:cs typeface="Microsoft YaHei Light" charset="-122"/>
            </a:endParaRPr>
          </a:p>
        </p:txBody>
      </p:sp>
      <p:sp>
        <p:nvSpPr>
          <p:cNvPr id="31" name="文本框 30"/>
          <p:cNvSpPr txBox="1"/>
          <p:nvPr/>
        </p:nvSpPr>
        <p:spPr>
          <a:xfrm>
            <a:off x="8653090" y="1705928"/>
            <a:ext cx="2236510" cy="400110"/>
          </a:xfrm>
          <a:prstGeom prst="rect">
            <a:avLst/>
          </a:prstGeom>
          <a:noFill/>
        </p:spPr>
        <p:txBody>
          <a:bodyPr wrap="none" rtlCol="0" anchor="t">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应用程序使用分析</a:t>
            </a:r>
          </a:p>
        </p:txBody>
      </p:sp>
      <p:sp>
        <p:nvSpPr>
          <p:cNvPr id="32" name="同心圆 16"/>
          <p:cNvSpPr/>
          <p:nvPr/>
        </p:nvSpPr>
        <p:spPr>
          <a:xfrm>
            <a:off x="8310916" y="1805792"/>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sp>
        <p:nvSpPr>
          <p:cNvPr id="34" name="Text Box 10"/>
          <p:cNvSpPr>
            <a:spLocks noChangeArrowheads="1"/>
          </p:cNvSpPr>
          <p:nvPr/>
        </p:nvSpPr>
        <p:spPr bwMode="auto">
          <a:xfrm>
            <a:off x="8310915" y="2379446"/>
            <a:ext cx="3388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基于用户对应用程序的使用进行统计和分析</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哪个应用使用的时间最多</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哪个时段应用使用密度较高</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哪个时段使用非办公应用较多</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部门或团队中多个员工使用应用情况对比，直观分析出基于用户应用的工作效率和工作情况</a:t>
            </a:r>
          </a:p>
        </p:txBody>
      </p:sp>
    </p:spTree>
    <p:extLst>
      <p:ext uri="{BB962C8B-B14F-4D97-AF65-F5344CB8AC3E}">
        <p14:creationId xmlns:p14="http://schemas.microsoft.com/office/powerpoint/2010/main" val="1858730850"/>
      </p:ext>
    </p:extLst>
  </p:cSld>
  <p:clrMapOvr>
    <a:masterClrMapping/>
  </p:clrMapOvr>
  <p:transition spd="slow" advClick="0">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直接连接符 50"/>
          <p:cNvSpPr>
            <a:spLocks noChangeShapeType="1"/>
          </p:cNvSpPr>
          <p:nvPr/>
        </p:nvSpPr>
        <p:spPr bwMode="auto">
          <a:xfrm flipV="1">
            <a:off x="2403286" y="1898632"/>
            <a:ext cx="1600200" cy="1085850"/>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7" name="直接连接符 51"/>
          <p:cNvSpPr>
            <a:spLocks noChangeShapeType="1"/>
          </p:cNvSpPr>
          <p:nvPr/>
        </p:nvSpPr>
        <p:spPr bwMode="auto">
          <a:xfrm flipV="1">
            <a:off x="2403286" y="2836845"/>
            <a:ext cx="2606675" cy="617537"/>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8" name="直接连接符 54"/>
          <p:cNvSpPr>
            <a:spLocks noChangeShapeType="1"/>
          </p:cNvSpPr>
          <p:nvPr/>
        </p:nvSpPr>
        <p:spPr bwMode="auto">
          <a:xfrm>
            <a:off x="2403286" y="3833795"/>
            <a:ext cx="2663825" cy="428625"/>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9" name="直接连接符 59"/>
          <p:cNvSpPr>
            <a:spLocks noChangeShapeType="1"/>
          </p:cNvSpPr>
          <p:nvPr/>
        </p:nvSpPr>
        <p:spPr bwMode="auto">
          <a:xfrm>
            <a:off x="2235011" y="4141770"/>
            <a:ext cx="2006600" cy="1268412"/>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50" name="矩形 12"/>
          <p:cNvSpPr>
            <a:spLocks noChangeArrowheads="1"/>
          </p:cNvSpPr>
          <p:nvPr/>
        </p:nvSpPr>
        <p:spPr bwMode="auto">
          <a:xfrm>
            <a:off x="6683186" y="1841266"/>
            <a:ext cx="481797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5000"/>
              </a:lnSpc>
              <a:spcAft>
                <a:spcPts val="800"/>
              </a:spcAft>
            </a:pPr>
            <a:r>
              <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搜索结果自动分类，单条件、多条件级联检索</a:t>
            </a:r>
          </a:p>
        </p:txBody>
      </p:sp>
      <p:grpSp>
        <p:nvGrpSpPr>
          <p:cNvPr id="54" name="Group 15"/>
          <p:cNvGrpSpPr/>
          <p:nvPr/>
        </p:nvGrpSpPr>
        <p:grpSpPr bwMode="auto">
          <a:xfrm>
            <a:off x="847536" y="2632057"/>
            <a:ext cx="1906588" cy="1919288"/>
            <a:chOff x="0" y="0"/>
            <a:chExt cx="2132807" cy="2132807"/>
          </a:xfrm>
        </p:grpSpPr>
        <p:sp useBgFill="1">
          <p:nvSpPr>
            <p:cNvPr id="55" name="椭圆 35"/>
            <p:cNvSpPr>
              <a:spLocks noChangeArrowheads="1"/>
            </p:cNvSpPr>
            <p:nvPr/>
          </p:nvSpPr>
          <p:spPr bwMode="auto">
            <a:xfrm>
              <a:off x="0" y="0"/>
              <a:ext cx="2132807" cy="2132807"/>
            </a:xfrm>
            <a:prstGeom prst="ellipse">
              <a:avLst/>
            </a:prstGeom>
            <a:ln w="25400">
              <a:solidFill>
                <a:srgbClr val="424242"/>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sp>
          <p:nvSpPr>
            <p:cNvPr id="56" name="椭圆 36"/>
            <p:cNvSpPr>
              <a:spLocks noChangeArrowheads="1"/>
            </p:cNvSpPr>
            <p:nvPr/>
          </p:nvSpPr>
          <p:spPr bwMode="auto">
            <a:xfrm>
              <a:off x="112317" y="112317"/>
              <a:ext cx="1908175" cy="1908175"/>
            </a:xfrm>
            <a:prstGeom prst="ellipse">
              <a:avLst/>
            </a:prstGeom>
            <a:solidFill>
              <a:srgbClr val="424242"/>
            </a:solidFill>
            <a:ln>
              <a:noFill/>
            </a:ln>
            <a:extLst>
              <a:ext uri="{91240B29-F687-4F45-9708-019B960494DF}">
                <a14:hiddenLine xmlns:a14="http://schemas.microsoft.com/office/drawing/2010/main" w="254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grpSp>
      <p:grpSp>
        <p:nvGrpSpPr>
          <p:cNvPr id="57" name="Group 18"/>
          <p:cNvGrpSpPr/>
          <p:nvPr/>
        </p:nvGrpSpPr>
        <p:grpSpPr bwMode="auto">
          <a:xfrm>
            <a:off x="3700274" y="1244582"/>
            <a:ext cx="1084262" cy="1082675"/>
            <a:chOff x="0" y="0"/>
            <a:chExt cx="2132807" cy="2132807"/>
          </a:xfrm>
        </p:grpSpPr>
        <p:sp useBgFill="1">
          <p:nvSpPr>
            <p:cNvPr id="58" name="椭圆 38"/>
            <p:cNvSpPr>
              <a:spLocks noChangeArrowheads="1"/>
            </p:cNvSpPr>
            <p:nvPr/>
          </p:nvSpPr>
          <p:spPr bwMode="auto">
            <a:xfrm>
              <a:off x="0" y="0"/>
              <a:ext cx="2132807" cy="2132807"/>
            </a:xfrm>
            <a:prstGeom prst="ellipse">
              <a:avLst/>
            </a:prstGeom>
            <a:ln w="25400">
              <a:solidFill>
                <a:srgbClr val="21AFE6"/>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sp>
          <p:nvSpPr>
            <p:cNvPr id="59" name="椭圆 39"/>
            <p:cNvSpPr>
              <a:spLocks noChangeArrowheads="1"/>
            </p:cNvSpPr>
            <p:nvPr/>
          </p:nvSpPr>
          <p:spPr bwMode="auto">
            <a:xfrm>
              <a:off x="112316" y="112316"/>
              <a:ext cx="1908175" cy="1908175"/>
            </a:xfrm>
            <a:prstGeom prst="ellipse">
              <a:avLst/>
            </a:prstGeom>
            <a:solidFill>
              <a:srgbClr val="21AFE6"/>
            </a:solidFill>
            <a:ln>
              <a:noFill/>
            </a:ln>
            <a:extLst>
              <a:ext uri="{91240B29-F687-4F45-9708-019B960494DF}">
                <a14:hiddenLine xmlns:a14="http://schemas.microsoft.com/office/drawing/2010/main" w="254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grpSp>
      <p:grpSp>
        <p:nvGrpSpPr>
          <p:cNvPr id="60" name="Group 21"/>
          <p:cNvGrpSpPr/>
          <p:nvPr/>
        </p:nvGrpSpPr>
        <p:grpSpPr bwMode="auto">
          <a:xfrm>
            <a:off x="4525774" y="2273282"/>
            <a:ext cx="1084262" cy="1082675"/>
            <a:chOff x="0" y="0"/>
            <a:chExt cx="2132807" cy="2132807"/>
          </a:xfrm>
        </p:grpSpPr>
        <p:sp useBgFill="1">
          <p:nvSpPr>
            <p:cNvPr id="61" name="椭圆 41"/>
            <p:cNvSpPr>
              <a:spLocks noChangeArrowheads="1"/>
            </p:cNvSpPr>
            <p:nvPr/>
          </p:nvSpPr>
          <p:spPr bwMode="auto">
            <a:xfrm>
              <a:off x="0" y="0"/>
              <a:ext cx="2132807" cy="2132807"/>
            </a:xfrm>
            <a:prstGeom prst="ellipse">
              <a:avLst/>
            </a:prstGeom>
            <a:ln w="25400">
              <a:solidFill>
                <a:srgbClr val="AEDC46"/>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sp>
          <p:nvSpPr>
            <p:cNvPr id="62" name="椭圆 42"/>
            <p:cNvSpPr>
              <a:spLocks noChangeArrowheads="1"/>
            </p:cNvSpPr>
            <p:nvPr/>
          </p:nvSpPr>
          <p:spPr bwMode="auto">
            <a:xfrm>
              <a:off x="112317" y="112317"/>
              <a:ext cx="1908175" cy="1908175"/>
            </a:xfrm>
            <a:prstGeom prst="ellipse">
              <a:avLst/>
            </a:prstGeom>
            <a:solidFill>
              <a:srgbClr val="AEDC46"/>
            </a:solidFill>
            <a:ln>
              <a:noFill/>
            </a:ln>
            <a:extLst>
              <a:ext uri="{91240B29-F687-4F45-9708-019B960494DF}">
                <a14:hiddenLine xmlns:a14="http://schemas.microsoft.com/office/drawing/2010/main" w="254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grpSp>
      <p:grpSp>
        <p:nvGrpSpPr>
          <p:cNvPr id="63" name="Group 24"/>
          <p:cNvGrpSpPr/>
          <p:nvPr/>
        </p:nvGrpSpPr>
        <p:grpSpPr bwMode="auto">
          <a:xfrm>
            <a:off x="4525774" y="3833795"/>
            <a:ext cx="1084262" cy="1082675"/>
            <a:chOff x="0" y="0"/>
            <a:chExt cx="2132807" cy="2132807"/>
          </a:xfrm>
        </p:grpSpPr>
        <p:sp useBgFill="1">
          <p:nvSpPr>
            <p:cNvPr id="64" name="椭圆 44"/>
            <p:cNvSpPr>
              <a:spLocks noChangeArrowheads="1"/>
            </p:cNvSpPr>
            <p:nvPr/>
          </p:nvSpPr>
          <p:spPr bwMode="auto">
            <a:xfrm>
              <a:off x="0" y="0"/>
              <a:ext cx="2132807" cy="2132807"/>
            </a:xfrm>
            <a:prstGeom prst="ellipse">
              <a:avLst/>
            </a:prstGeom>
            <a:ln w="25400">
              <a:solidFill>
                <a:srgbClr val="424242"/>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sp>
          <p:nvSpPr>
            <p:cNvPr id="65" name="椭圆 45"/>
            <p:cNvSpPr>
              <a:spLocks noChangeArrowheads="1"/>
            </p:cNvSpPr>
            <p:nvPr/>
          </p:nvSpPr>
          <p:spPr bwMode="auto">
            <a:xfrm>
              <a:off x="112316" y="112316"/>
              <a:ext cx="1908175" cy="1908175"/>
            </a:xfrm>
            <a:prstGeom prst="ellipse">
              <a:avLst/>
            </a:prstGeom>
            <a:solidFill>
              <a:srgbClr val="424242"/>
            </a:solidFill>
            <a:ln>
              <a:noFill/>
            </a:ln>
            <a:extLst>
              <a:ext uri="{91240B29-F687-4F45-9708-019B960494DF}">
                <a14:hiddenLine xmlns:a14="http://schemas.microsoft.com/office/drawing/2010/main" w="254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grpSp>
      <p:grpSp>
        <p:nvGrpSpPr>
          <p:cNvPr id="66" name="Group 27"/>
          <p:cNvGrpSpPr/>
          <p:nvPr/>
        </p:nvGrpSpPr>
        <p:grpSpPr bwMode="auto">
          <a:xfrm>
            <a:off x="3681224" y="4868845"/>
            <a:ext cx="1082675" cy="1084262"/>
            <a:chOff x="0" y="0"/>
            <a:chExt cx="1957893" cy="1957893"/>
          </a:xfrm>
        </p:grpSpPr>
        <p:sp useBgFill="1">
          <p:nvSpPr>
            <p:cNvPr id="67" name="椭圆 47"/>
            <p:cNvSpPr>
              <a:spLocks noChangeArrowheads="1"/>
            </p:cNvSpPr>
            <p:nvPr/>
          </p:nvSpPr>
          <p:spPr bwMode="auto">
            <a:xfrm>
              <a:off x="0" y="0"/>
              <a:ext cx="1957893" cy="1957893"/>
            </a:xfrm>
            <a:prstGeom prst="ellipse">
              <a:avLst/>
            </a:prstGeom>
            <a:ln w="25400">
              <a:solidFill>
                <a:schemeClr val="bg1"/>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sp>
          <p:nvSpPr>
            <p:cNvPr id="68" name="椭圆 48"/>
            <p:cNvSpPr>
              <a:spLocks noChangeArrowheads="1"/>
            </p:cNvSpPr>
            <p:nvPr/>
          </p:nvSpPr>
          <p:spPr bwMode="auto">
            <a:xfrm>
              <a:off x="103106" y="103107"/>
              <a:ext cx="1751683" cy="1751683"/>
            </a:xfrm>
            <a:prstGeom prst="ellipse">
              <a:avLst/>
            </a:prstGeom>
            <a:gradFill rotWithShape="1">
              <a:gsLst>
                <a:gs pos="0">
                  <a:srgbClr val="FFFFFF"/>
                </a:gs>
                <a:gs pos="100000">
                  <a:srgbClr val="C8C8C8"/>
                </a:gs>
              </a:gsLst>
              <a:lin ang="19800000" scaled="1"/>
            </a:gradFill>
            <a:ln w="25400">
              <a:solidFill>
                <a:srgbClr val="42719B"/>
              </a:solidFill>
              <a:beve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sz="1400" b="1">
                <a:solidFill>
                  <a:srgbClr val="181818"/>
                </a:solidFill>
                <a:ea typeface="方正兰亭特黑简体" charset="0"/>
                <a:cs typeface="方正兰亭特黑简体" charset="0"/>
              </a:endParaRPr>
            </a:p>
          </p:txBody>
        </p:sp>
      </p:grpSp>
      <p:sp>
        <p:nvSpPr>
          <p:cNvPr id="70" name="矩形 69"/>
          <p:cNvSpPr>
            <a:spLocks noChangeArrowheads="1"/>
          </p:cNvSpPr>
          <p:nvPr/>
        </p:nvSpPr>
        <p:spPr bwMode="auto">
          <a:xfrm>
            <a:off x="3892713" y="1465997"/>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dirty="0" smtClean="0">
                <a:solidFill>
                  <a:schemeClr val="bg1"/>
                </a:solidFill>
                <a:latin typeface="微软雅黑 Light" charset="0"/>
                <a:ea typeface="微软雅黑 Light" charset="0"/>
                <a:cs typeface="微软雅黑 Light" charset="0"/>
                <a:sym typeface="宋体" panose="02010600030101010101" pitchFamily="2" charset="-122"/>
              </a:rPr>
              <a:t>自动</a:t>
            </a:r>
          </a:p>
          <a:p>
            <a:pPr algn="ctr"/>
            <a:r>
              <a:rPr lang="zh-CN" altLang="en-US" b="1" dirty="0" smtClean="0">
                <a:solidFill>
                  <a:schemeClr val="bg1"/>
                </a:solidFill>
                <a:latin typeface="微软雅黑 Light" charset="0"/>
                <a:ea typeface="微软雅黑 Light" charset="0"/>
                <a:cs typeface="微软雅黑 Light" charset="0"/>
                <a:sym typeface="宋体" panose="02010600030101010101" pitchFamily="2" charset="-122"/>
              </a:rPr>
              <a:t>分类</a:t>
            </a:r>
            <a:endParaRPr lang="zh-CN" altLang="en-US" dirty="0">
              <a:solidFill>
                <a:srgbClr val="000000"/>
              </a:solidFill>
              <a:latin typeface="微软雅黑 Light" charset="0"/>
              <a:ea typeface="微软雅黑 Light" charset="0"/>
              <a:cs typeface="微软雅黑 Light" charset="0"/>
              <a:sym typeface="宋体" panose="02010600030101010101" pitchFamily="2" charset="-122"/>
            </a:endParaRPr>
          </a:p>
        </p:txBody>
      </p:sp>
      <p:sp>
        <p:nvSpPr>
          <p:cNvPr id="71" name="矩形 70"/>
          <p:cNvSpPr>
            <a:spLocks noChangeArrowheads="1"/>
          </p:cNvSpPr>
          <p:nvPr/>
        </p:nvSpPr>
        <p:spPr bwMode="auto">
          <a:xfrm>
            <a:off x="4739018" y="2512494"/>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dirty="0" smtClean="0">
                <a:latin typeface="微软雅黑 Light" charset="0"/>
                <a:ea typeface="微软雅黑 Light" charset="0"/>
                <a:cs typeface="微软雅黑 Light" charset="0"/>
                <a:sym typeface="宋体" panose="02010600030101010101" pitchFamily="2" charset="-122"/>
              </a:rPr>
              <a:t>保存</a:t>
            </a:r>
          </a:p>
          <a:p>
            <a:pPr algn="ctr"/>
            <a:r>
              <a:rPr lang="zh-CN" altLang="en-US" b="1" dirty="0" smtClean="0">
                <a:latin typeface="微软雅黑 Light" charset="0"/>
                <a:ea typeface="微软雅黑 Light" charset="0"/>
                <a:cs typeface="微软雅黑 Light" charset="0"/>
                <a:sym typeface="宋体" panose="02010600030101010101" pitchFamily="2" charset="-122"/>
              </a:rPr>
              <a:t>分享</a:t>
            </a:r>
            <a:endParaRPr lang="zh-CN" altLang="en-US" dirty="0">
              <a:latin typeface="微软雅黑 Light" charset="0"/>
              <a:ea typeface="微软雅黑 Light" charset="0"/>
              <a:cs typeface="微软雅黑 Light" charset="0"/>
              <a:sym typeface="宋体" panose="02010600030101010101" pitchFamily="2" charset="-122"/>
            </a:endParaRPr>
          </a:p>
        </p:txBody>
      </p:sp>
      <p:sp>
        <p:nvSpPr>
          <p:cNvPr id="73" name="矩形 72"/>
          <p:cNvSpPr>
            <a:spLocks noChangeArrowheads="1"/>
          </p:cNvSpPr>
          <p:nvPr/>
        </p:nvSpPr>
        <p:spPr bwMode="auto">
          <a:xfrm>
            <a:off x="3888835" y="5113339"/>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dirty="0" smtClean="0">
                <a:solidFill>
                  <a:srgbClr val="424242"/>
                </a:solidFill>
                <a:latin typeface="微软雅黑 Light" charset="0"/>
                <a:ea typeface="微软雅黑 Light" charset="0"/>
                <a:cs typeface="微软雅黑 Light" charset="0"/>
                <a:sym typeface="宋体" panose="02010600030101010101" pitchFamily="2" charset="-122"/>
              </a:rPr>
              <a:t>快速</a:t>
            </a:r>
          </a:p>
          <a:p>
            <a:pPr algn="ctr"/>
            <a:r>
              <a:rPr lang="zh-CN" altLang="en-US" b="1" dirty="0" smtClean="0">
                <a:solidFill>
                  <a:srgbClr val="424242"/>
                </a:solidFill>
                <a:latin typeface="微软雅黑 Light" charset="0"/>
                <a:ea typeface="微软雅黑 Light" charset="0"/>
                <a:cs typeface="微软雅黑 Light" charset="0"/>
                <a:sym typeface="宋体" panose="02010600030101010101" pitchFamily="2" charset="-122"/>
              </a:rPr>
              <a:t>匹配</a:t>
            </a:r>
            <a:endParaRPr lang="zh-CN" altLang="en-US" dirty="0">
              <a:solidFill>
                <a:srgbClr val="424242"/>
              </a:solidFill>
              <a:latin typeface="微软雅黑 Light" charset="0"/>
              <a:ea typeface="微软雅黑 Light" charset="0"/>
              <a:cs typeface="微软雅黑 Light" charset="0"/>
              <a:sym typeface="宋体" panose="02010600030101010101" pitchFamily="2" charset="-122"/>
            </a:endParaRPr>
          </a:p>
        </p:txBody>
      </p:sp>
      <p:sp>
        <p:nvSpPr>
          <p:cNvPr id="74" name="圆角矩形 73"/>
          <p:cNvSpPr>
            <a:spLocks noChangeArrowheads="1"/>
          </p:cNvSpPr>
          <p:nvPr/>
        </p:nvSpPr>
        <p:spPr bwMode="auto">
          <a:xfrm rot="16200000">
            <a:off x="6187886" y="2012932"/>
            <a:ext cx="768350" cy="95250"/>
          </a:xfrm>
          <a:prstGeom prst="roundRect">
            <a:avLst>
              <a:gd name="adj" fmla="val 50000"/>
            </a:avLst>
          </a:prstGeom>
          <a:solidFill>
            <a:srgbClr val="21AFE6"/>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5" name="圆角矩形 74"/>
          <p:cNvSpPr>
            <a:spLocks noChangeArrowheads="1"/>
          </p:cNvSpPr>
          <p:nvPr/>
        </p:nvSpPr>
        <p:spPr bwMode="auto">
          <a:xfrm rot="16200000">
            <a:off x="6187886" y="3043220"/>
            <a:ext cx="768350" cy="95250"/>
          </a:xfrm>
          <a:prstGeom prst="roundRect">
            <a:avLst>
              <a:gd name="adj" fmla="val 50000"/>
            </a:avLst>
          </a:prstGeom>
          <a:solidFill>
            <a:srgbClr val="AEDC46"/>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6" name="圆角矩形 75"/>
          <p:cNvSpPr>
            <a:spLocks noChangeArrowheads="1"/>
          </p:cNvSpPr>
          <p:nvPr/>
        </p:nvSpPr>
        <p:spPr bwMode="auto">
          <a:xfrm rot="16200000">
            <a:off x="6187886" y="4143357"/>
            <a:ext cx="768350" cy="95250"/>
          </a:xfrm>
          <a:prstGeom prst="roundRect">
            <a:avLst>
              <a:gd name="adj" fmla="val 50000"/>
            </a:avLst>
          </a:prstGeom>
          <a:solidFill>
            <a:srgbClr val="424242"/>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7" name="圆角矩形 76"/>
          <p:cNvSpPr>
            <a:spLocks noChangeArrowheads="1"/>
          </p:cNvSpPr>
          <p:nvPr/>
        </p:nvSpPr>
        <p:spPr bwMode="auto">
          <a:xfrm rot="16200000">
            <a:off x="6187886" y="5214920"/>
            <a:ext cx="768350" cy="95250"/>
          </a:xfrm>
          <a:prstGeom prst="roundRect">
            <a:avLst>
              <a:gd name="adj" fmla="val 50000"/>
            </a:avLst>
          </a:prstGeom>
          <a:solidFill>
            <a:schemeClr val="bg1">
              <a:lumMod val="75000"/>
            </a:schemeClr>
          </a:solid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8" name="矩形 77"/>
          <p:cNvSpPr>
            <a:spLocks noChangeArrowheads="1"/>
          </p:cNvSpPr>
          <p:nvPr/>
        </p:nvSpPr>
        <p:spPr bwMode="auto">
          <a:xfrm>
            <a:off x="4727437" y="4069429"/>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b="1" dirty="0" smtClean="0">
                <a:solidFill>
                  <a:schemeClr val="bg1"/>
                </a:solidFill>
                <a:latin typeface="微软雅黑 Light" charset="0"/>
                <a:ea typeface="微软雅黑 Light" charset="0"/>
                <a:cs typeface="微软雅黑 Light" charset="0"/>
                <a:sym typeface="宋体" panose="02010600030101010101" pitchFamily="2" charset="-122"/>
              </a:rPr>
              <a:t>快速</a:t>
            </a:r>
          </a:p>
          <a:p>
            <a:pPr algn="ctr"/>
            <a:r>
              <a:rPr lang="zh-CN" altLang="en-US" b="1" dirty="0" smtClean="0">
                <a:solidFill>
                  <a:schemeClr val="bg1"/>
                </a:solidFill>
                <a:latin typeface="微软雅黑 Light" charset="0"/>
                <a:ea typeface="微软雅黑 Light" charset="0"/>
                <a:cs typeface="微软雅黑 Light" charset="0"/>
                <a:sym typeface="宋体" panose="02010600030101010101" pitchFamily="2" charset="-122"/>
              </a:rPr>
              <a:t>检索</a:t>
            </a:r>
            <a:endParaRPr lang="zh-CN" altLang="en-US" dirty="0">
              <a:solidFill>
                <a:srgbClr val="000000"/>
              </a:solidFill>
              <a:latin typeface="微软雅黑 Light" charset="0"/>
              <a:ea typeface="微软雅黑 Light" charset="0"/>
              <a:cs typeface="微软雅黑 Light" charset="0"/>
              <a:sym typeface="宋体" panose="02010600030101010101" pitchFamily="2" charset="-122"/>
            </a:endParaRPr>
          </a:p>
        </p:txBody>
      </p:sp>
      <p:sp>
        <p:nvSpPr>
          <p:cNvPr id="80" name="矩形 12"/>
          <p:cNvSpPr>
            <a:spLocks noChangeArrowheads="1"/>
          </p:cNvSpPr>
          <p:nvPr/>
        </p:nvSpPr>
        <p:spPr bwMode="auto">
          <a:xfrm>
            <a:off x="6683186" y="2860360"/>
            <a:ext cx="481797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buClr>
                <a:srgbClr val="ED7D31"/>
              </a:buClr>
            </a:pPr>
            <a:r>
              <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搜索条件结果可以保存，同时可以进行分享</a:t>
            </a:r>
          </a:p>
        </p:txBody>
      </p:sp>
      <p:sp>
        <p:nvSpPr>
          <p:cNvPr id="81" name="矩形 12"/>
          <p:cNvSpPr>
            <a:spLocks noChangeArrowheads="1"/>
          </p:cNvSpPr>
          <p:nvPr/>
        </p:nvSpPr>
        <p:spPr bwMode="auto">
          <a:xfrm>
            <a:off x="6683185" y="3890810"/>
            <a:ext cx="481797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buClr>
                <a:srgbClr val="ED7D31"/>
              </a:buClr>
            </a:pPr>
            <a:r>
              <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支持亿级数量的会话检索</a:t>
            </a:r>
          </a:p>
        </p:txBody>
      </p:sp>
      <p:sp>
        <p:nvSpPr>
          <p:cNvPr id="82" name="矩形 12"/>
          <p:cNvSpPr>
            <a:spLocks noChangeArrowheads="1"/>
          </p:cNvSpPr>
          <p:nvPr/>
        </p:nvSpPr>
        <p:spPr bwMode="auto">
          <a:xfrm>
            <a:off x="6683185" y="5043253"/>
            <a:ext cx="481797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25000"/>
              </a:lnSpc>
              <a:spcAft>
                <a:spcPts val="800"/>
              </a:spcAft>
            </a:pPr>
            <a:r>
              <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快速</a:t>
            </a:r>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匹配关键</a:t>
            </a:r>
            <a:r>
              <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字，并关联到会话、文本、录像</a:t>
            </a:r>
          </a:p>
        </p:txBody>
      </p:sp>
      <p:sp>
        <p:nvSpPr>
          <p:cNvPr id="83" name="AutoShape 13"/>
          <p:cNvSpPr/>
          <p:nvPr/>
        </p:nvSpPr>
        <p:spPr bwMode="auto">
          <a:xfrm>
            <a:off x="1285298" y="3095943"/>
            <a:ext cx="1014023" cy="1018531"/>
          </a:xfrm>
          <a:custGeom>
            <a:avLst/>
            <a:gdLst>
              <a:gd name="T0" fmla="*/ 353169 w 21600"/>
              <a:gd name="T1" fmla="*/ 312300 h 21600"/>
              <a:gd name="T2" fmla="*/ 357187 w 21600"/>
              <a:gd name="T3" fmla="*/ 322848 h 21600"/>
              <a:gd name="T4" fmla="*/ 353169 w 21600"/>
              <a:gd name="T5" fmla="*/ 332515 h 21600"/>
              <a:gd name="T6" fmla="*/ 343081 w 21600"/>
              <a:gd name="T7" fmla="*/ 344507 h 21600"/>
              <a:gd name="T8" fmla="*/ 331109 w 21600"/>
              <a:gd name="T9" fmla="*/ 354606 h 21600"/>
              <a:gd name="T10" fmla="*/ 321584 w 21600"/>
              <a:gd name="T11" fmla="*/ 358775 h 21600"/>
              <a:gd name="T12" fmla="*/ 311067 w 21600"/>
              <a:gd name="T13" fmla="*/ 354506 h 21600"/>
              <a:gd name="T14" fmla="*/ 230799 w 21600"/>
              <a:gd name="T15" fmla="*/ 274114 h 21600"/>
              <a:gd name="T16" fmla="*/ 191657 w 21600"/>
              <a:gd name="T17" fmla="*/ 292402 h 21600"/>
              <a:gd name="T18" fmla="*/ 148944 w 21600"/>
              <a:gd name="T19" fmla="*/ 298830 h 21600"/>
              <a:gd name="T20" fmla="*/ 91248 w 21600"/>
              <a:gd name="T21" fmla="*/ 287203 h 21600"/>
              <a:gd name="T22" fmla="*/ 43739 w 21600"/>
              <a:gd name="T23" fmla="*/ 255029 h 21600"/>
              <a:gd name="T24" fmla="*/ 11592 w 21600"/>
              <a:gd name="T25" fmla="*/ 207408 h 21600"/>
              <a:gd name="T26" fmla="*/ 0 w 21600"/>
              <a:gd name="T27" fmla="*/ 149490 h 21600"/>
              <a:gd name="T28" fmla="*/ 11592 w 21600"/>
              <a:gd name="T29" fmla="*/ 91604 h 21600"/>
              <a:gd name="T30" fmla="*/ 43739 w 21600"/>
              <a:gd name="T31" fmla="*/ 43950 h 21600"/>
              <a:gd name="T32" fmla="*/ 91149 w 21600"/>
              <a:gd name="T33" fmla="*/ 11776 h 21600"/>
              <a:gd name="T34" fmla="*/ 148944 w 21600"/>
              <a:gd name="T35" fmla="*/ 0 h 21600"/>
              <a:gd name="T36" fmla="*/ 206507 w 21600"/>
              <a:gd name="T37" fmla="*/ 11776 h 21600"/>
              <a:gd name="T38" fmla="*/ 253983 w 21600"/>
              <a:gd name="T39" fmla="*/ 43950 h 21600"/>
              <a:gd name="T40" fmla="*/ 286080 w 21600"/>
              <a:gd name="T41" fmla="*/ 91604 h 21600"/>
              <a:gd name="T42" fmla="*/ 297705 w 21600"/>
              <a:gd name="T43" fmla="*/ 149490 h 21600"/>
              <a:gd name="T44" fmla="*/ 291306 w 21600"/>
              <a:gd name="T45" fmla="*/ 192493 h 21600"/>
              <a:gd name="T46" fmla="*/ 273083 w 21600"/>
              <a:gd name="T47" fmla="*/ 231659 h 21600"/>
              <a:gd name="T48" fmla="*/ 353169 w 21600"/>
              <a:gd name="T49" fmla="*/ 312300 h 21600"/>
              <a:gd name="T50" fmla="*/ 59482 w 21600"/>
              <a:gd name="T51" fmla="*/ 149490 h 21600"/>
              <a:gd name="T52" fmla="*/ 66625 w 21600"/>
              <a:gd name="T53" fmla="*/ 184669 h 21600"/>
              <a:gd name="T54" fmla="*/ 85874 w 21600"/>
              <a:gd name="T55" fmla="*/ 212956 h 21600"/>
              <a:gd name="T56" fmla="*/ 114234 w 21600"/>
              <a:gd name="T57" fmla="*/ 232041 h 21600"/>
              <a:gd name="T58" fmla="*/ 148894 w 21600"/>
              <a:gd name="T59" fmla="*/ 239084 h 21600"/>
              <a:gd name="T60" fmla="*/ 183422 w 21600"/>
              <a:gd name="T61" fmla="*/ 232041 h 21600"/>
              <a:gd name="T62" fmla="*/ 211699 w 21600"/>
              <a:gd name="T63" fmla="*/ 212956 h 21600"/>
              <a:gd name="T64" fmla="*/ 230948 w 21600"/>
              <a:gd name="T65" fmla="*/ 184669 h 21600"/>
              <a:gd name="T66" fmla="*/ 238092 w 21600"/>
              <a:gd name="T67" fmla="*/ 149490 h 21600"/>
              <a:gd name="T68" fmla="*/ 230948 w 21600"/>
              <a:gd name="T69" fmla="*/ 114825 h 21600"/>
              <a:gd name="T70" fmla="*/ 211699 w 21600"/>
              <a:gd name="T71" fmla="*/ 86255 h 21600"/>
              <a:gd name="T72" fmla="*/ 183422 w 21600"/>
              <a:gd name="T73" fmla="*/ 66971 h 21600"/>
              <a:gd name="T74" fmla="*/ 148894 w 21600"/>
              <a:gd name="T75" fmla="*/ 59895 h 21600"/>
              <a:gd name="T76" fmla="*/ 114234 w 21600"/>
              <a:gd name="T77" fmla="*/ 66971 h 21600"/>
              <a:gd name="T78" fmla="*/ 85874 w 21600"/>
              <a:gd name="T79" fmla="*/ 86255 h 21600"/>
              <a:gd name="T80" fmla="*/ 66625 w 21600"/>
              <a:gd name="T81" fmla="*/ 114825 h 21600"/>
              <a:gd name="T82" fmla="*/ 59482 w 21600"/>
              <a:gd name="T83" fmla="*/ 149490 h 21600"/>
              <a:gd name="T84" fmla="*/ 148944 w 21600"/>
              <a:gd name="T85" fmla="*/ 92866 h 21600"/>
              <a:gd name="T86" fmla="*/ 156650 w 21600"/>
              <a:gd name="T87" fmla="*/ 96105 h 21600"/>
              <a:gd name="T88" fmla="*/ 159874 w 21600"/>
              <a:gd name="T89" fmla="*/ 104311 h 21600"/>
              <a:gd name="T90" fmla="*/ 156650 w 21600"/>
              <a:gd name="T91" fmla="*/ 112051 h 21600"/>
              <a:gd name="T92" fmla="*/ 148944 w 21600"/>
              <a:gd name="T93" fmla="*/ 115340 h 21600"/>
              <a:gd name="T94" fmla="*/ 124883 w 21600"/>
              <a:gd name="T95" fmla="*/ 125189 h 21600"/>
              <a:gd name="T96" fmla="*/ 114928 w 21600"/>
              <a:gd name="T97" fmla="*/ 149440 h 21600"/>
              <a:gd name="T98" fmla="*/ 111704 w 21600"/>
              <a:gd name="T99" fmla="*/ 157230 h 21600"/>
              <a:gd name="T100" fmla="*/ 103998 w 21600"/>
              <a:gd name="T101" fmla="*/ 160419 h 21600"/>
              <a:gd name="T102" fmla="*/ 95680 w 21600"/>
              <a:gd name="T103" fmla="*/ 157230 h 21600"/>
              <a:gd name="T104" fmla="*/ 92604 w 21600"/>
              <a:gd name="T105" fmla="*/ 149440 h 21600"/>
              <a:gd name="T106" fmla="*/ 96953 w 21600"/>
              <a:gd name="T107" fmla="*/ 127664 h 21600"/>
              <a:gd name="T108" fmla="*/ 109091 w 21600"/>
              <a:gd name="T109" fmla="*/ 109476 h 21600"/>
              <a:gd name="T110" fmla="*/ 126950 w 21600"/>
              <a:gd name="T111" fmla="*/ 97284 h 21600"/>
              <a:gd name="T112" fmla="*/ 148944 w 21600"/>
              <a:gd name="T113" fmla="*/ 92866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a:p>
        </p:txBody>
      </p:sp>
      <p:sp>
        <p:nvSpPr>
          <p:cNvPr id="2" name="标题 1"/>
          <p:cNvSpPr>
            <a:spLocks noGrp="1"/>
          </p:cNvSpPr>
          <p:nvPr>
            <p:ph type="title"/>
          </p:nvPr>
        </p:nvSpPr>
        <p:spPr/>
        <p:txBody>
          <a:bodyPr/>
          <a:lstStyle/>
          <a:p>
            <a:r>
              <a:rPr kumimoji="1" lang="zh-CN" altLang="en-US" dirty="0" smtClean="0"/>
              <a:t>全文搜索引擎</a:t>
            </a:r>
            <a:endParaRPr kumimoji="1" lang="zh-CN" altLang="en-US" dirty="0"/>
          </a:p>
        </p:txBody>
      </p:sp>
    </p:spTree>
    <p:extLst>
      <p:ext uri="{BB962C8B-B14F-4D97-AF65-F5344CB8AC3E}">
        <p14:creationId xmlns:p14="http://schemas.microsoft.com/office/powerpoint/2010/main" val="255439570"/>
      </p:ext>
    </p:extLst>
  </p:cSld>
  <p:clrMapOvr>
    <a:masterClrMapping/>
  </p:clrMapOvr>
  <p:transition spd="slow" advClick="0">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a:spLocks noChangeArrowheads="1"/>
          </p:cNvSpPr>
          <p:nvPr/>
        </p:nvSpPr>
        <p:spPr bwMode="auto">
          <a:xfrm>
            <a:off x="2700474" y="1442255"/>
            <a:ext cx="1160707"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270000"/>
              </a:lnSpc>
            </a:pPr>
            <a:r>
              <a:rPr lang="zh-CN" altLang="en-US" sz="1600" dirty="0" smtClean="0">
                <a:solidFill>
                  <a:schemeClr val="bg1"/>
                </a:solidFill>
                <a:latin typeface="微软雅黑" panose="020B0503020204020204" pitchFamily="34" charset="-122"/>
                <a:ea typeface="微软雅黑" panose="020B0503020204020204" pitchFamily="34" charset="-122"/>
              </a:rPr>
              <a:t>数字指标</a:t>
            </a:r>
          </a:p>
          <a:p>
            <a:pPr eaLnBrk="1" hangingPunct="1">
              <a:lnSpc>
                <a:spcPct val="270000"/>
              </a:lnSpc>
            </a:pPr>
            <a:r>
              <a:rPr lang="zh-CN" altLang="en-US" sz="1600" dirty="0" smtClean="0">
                <a:solidFill>
                  <a:schemeClr val="bg1"/>
                </a:solidFill>
                <a:latin typeface="微软雅黑" panose="020B0503020204020204" pitchFamily="34" charset="-122"/>
                <a:ea typeface="微软雅黑" panose="020B0503020204020204" pitchFamily="34" charset="-122"/>
              </a:rPr>
              <a:t>柱状图</a:t>
            </a:r>
          </a:p>
          <a:p>
            <a:pPr eaLnBrk="1" hangingPunct="1">
              <a:lnSpc>
                <a:spcPct val="270000"/>
              </a:lnSpc>
            </a:pPr>
            <a:r>
              <a:rPr lang="zh-CN" altLang="en-US" sz="1600" dirty="0" smtClean="0">
                <a:solidFill>
                  <a:schemeClr val="bg1"/>
                </a:solidFill>
                <a:latin typeface="微软雅黑" panose="020B0503020204020204" pitchFamily="34" charset="-122"/>
                <a:ea typeface="微软雅黑" panose="020B0503020204020204" pitchFamily="34" charset="-122"/>
              </a:rPr>
              <a:t>曲线图</a:t>
            </a:r>
          </a:p>
          <a:p>
            <a:pPr eaLnBrk="1" hangingPunct="1">
              <a:lnSpc>
                <a:spcPct val="270000"/>
              </a:lnSpc>
            </a:pPr>
            <a:r>
              <a:rPr lang="zh-CN" altLang="en-US" sz="1600" dirty="0" smtClean="0">
                <a:solidFill>
                  <a:schemeClr val="bg1"/>
                </a:solidFill>
                <a:latin typeface="微软雅黑" panose="020B0503020204020204" pitchFamily="34" charset="-122"/>
                <a:ea typeface="微软雅黑" panose="020B0503020204020204" pitchFamily="34" charset="-122"/>
              </a:rPr>
              <a:t>面积图</a:t>
            </a:r>
          </a:p>
          <a:p>
            <a:pPr eaLnBrk="1" hangingPunct="1">
              <a:lnSpc>
                <a:spcPct val="270000"/>
              </a:lnSpc>
            </a:pPr>
            <a:r>
              <a:rPr lang="zh-CN" altLang="en-US" sz="1600" dirty="0" smtClean="0">
                <a:solidFill>
                  <a:schemeClr val="bg1"/>
                </a:solidFill>
                <a:latin typeface="微软雅黑" panose="020B0503020204020204" pitchFamily="34" charset="-122"/>
                <a:ea typeface="微软雅黑" panose="020B0503020204020204" pitchFamily="34" charset="-122"/>
              </a:rPr>
              <a:t>饼图</a:t>
            </a:r>
          </a:p>
          <a:p>
            <a:pPr eaLnBrk="1" hangingPunct="1">
              <a:lnSpc>
                <a:spcPct val="270000"/>
              </a:lnSpc>
            </a:pPr>
            <a:r>
              <a:rPr lang="zh-CN" altLang="en-US" sz="1600" dirty="0">
                <a:solidFill>
                  <a:schemeClr val="bg1"/>
                </a:solidFill>
                <a:latin typeface="微软雅黑" panose="020B0503020204020204" pitchFamily="34" charset="-122"/>
                <a:ea typeface="微软雅黑" panose="020B0503020204020204" pitchFamily="34" charset="-122"/>
              </a:rPr>
              <a:t>表格</a:t>
            </a:r>
          </a:p>
        </p:txBody>
      </p:sp>
      <p:pic>
        <p:nvPicPr>
          <p:cNvPr id="9" name="Picture 2" descr="D:\TDDownload\Polls_512px_1186308_easyicon.ne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4582" y="2244841"/>
            <a:ext cx="576000" cy="576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D:\TDDownload\office_chart_line_stacked_256px_572012_easyicon.ne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956" y="2903347"/>
            <a:ext cx="576000" cy="576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D:\TDDownload\office_chart_area_stacked_256px_572009_easyicon.ne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48905" y="3561853"/>
            <a:ext cx="576000" cy="576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D:\TDDownload\pie_chart_512px_1142216_easyicon.ne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84220" y="4220359"/>
            <a:ext cx="576000" cy="576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D:\TDDownload\Surveys_512px_1186324_easyicon.net.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61612" y="4878863"/>
            <a:ext cx="576000" cy="5760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8036" y="1395832"/>
            <a:ext cx="7297738" cy="830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ight Triangle 49"/>
          <p:cNvSpPr>
            <a:spLocks noChangeArrowheads="1"/>
          </p:cNvSpPr>
          <p:nvPr/>
        </p:nvSpPr>
        <p:spPr bwMode="auto">
          <a:xfrm rot="10800000">
            <a:off x="8243511" y="1629195"/>
            <a:ext cx="1982788" cy="2925762"/>
          </a:xfrm>
          <a:prstGeom prst="rtTriangle">
            <a:avLst/>
          </a:prstGeom>
          <a:solidFill>
            <a:srgbClr val="F2F2F2">
              <a:alpha val="2196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en-US" altLang="zh-CN" sz="1800">
              <a:solidFill>
                <a:srgbClr val="FFFFFF"/>
              </a:solidFill>
              <a:sym typeface="+mn-lt"/>
            </a:endParaRPr>
          </a:p>
        </p:txBody>
      </p:sp>
      <p:pic>
        <p:nvPicPr>
          <p:cNvPr id="17" name="图片 16"/>
          <p:cNvPicPr>
            <a:picLocks noChangeAspect="1"/>
          </p:cNvPicPr>
          <p:nvPr/>
        </p:nvPicPr>
        <p:blipFill rotWithShape="1">
          <a:blip r:embed="rId8"/>
          <a:srcRect l="790" t="562" r="10021" b="-562"/>
          <a:stretch>
            <a:fillRect/>
          </a:stretch>
        </p:blipFill>
        <p:spPr>
          <a:xfrm>
            <a:off x="4723132" y="1655177"/>
            <a:ext cx="5473150" cy="3531524"/>
          </a:xfrm>
          <a:prstGeom prst="rect">
            <a:avLst/>
          </a:prstGeom>
        </p:spPr>
      </p:pic>
      <p:sp>
        <p:nvSpPr>
          <p:cNvPr id="2" name="标题 1"/>
          <p:cNvSpPr>
            <a:spLocks noGrp="1"/>
          </p:cNvSpPr>
          <p:nvPr>
            <p:ph type="title"/>
          </p:nvPr>
        </p:nvSpPr>
        <p:spPr/>
        <p:txBody>
          <a:bodyPr/>
          <a:lstStyle/>
          <a:p>
            <a:r>
              <a:rPr kumimoji="1" lang="zh-CN" altLang="en-US" dirty="0" smtClean="0"/>
              <a:t>自定义仪表盘</a:t>
            </a:r>
            <a:endParaRPr kumimoji="1" lang="zh-CN" altLang="en-US" dirty="0"/>
          </a:p>
        </p:txBody>
      </p:sp>
      <p:pic>
        <p:nvPicPr>
          <p:cNvPr id="4" name="图片 3"/>
          <p:cNvPicPr>
            <a:picLocks noChangeAspect="1"/>
          </p:cNvPicPr>
          <p:nvPr/>
        </p:nvPicPr>
        <p:blipFill>
          <a:blip r:embed="rId9"/>
          <a:stretch>
            <a:fillRect/>
          </a:stretch>
        </p:blipFill>
        <p:spPr>
          <a:xfrm>
            <a:off x="1798844" y="1655177"/>
            <a:ext cx="770199" cy="465923"/>
          </a:xfrm>
          <a:prstGeom prst="rect">
            <a:avLst/>
          </a:prstGeom>
        </p:spPr>
      </p:pic>
    </p:spTree>
    <p:extLst>
      <p:ext uri="{BB962C8B-B14F-4D97-AF65-F5344CB8AC3E}">
        <p14:creationId xmlns:p14="http://schemas.microsoft.com/office/powerpoint/2010/main" val="361520407"/>
      </p:ext>
    </p:extLst>
  </p:cSld>
  <p:clrMapOvr>
    <a:masterClrMapping/>
  </p:clrMapOvr>
  <p:transition spd="slow" advClick="0">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18"/>
          <p:cNvGrpSpPr/>
          <p:nvPr/>
        </p:nvGrpSpPr>
        <p:grpSpPr>
          <a:xfrm>
            <a:off x="1983072" y="1336101"/>
            <a:ext cx="5718175" cy="4725987"/>
            <a:chOff x="0" y="0"/>
            <a:chExt cx="5032114" cy="4160389"/>
          </a:xfrm>
        </p:grpSpPr>
        <p:pic>
          <p:nvPicPr>
            <p:cNvPr id="9" name="Picture 40" descr="C:\Users\Nyamka\Desktop\Presentation MOCK_UP\AAAAAAAAAAAA\Desktop_Screen.png"/>
            <p:cNvPicPr>
              <a:picLocks noChangeAspect="1"/>
            </p:cNvPicPr>
            <p:nvPr/>
          </p:nvPicPr>
          <p:blipFill>
            <a:blip r:embed="rId2"/>
            <a:stretch>
              <a:fillRect/>
            </a:stretch>
          </p:blipFill>
          <p:spPr>
            <a:xfrm>
              <a:off x="0" y="0"/>
              <a:ext cx="5032114" cy="4160389"/>
            </a:xfrm>
            <a:prstGeom prst="rect">
              <a:avLst/>
            </a:prstGeom>
            <a:noFill/>
            <a:ln w="9525">
              <a:noFill/>
            </a:ln>
          </p:spPr>
        </p:pic>
        <p:sp>
          <p:nvSpPr>
            <p:cNvPr id="10" name="任意多边形 6"/>
            <p:cNvSpPr/>
            <p:nvPr/>
          </p:nvSpPr>
          <p:spPr>
            <a:xfrm flipH="1">
              <a:off x="571386" y="2184308"/>
              <a:ext cx="156468" cy="136956"/>
            </a:xfrm>
            <a:custGeom>
              <a:avLst/>
              <a:gdLst/>
              <a:ahLst/>
              <a:cxnLst>
                <a:cxn ang="0">
                  <a:pos x="0" y="0"/>
                </a:cxn>
                <a:cxn ang="0">
                  <a:pos x="156468" y="0"/>
                </a:cxn>
                <a:cxn ang="0">
                  <a:pos x="156468" y="136956"/>
                </a:cxn>
                <a:cxn ang="0">
                  <a:pos x="0" y="136956"/>
                </a:cxn>
                <a:cxn ang="0">
                  <a:pos x="0" y="0"/>
                </a:cxn>
              </a:cxnLst>
              <a:rect l="0" t="0" r="0" b="0"/>
              <a:pathLst>
                <a:path w="155721" h="136920">
                  <a:moveTo>
                    <a:pt x="0" y="0"/>
                  </a:moveTo>
                  <a:lnTo>
                    <a:pt x="155721" y="0"/>
                  </a:lnTo>
                  <a:lnTo>
                    <a:pt x="155721" y="136920"/>
                  </a:lnTo>
                  <a:lnTo>
                    <a:pt x="0" y="136920"/>
                  </a:lnTo>
                  <a:lnTo>
                    <a:pt x="0" y="0"/>
                  </a:lnTo>
                  <a:close/>
                </a:path>
              </a:pathLst>
            </a:custGeom>
            <a:noFill/>
            <a:ln w="9525">
              <a:noFill/>
            </a:ln>
          </p:spPr>
          <p:txBody>
            <a:bodyPr/>
            <a:lstStyle/>
            <a:p>
              <a:endParaRPr lang="zh-CN" altLang="en-US"/>
            </a:p>
          </p:txBody>
        </p:sp>
      </p:grpSp>
      <p:pic>
        <p:nvPicPr>
          <p:cNvPr id="11" name="Picture 8"/>
          <p:cNvPicPr>
            <a:picLocks noChangeAspect="1"/>
          </p:cNvPicPr>
          <p:nvPr/>
        </p:nvPicPr>
        <p:blipFill>
          <a:blip r:embed="rId3"/>
          <a:stretch>
            <a:fillRect/>
          </a:stretch>
        </p:blipFill>
        <p:spPr>
          <a:xfrm>
            <a:off x="2258979" y="1625978"/>
            <a:ext cx="5151755" cy="2896235"/>
          </a:xfrm>
          <a:prstGeom prst="rect">
            <a:avLst/>
          </a:prstGeom>
          <a:ln>
            <a:noFill/>
          </a:ln>
        </p:spPr>
      </p:pic>
      <p:grpSp>
        <p:nvGrpSpPr>
          <p:cNvPr id="12" name="组合 17"/>
          <p:cNvGrpSpPr/>
          <p:nvPr/>
        </p:nvGrpSpPr>
        <p:grpSpPr>
          <a:xfrm>
            <a:off x="5653372" y="3379213"/>
            <a:ext cx="4943475" cy="2841625"/>
            <a:chOff x="0" y="0"/>
            <a:chExt cx="4942154" cy="2841738"/>
          </a:xfrm>
        </p:grpSpPr>
        <p:pic>
          <p:nvPicPr>
            <p:cNvPr id="13" name="Picture 59"/>
            <p:cNvPicPr>
              <a:picLocks noChangeAspect="1"/>
            </p:cNvPicPr>
            <p:nvPr/>
          </p:nvPicPr>
          <p:blipFill>
            <a:blip r:embed="rId4"/>
            <a:stretch>
              <a:fillRect/>
            </a:stretch>
          </p:blipFill>
          <p:spPr>
            <a:xfrm>
              <a:off x="0" y="0"/>
              <a:ext cx="4942154" cy="2841738"/>
            </a:xfrm>
            <a:prstGeom prst="rect">
              <a:avLst/>
            </a:prstGeom>
            <a:noFill/>
            <a:ln w="9525">
              <a:noFill/>
            </a:ln>
          </p:spPr>
        </p:pic>
        <p:sp>
          <p:nvSpPr>
            <p:cNvPr id="14" name="任意多边形 12"/>
            <p:cNvSpPr/>
            <p:nvPr/>
          </p:nvSpPr>
          <p:spPr>
            <a:xfrm flipH="1">
              <a:off x="917330" y="1806647"/>
              <a:ext cx="120618" cy="104779"/>
            </a:xfrm>
            <a:custGeom>
              <a:avLst/>
              <a:gdLst/>
              <a:ahLst/>
              <a:cxnLst>
                <a:cxn ang="0">
                  <a:pos x="0" y="0"/>
                </a:cxn>
                <a:cxn ang="0">
                  <a:pos x="120618" y="0"/>
                </a:cxn>
                <a:cxn ang="0">
                  <a:pos x="120618" y="104779"/>
                </a:cxn>
                <a:cxn ang="0">
                  <a:pos x="0" y="104779"/>
                </a:cxn>
                <a:cxn ang="0">
                  <a:pos x="0" y="0"/>
                </a:cxn>
              </a:cxnLst>
              <a:rect l="0" t="0" r="0" b="0"/>
              <a:pathLst>
                <a:path w="120771" h="106190">
                  <a:moveTo>
                    <a:pt x="0" y="0"/>
                  </a:moveTo>
                  <a:lnTo>
                    <a:pt x="120771" y="0"/>
                  </a:lnTo>
                  <a:lnTo>
                    <a:pt x="120771" y="106190"/>
                  </a:lnTo>
                  <a:lnTo>
                    <a:pt x="0" y="106190"/>
                  </a:lnTo>
                  <a:lnTo>
                    <a:pt x="0" y="0"/>
                  </a:lnTo>
                  <a:close/>
                </a:path>
              </a:pathLst>
            </a:custGeom>
            <a:noFill/>
            <a:ln w="9525">
              <a:noFill/>
            </a:ln>
          </p:spPr>
          <p:txBody>
            <a:bodyPr/>
            <a:lstStyle/>
            <a:p>
              <a:endParaRPr lang="zh-CN" altLang="en-US"/>
            </a:p>
          </p:txBody>
        </p:sp>
      </p:grpSp>
      <p:pic>
        <p:nvPicPr>
          <p:cNvPr id="15" name="图片 14" descr="图片1"/>
          <p:cNvPicPr>
            <a:picLocks noChangeAspect="1"/>
          </p:cNvPicPr>
          <p:nvPr/>
        </p:nvPicPr>
        <p:blipFill>
          <a:blip r:embed="rId5"/>
          <a:stretch>
            <a:fillRect/>
          </a:stretch>
        </p:blipFill>
        <p:spPr>
          <a:xfrm>
            <a:off x="6324884" y="3597653"/>
            <a:ext cx="3602355" cy="2242185"/>
          </a:xfrm>
          <a:prstGeom prst="rect">
            <a:avLst/>
          </a:prstGeom>
        </p:spPr>
      </p:pic>
      <p:sp>
        <p:nvSpPr>
          <p:cNvPr id="2" name="标题 1"/>
          <p:cNvSpPr>
            <a:spLocks noGrp="1"/>
          </p:cNvSpPr>
          <p:nvPr>
            <p:ph type="title"/>
          </p:nvPr>
        </p:nvSpPr>
        <p:spPr/>
        <p:txBody>
          <a:bodyPr/>
          <a:lstStyle/>
          <a:p>
            <a:r>
              <a:rPr kumimoji="1" lang="zh-CN" altLang="en-US" dirty="0"/>
              <a:t>自定义</a:t>
            </a:r>
            <a:r>
              <a:rPr kumimoji="1" lang="zh-CN" altLang="en-US" dirty="0" smtClean="0"/>
              <a:t>视图可用于报表和仪表盘</a:t>
            </a:r>
            <a:endParaRPr kumimoji="1" lang="zh-CN" altLang="en-US" dirty="0"/>
          </a:p>
        </p:txBody>
      </p:sp>
    </p:spTree>
    <p:extLst>
      <p:ext uri="{BB962C8B-B14F-4D97-AF65-F5344CB8AC3E}">
        <p14:creationId xmlns:p14="http://schemas.microsoft.com/office/powerpoint/2010/main" val="990159016"/>
      </p:ext>
    </p:extLst>
  </p:cSld>
  <p:clrMapOvr>
    <a:masterClrMapping/>
  </p:clrMapOvr>
  <p:transition spd="slow" advClick="0">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a:spLocks noChangeArrowheads="1"/>
          </p:cNvSpPr>
          <p:nvPr/>
        </p:nvSpPr>
        <p:spPr bwMode="auto">
          <a:xfrm>
            <a:off x="2059249" y="1601606"/>
            <a:ext cx="2076340" cy="105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支持防卸载</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支持驱动级安装</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支持基于口令卸载</a:t>
            </a:r>
          </a:p>
        </p:txBody>
      </p:sp>
      <p:sp>
        <p:nvSpPr>
          <p:cNvPr id="9" name="Text Box 10"/>
          <p:cNvSpPr>
            <a:spLocks noChangeArrowheads="1"/>
          </p:cNvSpPr>
          <p:nvPr/>
        </p:nvSpPr>
        <p:spPr bwMode="auto">
          <a:xfrm>
            <a:off x="7300834" y="4413837"/>
            <a:ext cx="207634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支持主动获取策略</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支持按策略采集信息</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支持上传限速</a:t>
            </a:r>
            <a:endParaRPr lang="en-U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a:t>
            </a:r>
            <a:r>
              <a:rPr lang="en-US" altLang="zh-CN"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CPU</a:t>
            </a: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平缓化</a:t>
            </a:r>
          </a:p>
        </p:txBody>
      </p:sp>
      <p:sp>
        <p:nvSpPr>
          <p:cNvPr id="10" name="Text Box 10"/>
          <p:cNvSpPr>
            <a:spLocks noChangeArrowheads="1"/>
          </p:cNvSpPr>
          <p:nvPr/>
        </p:nvSpPr>
        <p:spPr bwMode="auto">
          <a:xfrm>
            <a:off x="8607451" y="1455513"/>
            <a:ext cx="2076340" cy="105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支持自动更新</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支持守护进程</a:t>
            </a:r>
          </a:p>
          <a:p>
            <a:pPr marL="285750" indent="-285750">
              <a:lnSpc>
                <a:spcPct val="150000"/>
              </a:lnSpc>
              <a:buClr>
                <a:srgbClr val="FFFFFF"/>
              </a:buClr>
              <a:buFont typeface="Wingdings" panose="05000000000000000000" charset="0"/>
              <a:buChar char="l"/>
            </a:pPr>
            <a:r>
              <a:rPr lang="zh-CN" altLang="en-US" sz="14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支持心跳消息</a:t>
            </a:r>
          </a:p>
        </p:txBody>
      </p:sp>
      <p:sp>
        <p:nvSpPr>
          <p:cNvPr id="13" name="Rectangle 17"/>
          <p:cNvSpPr/>
          <p:nvPr/>
        </p:nvSpPr>
        <p:spPr>
          <a:xfrm>
            <a:off x="1443727" y="1733729"/>
            <a:ext cx="539750" cy="539750"/>
          </a:xfrm>
          <a:prstGeom prst="rect">
            <a:avLst/>
          </a:prstGeom>
          <a:solidFill>
            <a:srgbClr val="00B0F0"/>
          </a:solidFill>
          <a:ln w="9525">
            <a:noFill/>
          </a:ln>
        </p:spPr>
        <p:txBody>
          <a:bodyPr lIns="68580" tIns="34290" rIns="68580" bIns="34290" anchor="ctr"/>
          <a:lstStyle/>
          <a:p>
            <a:pPr lvl="0" algn="ctr" defTabSz="685800" eaLnBrk="1" hangingPunct="1"/>
            <a:r>
              <a:rPr lang="en-US" altLang="zh-CN" b="1" i="1" dirty="0">
                <a:solidFill>
                  <a:schemeClr val="bg1"/>
                </a:solidFill>
                <a:latin typeface="微软雅黑" panose="020B0503020204020204" pitchFamily="34" charset="-122"/>
                <a:ea typeface="微软雅黑" panose="020B0503020204020204" pitchFamily="34" charset="-122"/>
              </a:rPr>
              <a:t>01</a:t>
            </a:r>
          </a:p>
        </p:txBody>
      </p:sp>
      <p:sp>
        <p:nvSpPr>
          <p:cNvPr id="14" name="Rectangle 20"/>
          <p:cNvSpPr/>
          <p:nvPr/>
        </p:nvSpPr>
        <p:spPr>
          <a:xfrm>
            <a:off x="6760927" y="4545960"/>
            <a:ext cx="539750" cy="539750"/>
          </a:xfrm>
          <a:prstGeom prst="rect">
            <a:avLst/>
          </a:prstGeom>
          <a:solidFill>
            <a:schemeClr val="accent2"/>
          </a:solidFill>
          <a:ln w="9525">
            <a:noFill/>
          </a:ln>
        </p:spPr>
        <p:txBody>
          <a:bodyPr lIns="68580" tIns="34290" rIns="68580" bIns="34290" anchor="ctr"/>
          <a:lstStyle/>
          <a:p>
            <a:pPr lvl="0" algn="ctr" defTabSz="685800" eaLnBrk="1" hangingPunct="1"/>
            <a:r>
              <a:rPr lang="en-US" altLang="zh-CN" b="1" i="1" dirty="0">
                <a:solidFill>
                  <a:schemeClr val="bg1"/>
                </a:solidFill>
                <a:latin typeface="微软雅黑" panose="020B0503020204020204" pitchFamily="34" charset="-122"/>
                <a:ea typeface="微软雅黑" panose="020B0503020204020204" pitchFamily="34" charset="-122"/>
              </a:rPr>
              <a:t>02</a:t>
            </a:r>
          </a:p>
        </p:txBody>
      </p:sp>
      <p:sp>
        <p:nvSpPr>
          <p:cNvPr id="15" name="Rectangle 20"/>
          <p:cNvSpPr/>
          <p:nvPr/>
        </p:nvSpPr>
        <p:spPr>
          <a:xfrm>
            <a:off x="8067967" y="1587636"/>
            <a:ext cx="539750" cy="539750"/>
          </a:xfrm>
          <a:prstGeom prst="rect">
            <a:avLst/>
          </a:prstGeom>
          <a:solidFill>
            <a:srgbClr val="00B050"/>
          </a:solidFill>
          <a:ln w="9525">
            <a:noFill/>
          </a:ln>
        </p:spPr>
        <p:txBody>
          <a:bodyPr lIns="68580" tIns="34290" rIns="68580" bIns="34290" anchor="ctr"/>
          <a:lstStyle/>
          <a:p>
            <a:pPr lvl="0" algn="ctr" defTabSz="685800" eaLnBrk="1" hangingPunct="1"/>
            <a:r>
              <a:rPr lang="en-US" altLang="zh-CN" b="1" i="1" dirty="0">
                <a:solidFill>
                  <a:schemeClr val="bg1"/>
                </a:solidFill>
                <a:latin typeface="微软雅黑" panose="020B0503020204020204" pitchFamily="34" charset="-122"/>
                <a:ea typeface="微软雅黑" panose="020B0503020204020204" pitchFamily="34" charset="-122"/>
              </a:rPr>
              <a:t>03</a:t>
            </a:r>
          </a:p>
        </p:txBody>
      </p:sp>
      <p:sp>
        <p:nvSpPr>
          <p:cNvPr id="2" name="标题 1"/>
          <p:cNvSpPr>
            <a:spLocks noGrp="1"/>
          </p:cNvSpPr>
          <p:nvPr>
            <p:ph type="title"/>
          </p:nvPr>
        </p:nvSpPr>
        <p:spPr/>
        <p:txBody>
          <a:bodyPr/>
          <a:lstStyle/>
          <a:p>
            <a:r>
              <a:rPr kumimoji="1" lang="zh-CN" altLang="en-US" dirty="0"/>
              <a:t>客户端</a:t>
            </a:r>
            <a:r>
              <a:rPr kumimoji="1" lang="en-US" altLang="zh-CN" dirty="0" smtClean="0"/>
              <a:t>Agent</a:t>
            </a:r>
            <a:endParaRPr kumimoji="1" lang="zh-CN" altLang="en-US" dirty="0"/>
          </a:p>
        </p:txBody>
      </p:sp>
      <p:sp>
        <p:nvSpPr>
          <p:cNvPr id="16" name="等腰三角形 2"/>
          <p:cNvSpPr/>
          <p:nvPr/>
        </p:nvSpPr>
        <p:spPr bwMode="auto">
          <a:xfrm rot="3036074">
            <a:off x="5969037" y="1571172"/>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50"/>
          </a:solidFill>
          <a:ln w="28575" cmpd="sng">
            <a:solidFill>
              <a:srgbClr val="F8F8F8"/>
            </a:solidFill>
            <a:round/>
          </a:ln>
        </p:spPr>
        <p:txBody>
          <a:bodyPr wrap="none" anchor="ctr"/>
          <a:lstStyle/>
          <a:p>
            <a:endParaRPr lang="zh-CN" altLang="en-US"/>
          </a:p>
        </p:txBody>
      </p:sp>
      <p:sp>
        <p:nvSpPr>
          <p:cNvPr id="17" name="TextBox 5"/>
          <p:cNvSpPr txBox="1">
            <a:spLocks noChangeArrowheads="1"/>
          </p:cNvSpPr>
          <p:nvPr/>
        </p:nvSpPr>
        <p:spPr bwMode="auto">
          <a:xfrm>
            <a:off x="6260343" y="2375241"/>
            <a:ext cx="10842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rgbClr val="FFFFFF"/>
                </a:solidFill>
                <a:latin typeface="微软雅黑" panose="020B0503020204020204" pitchFamily="34" charset="-122"/>
                <a:ea typeface="微软雅黑" panose="020B0503020204020204" pitchFamily="34" charset="-122"/>
              </a:rPr>
              <a:t>更新</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18" name="等腰三角形 2"/>
          <p:cNvSpPr/>
          <p:nvPr/>
        </p:nvSpPr>
        <p:spPr bwMode="auto">
          <a:xfrm rot="8763501">
            <a:off x="4823655" y="2827678"/>
            <a:ext cx="1789113"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2"/>
          </a:solidFill>
          <a:ln w="28575" cmpd="sng">
            <a:solidFill>
              <a:srgbClr val="F8F8F8"/>
            </a:solidFill>
            <a:round/>
          </a:ln>
        </p:spPr>
        <p:txBody>
          <a:bodyPr wrap="none" anchor="ctr"/>
          <a:lstStyle/>
          <a:p>
            <a:endParaRPr lang="zh-CN" altLang="en-US">
              <a:solidFill>
                <a:schemeClr val="tx1"/>
              </a:solidFill>
              <a:latin typeface="Arial" panose="020B0604020202020204" pitchFamily="34" charset="0"/>
              <a:ea typeface="宋体" panose="02010600030101010101" pitchFamily="2" charset="-122"/>
            </a:endParaRPr>
          </a:p>
        </p:txBody>
      </p:sp>
      <p:sp>
        <p:nvSpPr>
          <p:cNvPr id="19" name="TextBox 7"/>
          <p:cNvSpPr txBox="1">
            <a:spLocks noChangeArrowheads="1"/>
          </p:cNvSpPr>
          <p:nvPr/>
        </p:nvSpPr>
        <p:spPr bwMode="auto">
          <a:xfrm>
            <a:off x="5072893" y="3545228"/>
            <a:ext cx="1084262"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rgbClr val="FFFFFF"/>
                </a:solidFill>
                <a:latin typeface="微软雅黑" panose="020B0503020204020204" pitchFamily="34" charset="-122"/>
                <a:ea typeface="微软雅黑" panose="020B0503020204020204" pitchFamily="34" charset="-122"/>
              </a:rPr>
              <a:t>策略</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
        <p:nvSpPr>
          <p:cNvPr id="20" name="等腰三角形 2"/>
          <p:cNvSpPr/>
          <p:nvPr/>
        </p:nvSpPr>
        <p:spPr bwMode="auto">
          <a:xfrm rot="16474574">
            <a:off x="4298987" y="1142547"/>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ln>
        </p:spPr>
        <p:txBody>
          <a:bodyPr wrap="none" anchor="ctr"/>
          <a:lstStyle/>
          <a:p>
            <a:endParaRPr lang="zh-CN" altLang="en-US"/>
          </a:p>
        </p:txBody>
      </p:sp>
      <p:sp>
        <p:nvSpPr>
          <p:cNvPr id="21" name="TextBox 9"/>
          <p:cNvSpPr txBox="1">
            <a:spLocks noChangeArrowheads="1"/>
          </p:cNvSpPr>
          <p:nvPr/>
        </p:nvSpPr>
        <p:spPr bwMode="auto">
          <a:xfrm>
            <a:off x="4799843" y="1829141"/>
            <a:ext cx="10842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rgbClr val="FFFFFF"/>
                </a:solidFill>
                <a:latin typeface="微软雅黑" panose="020B0503020204020204" pitchFamily="34" charset="-122"/>
                <a:ea typeface="微软雅黑" panose="020B0503020204020204" pitchFamily="34" charset="-122"/>
              </a:rPr>
              <a:t>防卸载</a:t>
            </a:r>
            <a:endParaRPr lang="zh-CN" altLang="en-US" sz="2000" dirty="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8592359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300" fill="hold"/>
                                        <p:tgtEl>
                                          <p:spTgt spid="17"/>
                                        </p:tgtEl>
                                        <p:attrNameLst>
                                          <p:attrName>ppt_w</p:attrName>
                                        </p:attrNameLst>
                                      </p:cBhvr>
                                      <p:tavLst>
                                        <p:tav tm="0">
                                          <p:val>
                                            <p:fltVal val="0"/>
                                          </p:val>
                                        </p:tav>
                                        <p:tav tm="100000">
                                          <p:val>
                                            <p:strVal val="#ppt_w"/>
                                          </p:val>
                                        </p:tav>
                                      </p:tavLst>
                                    </p:anim>
                                    <p:anim calcmode="lin" valueType="num">
                                      <p:cBhvr>
                                        <p:cTn id="13" dur="300" fill="hold"/>
                                        <p:tgtEl>
                                          <p:spTgt spid="17"/>
                                        </p:tgtEl>
                                        <p:attrNameLst>
                                          <p:attrName>ppt_h</p:attrName>
                                        </p:attrNameLst>
                                      </p:cBhvr>
                                      <p:tavLst>
                                        <p:tav tm="0">
                                          <p:val>
                                            <p:fltVal val="0"/>
                                          </p:val>
                                        </p:tav>
                                        <p:tav tm="100000">
                                          <p:val>
                                            <p:strVal val="#ppt_h"/>
                                          </p:val>
                                        </p:tav>
                                      </p:tavLst>
                                    </p:anim>
                                    <p:anim calcmode="lin" valueType="num">
                                      <p:cBhvr>
                                        <p:cTn id="14" dur="300" fill="hold"/>
                                        <p:tgtEl>
                                          <p:spTgt spid="17"/>
                                        </p:tgtEl>
                                        <p:attrNameLst>
                                          <p:attrName>style.rotation</p:attrName>
                                        </p:attrNameLst>
                                      </p:cBhvr>
                                      <p:tavLst>
                                        <p:tav tm="0">
                                          <p:val>
                                            <p:fltVal val="90"/>
                                          </p:val>
                                        </p:tav>
                                        <p:tav tm="100000">
                                          <p:val>
                                            <p:fltVal val="0"/>
                                          </p:val>
                                        </p:tav>
                                      </p:tavLst>
                                    </p:anim>
                                    <p:animEffect transition="in" filter="fade">
                                      <p:cBhvr>
                                        <p:cTn id="15" dur="300"/>
                                        <p:tgtEl>
                                          <p:spTgt spid="17"/>
                                        </p:tgtEl>
                                      </p:cBhvr>
                                    </p:animEffect>
                                  </p:childTnLst>
                                </p:cTn>
                              </p:par>
                            </p:childTnLst>
                          </p:cTn>
                        </p:par>
                        <p:par>
                          <p:cTn id="16" fill="hold">
                            <p:stCondLst>
                              <p:cond delay="1000"/>
                            </p:stCondLst>
                            <p:childTnLst>
                              <p:par>
                                <p:cTn id="17" presetID="2" presetClass="entr" presetSubtype="9"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300" fill="hold"/>
                                        <p:tgtEl>
                                          <p:spTgt spid="19"/>
                                        </p:tgtEl>
                                        <p:attrNameLst>
                                          <p:attrName>ppt_w</p:attrName>
                                        </p:attrNameLst>
                                      </p:cBhvr>
                                      <p:tavLst>
                                        <p:tav tm="0">
                                          <p:val>
                                            <p:fltVal val="0"/>
                                          </p:val>
                                        </p:tav>
                                        <p:tav tm="100000">
                                          <p:val>
                                            <p:strVal val="#ppt_w"/>
                                          </p:val>
                                        </p:tav>
                                      </p:tavLst>
                                    </p:anim>
                                    <p:anim calcmode="lin" valueType="num">
                                      <p:cBhvr>
                                        <p:cTn id="25" dur="300" fill="hold"/>
                                        <p:tgtEl>
                                          <p:spTgt spid="19"/>
                                        </p:tgtEl>
                                        <p:attrNameLst>
                                          <p:attrName>ppt_h</p:attrName>
                                        </p:attrNameLst>
                                      </p:cBhvr>
                                      <p:tavLst>
                                        <p:tav tm="0">
                                          <p:val>
                                            <p:fltVal val="0"/>
                                          </p:val>
                                        </p:tav>
                                        <p:tav tm="100000">
                                          <p:val>
                                            <p:strVal val="#ppt_h"/>
                                          </p:val>
                                        </p:tav>
                                      </p:tavLst>
                                    </p:anim>
                                    <p:anim calcmode="lin" valueType="num">
                                      <p:cBhvr>
                                        <p:cTn id="26" dur="300" fill="hold"/>
                                        <p:tgtEl>
                                          <p:spTgt spid="19"/>
                                        </p:tgtEl>
                                        <p:attrNameLst>
                                          <p:attrName>style.rotation</p:attrName>
                                        </p:attrNameLst>
                                      </p:cBhvr>
                                      <p:tavLst>
                                        <p:tav tm="0">
                                          <p:val>
                                            <p:fltVal val="90"/>
                                          </p:val>
                                        </p:tav>
                                        <p:tav tm="100000">
                                          <p:val>
                                            <p:fltVal val="0"/>
                                          </p:val>
                                        </p:tav>
                                      </p:tavLst>
                                    </p:anim>
                                    <p:animEffect transition="in" filter="fade">
                                      <p:cBhvr>
                                        <p:cTn id="27" dur="300"/>
                                        <p:tgtEl>
                                          <p:spTgt spid="19"/>
                                        </p:tgtEl>
                                      </p:cBhvr>
                                    </p:animEffect>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utoUpdateAnimBg="0"/>
      <p:bldP spid="18" grpId="0" animBg="1"/>
      <p:bldP spid="19" grpId="0" autoUpdateAnimBg="0"/>
      <p:bldP spid="20" grpId="0" animBg="1"/>
      <p:bldP spid="21"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6"/>
          <p:cNvSpPr/>
          <p:nvPr/>
        </p:nvSpPr>
        <p:spPr>
          <a:xfrm>
            <a:off x="1338744" y="3472070"/>
            <a:ext cx="9501534" cy="978553"/>
          </a:xfrm>
          <a:prstGeom prst="rect">
            <a:avLst/>
          </a:prstGeom>
          <a:noFill/>
          <a:ln w="9525">
            <a:noFill/>
          </a:ln>
        </p:spPr>
        <p:txBody>
          <a:bodyPr>
            <a:noAutofit/>
          </a:bodyPr>
          <a:lstStyle/>
          <a:p>
            <a:pPr lvl="0" algn="ctr">
              <a:lnSpc>
                <a:spcPts val="2400"/>
              </a:lnSpc>
            </a:pPr>
            <a:r>
              <a:rPr lang="zh-CN" altLang="en-US" sz="4000" b="1" smtClean="0">
                <a:solidFill>
                  <a:srgbClr val="F2F2F2"/>
                </a:solidFill>
                <a:latin typeface="Microsoft YaHei Light" charset="-122"/>
                <a:ea typeface="Microsoft YaHei Light" charset="-122"/>
                <a:cs typeface="Microsoft YaHei Light" charset="-122"/>
                <a:sym typeface="Arial" panose="020B0604020202020204" pitchFamily="34" charset="0"/>
              </a:rPr>
              <a:t>  </a:t>
            </a:r>
            <a:endParaRPr lang="zh-CN" altLang="en-US" sz="4000" b="1" dirty="0" smtClean="0">
              <a:solidFill>
                <a:srgbClr val="F2F2F2"/>
              </a:solidFill>
              <a:latin typeface="Microsoft YaHei Light" charset="-122"/>
              <a:ea typeface="Microsoft YaHei Light" charset="-122"/>
              <a:cs typeface="Microsoft YaHei Light" charset="-122"/>
              <a:sym typeface="Arial" panose="020B0604020202020204" pitchFamily="34" charset="0"/>
            </a:endParaRPr>
          </a:p>
        </p:txBody>
      </p:sp>
      <p:sp>
        <p:nvSpPr>
          <p:cNvPr id="3" name="文本框 5"/>
          <p:cNvSpPr/>
          <p:nvPr/>
        </p:nvSpPr>
        <p:spPr>
          <a:xfrm>
            <a:off x="5618163" y="2791233"/>
            <a:ext cx="954107" cy="1015663"/>
          </a:xfrm>
          <a:prstGeom prst="rect">
            <a:avLst/>
          </a:prstGeom>
          <a:noFill/>
          <a:ln w="9525">
            <a:noFill/>
          </a:ln>
        </p:spPr>
        <p:txBody>
          <a:bodyPr wrap="none">
            <a:spAutoFit/>
          </a:bodyPr>
          <a:lstStyle/>
          <a:p>
            <a:pPr lvl="0" eaLnBrk="1" hangingPunct="1"/>
            <a:r>
              <a:rPr lang="en-US" sz="6000" b="1" dirty="0" smtClean="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a:t>
            </a:r>
            <a:r>
              <a:rPr lang="en-US" altLang="zh-CN" sz="6000" b="1" dirty="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4</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4" name="文本框 6"/>
          <p:cNvSpPr/>
          <p:nvPr/>
        </p:nvSpPr>
        <p:spPr>
          <a:xfrm>
            <a:off x="2584450" y="4176226"/>
            <a:ext cx="7010400" cy="870743"/>
          </a:xfrm>
          <a:prstGeom prst="rect">
            <a:avLst/>
          </a:prstGeom>
          <a:noFill/>
          <a:ln w="9525">
            <a:noFill/>
          </a:ln>
        </p:spPr>
        <p:txBody>
          <a:bodyPr>
            <a:noAutofit/>
          </a:bodyPr>
          <a:lstStyle/>
          <a:p>
            <a:pPr lvl="0" algn="ctr" eaLnBrk="1" hangingPunct="1">
              <a:lnSpc>
                <a:spcPts val="2400"/>
              </a:lnSpc>
            </a:pPr>
            <a:r>
              <a:rPr lang="zh-CN" altLang="en-US" sz="4000" dirty="0" smtClean="0">
                <a:solidFill>
                  <a:srgbClr val="F2F2F2"/>
                </a:solidFill>
                <a:latin typeface="Microsoft YaHei Light" charset="-122"/>
                <a:ea typeface="Microsoft YaHei Light" charset="-122"/>
                <a:cs typeface="Microsoft YaHei Light" charset="-122"/>
                <a:sym typeface="Arial" panose="020B0604020202020204" pitchFamily="34" charset="0"/>
              </a:rPr>
              <a:t>业务行为分析</a:t>
            </a:r>
            <a:endPar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endParaRPr>
          </a:p>
        </p:txBody>
      </p:sp>
    </p:spTree>
    <p:extLst>
      <p:ext uri="{BB962C8B-B14F-4D97-AF65-F5344CB8AC3E}">
        <p14:creationId xmlns:p14="http://schemas.microsoft.com/office/powerpoint/2010/main" val="1169442043"/>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filter="dissolve">
                                      <p:cBhvr>
                                        <p:cTn id="7" dur="500"/>
                                        <p:tgtEl>
                                          <p:spTgt spid="12"/>
                                        </p:tgtEl>
                                      </p:cBhvr>
                                    </p:animEffect>
                                  </p:childTnLst>
                                </p:cTn>
                              </p:par>
                            </p:childTnLst>
                          </p:cTn>
                        </p:par>
                        <p:par>
                          <p:cTn id="8" fill="hold">
                            <p:stCondLst>
                              <p:cond delay="500"/>
                            </p:stCondLst>
                            <p:childTnLst>
                              <p:par>
                                <p:cTn id="9" presetID="23" presetClass="entr" presetSubtype="36" fill="hold" grpId="0" nodeType="afterEffect">
                                  <p:stCondLst>
                                    <p:cond delay="0"/>
                                  </p:stCondLst>
                                  <p:iterate type="lt">
                                    <p:tmPct val="17000"/>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6*min(max(#ppt_w*#ppt_h,.3),1)-7.4)/-.7*#ppt_w"/>
                                          </p:val>
                                        </p:tav>
                                        <p:tav tm="100000">
                                          <p:val>
                                            <p:strVal val="#ppt_w"/>
                                          </p:val>
                                        </p:tav>
                                      </p:tavLst>
                                    </p:anim>
                                    <p:anim calcmode="lin" valueType="num">
                                      <p:cBhvr>
                                        <p:cTn id="12" dur="500" fill="hold"/>
                                        <p:tgtEl>
                                          <p:spTgt spid="3"/>
                                        </p:tgtEl>
                                        <p:attrNameLst>
                                          <p:attrName>ppt_h</p:attrName>
                                        </p:attrNameLst>
                                      </p:cBhvr>
                                      <p:tavLst>
                                        <p:tav tm="0">
                                          <p:val>
                                            <p:strVal val="(6*min(max(#ppt_w*#ppt_h,.3),1)-7.4)/-.7*#ppt_h"/>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85"/>
                            </p:stCondLst>
                            <p:childTnLst>
                              <p:par>
                                <p:cTn id="16" presetID="9"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filter="dissolv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p:bldP spid="3" grpId="0" bldLvl="0"/>
      <p:bldP spid="4" grpId="0" bldLvl="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141963" y="-41851"/>
            <a:ext cx="9298687" cy="978729"/>
          </a:xfrm>
          <a:prstGeom prst="rect">
            <a:avLst/>
          </a:prstGeom>
          <a:noFill/>
          <a:ln w="9525">
            <a:noFill/>
          </a:ln>
        </p:spPr>
        <p:txBody>
          <a:bodyPr anchor="ctr"/>
          <a:lstStyle>
            <a:lvl1pPr marL="914400" indent="-914400" rtl="0">
              <a:lnSpc>
                <a:spcPct val="90000"/>
              </a:lnSpc>
              <a:defRPr kumimoji="1" sz="3200">
                <a:solidFill>
                  <a:srgbClr val="FFFFFF"/>
                </a:solidFill>
                <a:latin typeface="Microsoft YaHei Light" charset="-122"/>
                <a:ea typeface="Microsoft YaHei Light" charset="-122"/>
                <a:cs typeface="Microsoft YaHei Light" charset="-122"/>
                <a:sym typeface="Calibri Light" panose="020F0302020204030204" charset="0"/>
              </a:defRPr>
            </a:lvl1pPr>
            <a:lvl2pPr marL="914400" indent="-914400" rtl="0">
              <a:lnSpc>
                <a:spcPct val="90000"/>
              </a:lnSpc>
              <a:defRPr sz="4400">
                <a:latin typeface="Calibri Light" panose="020F0302020204030204" charset="0"/>
                <a:sym typeface="Calibri Light" panose="020F0302020204030204" charset="0"/>
              </a:defRPr>
            </a:lvl2pPr>
            <a:lvl3pPr indent="-914400" rtl="0">
              <a:lnSpc>
                <a:spcPct val="90000"/>
              </a:lnSpc>
              <a:defRPr sz="4400">
                <a:latin typeface="Calibri Light" panose="020F0302020204030204" charset="0"/>
                <a:sym typeface="Calibri Light" panose="020F0302020204030204" charset="0"/>
              </a:defRPr>
            </a:lvl3pPr>
            <a:lvl4pPr marL="914400" indent="-914400" rtl="0">
              <a:lnSpc>
                <a:spcPct val="90000"/>
              </a:lnSpc>
              <a:defRPr sz="4400">
                <a:latin typeface="Calibri Light" panose="020F0302020204030204" charset="0"/>
                <a:sym typeface="Calibri Light" panose="020F0302020204030204" charset="0"/>
              </a:defRPr>
            </a:lvl4pPr>
            <a:lvl5pPr marL="914400" indent="-914400" rtl="0">
              <a:lnSpc>
                <a:spcPct val="90000"/>
              </a:lnSpc>
              <a:defRPr sz="4400">
                <a:latin typeface="Calibri Light" panose="020F0302020204030204" charset="0"/>
                <a:sym typeface="Calibri Light" panose="020F0302020204030204" charset="0"/>
              </a:defRPr>
            </a:lvl5pPr>
            <a:lvl6pPr marL="1371600" indent="-914400" rtl="0">
              <a:lnSpc>
                <a:spcPct val="90000"/>
              </a:lnSpc>
              <a:defRPr sz="4400">
                <a:latin typeface="Calibri Light" panose="020F0302020204030204" charset="0"/>
                <a:sym typeface="Calibri Light" panose="020F0302020204030204" charset="0"/>
              </a:defRPr>
            </a:lvl6pPr>
            <a:lvl7pPr marL="1828800" indent="-914400" rtl="0">
              <a:lnSpc>
                <a:spcPct val="90000"/>
              </a:lnSpc>
              <a:defRPr sz="4400">
                <a:latin typeface="Calibri Light" panose="020F0302020204030204" charset="0"/>
                <a:sym typeface="Calibri Light" panose="020F0302020204030204" charset="0"/>
              </a:defRPr>
            </a:lvl7pPr>
            <a:lvl8pPr marL="2286000" indent="-914400" rtl="0">
              <a:lnSpc>
                <a:spcPct val="90000"/>
              </a:lnSpc>
              <a:defRPr sz="4400">
                <a:latin typeface="Calibri Light" panose="020F0302020204030204" charset="0"/>
                <a:sym typeface="Calibri Light" panose="020F0302020204030204" charset="0"/>
              </a:defRPr>
            </a:lvl8pPr>
            <a:lvl9pPr marL="2743200" indent="-914400" rtl="0">
              <a:lnSpc>
                <a:spcPct val="90000"/>
              </a:lnSpc>
              <a:defRPr sz="4400">
                <a:latin typeface="Calibri Light" panose="020F0302020204030204" charset="0"/>
                <a:sym typeface="Calibri Light" panose="020F0302020204030204" charset="0"/>
              </a:defRPr>
            </a:lvl9pPr>
          </a:lstStyle>
          <a:p>
            <a:r>
              <a:rPr lang="zh-CN" altLang="en-US" dirty="0"/>
              <a:t>聚焦人的行为，智能助力提升效率和合规管理</a:t>
            </a:r>
            <a:endParaRPr lang="en-US" dirty="0"/>
          </a:p>
        </p:txBody>
      </p:sp>
      <p:grpSp>
        <p:nvGrpSpPr>
          <p:cNvPr id="38" name="Group 9"/>
          <p:cNvGrpSpPr>
            <a:grpSpLocks/>
          </p:cNvGrpSpPr>
          <p:nvPr/>
        </p:nvGrpSpPr>
        <p:grpSpPr bwMode="auto">
          <a:xfrm>
            <a:off x="5040232" y="1295726"/>
            <a:ext cx="1882045" cy="1230469"/>
            <a:chOff x="0" y="0"/>
            <a:chExt cx="3154363" cy="2063750"/>
          </a:xfrm>
        </p:grpSpPr>
        <p:sp>
          <p:nvSpPr>
            <p:cNvPr id="39" name="Rectangle 5"/>
            <p:cNvSpPr>
              <a:spLocks noChangeArrowheads="1"/>
            </p:cNvSpPr>
            <p:nvPr/>
          </p:nvSpPr>
          <p:spPr bwMode="auto">
            <a:xfrm>
              <a:off x="82550" y="66675"/>
              <a:ext cx="2981325" cy="1601787"/>
            </a:xfrm>
            <a:prstGeom prst="rect">
              <a:avLst/>
            </a:prstGeom>
            <a:solidFill>
              <a:srgbClr val="FDFA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zh-CN">
                <a:solidFill>
                  <a:srgbClr val="000000"/>
                </a:solidFill>
                <a:latin typeface="Calibri" charset="0"/>
                <a:sym typeface="宋体" charset="0"/>
              </a:endParaRPr>
            </a:p>
          </p:txBody>
        </p:sp>
        <p:sp>
          <p:nvSpPr>
            <p:cNvPr id="40" name="Freeform 6"/>
            <p:cNvSpPr>
              <a:spLocks noEditPoints="1" noChangeArrowheads="1"/>
            </p:cNvSpPr>
            <p:nvPr/>
          </p:nvSpPr>
          <p:spPr bwMode="auto">
            <a:xfrm>
              <a:off x="0" y="0"/>
              <a:ext cx="3154363" cy="1758950"/>
            </a:xfrm>
            <a:custGeom>
              <a:avLst/>
              <a:gdLst>
                <a:gd name="T0" fmla="*/ 3154363 w 1987"/>
                <a:gd name="T1" fmla="*/ 1758950 h 1108"/>
                <a:gd name="T2" fmla="*/ 0 w 1987"/>
                <a:gd name="T3" fmla="*/ 1758950 h 1108"/>
                <a:gd name="T4" fmla="*/ 0 w 1987"/>
                <a:gd name="T5" fmla="*/ 0 h 1108"/>
                <a:gd name="T6" fmla="*/ 3154363 w 1987"/>
                <a:gd name="T7" fmla="*/ 0 h 1108"/>
                <a:gd name="T8" fmla="*/ 3154363 w 1987"/>
                <a:gd name="T9" fmla="*/ 1758950 h 1108"/>
                <a:gd name="T10" fmla="*/ 90488 w 1987"/>
                <a:gd name="T11" fmla="*/ 1668463 h 1108"/>
                <a:gd name="T12" fmla="*/ 3063875 w 1987"/>
                <a:gd name="T13" fmla="*/ 1668463 h 1108"/>
                <a:gd name="T14" fmla="*/ 3063875 w 1987"/>
                <a:gd name="T15" fmla="*/ 90488 h 1108"/>
                <a:gd name="T16" fmla="*/ 90488 w 1987"/>
                <a:gd name="T17" fmla="*/ 90488 h 1108"/>
                <a:gd name="T18" fmla="*/ 90488 w 1987"/>
                <a:gd name="T19" fmla="*/ 1668463 h 11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87"/>
                <a:gd name="T31" fmla="*/ 0 h 1108"/>
                <a:gd name="T32" fmla="*/ 1987 w 1987"/>
                <a:gd name="T33" fmla="*/ 1108 h 110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87" h="1108">
                  <a:moveTo>
                    <a:pt x="1987" y="1108"/>
                  </a:moveTo>
                  <a:lnTo>
                    <a:pt x="0" y="1108"/>
                  </a:lnTo>
                  <a:lnTo>
                    <a:pt x="0" y="0"/>
                  </a:lnTo>
                  <a:lnTo>
                    <a:pt x="1987" y="0"/>
                  </a:lnTo>
                  <a:lnTo>
                    <a:pt x="1987" y="1108"/>
                  </a:lnTo>
                  <a:close/>
                  <a:moveTo>
                    <a:pt x="57" y="1051"/>
                  </a:moveTo>
                  <a:lnTo>
                    <a:pt x="1930" y="1051"/>
                  </a:lnTo>
                  <a:lnTo>
                    <a:pt x="1930" y="57"/>
                  </a:lnTo>
                  <a:lnTo>
                    <a:pt x="57" y="57"/>
                  </a:lnTo>
                  <a:lnTo>
                    <a:pt x="57" y="1051"/>
                  </a:lnTo>
                  <a:close/>
                </a:path>
              </a:pathLst>
            </a:custGeom>
            <a:solidFill>
              <a:srgbClr val="694A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 name="Freeform 7"/>
            <p:cNvSpPr>
              <a:spLocks noChangeArrowheads="1"/>
            </p:cNvSpPr>
            <p:nvPr/>
          </p:nvSpPr>
          <p:spPr bwMode="auto">
            <a:xfrm>
              <a:off x="1216025" y="1717675"/>
              <a:ext cx="709613" cy="346075"/>
            </a:xfrm>
            <a:custGeom>
              <a:avLst/>
              <a:gdLst>
                <a:gd name="T0" fmla="*/ 484339 w 189"/>
                <a:gd name="T1" fmla="*/ 11285 h 92"/>
                <a:gd name="T2" fmla="*/ 360438 w 189"/>
                <a:gd name="T3" fmla="*/ 3762 h 92"/>
                <a:gd name="T4" fmla="*/ 360438 w 189"/>
                <a:gd name="T5" fmla="*/ 0 h 92"/>
                <a:gd name="T6" fmla="*/ 356684 w 189"/>
                <a:gd name="T7" fmla="*/ 3762 h 92"/>
                <a:gd name="T8" fmla="*/ 349175 w 189"/>
                <a:gd name="T9" fmla="*/ 0 h 92"/>
                <a:gd name="T10" fmla="*/ 349175 w 189"/>
                <a:gd name="T11" fmla="*/ 3762 h 92"/>
                <a:gd name="T12" fmla="*/ 225274 w 189"/>
                <a:gd name="T13" fmla="*/ 11285 h 92"/>
                <a:gd name="T14" fmla="*/ 0 w 189"/>
                <a:gd name="T15" fmla="*/ 346075 h 92"/>
                <a:gd name="T16" fmla="*/ 349175 w 189"/>
                <a:gd name="T17" fmla="*/ 346075 h 92"/>
                <a:gd name="T18" fmla="*/ 360438 w 189"/>
                <a:gd name="T19" fmla="*/ 346075 h 92"/>
                <a:gd name="T20" fmla="*/ 709613 w 189"/>
                <a:gd name="T21" fmla="*/ 346075 h 92"/>
                <a:gd name="T22" fmla="*/ 484339 w 189"/>
                <a:gd name="T23" fmla="*/ 11285 h 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9"/>
                <a:gd name="T37" fmla="*/ 0 h 92"/>
                <a:gd name="T38" fmla="*/ 189 w 189"/>
                <a:gd name="T39" fmla="*/ 92 h 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9" h="92">
                  <a:moveTo>
                    <a:pt x="129" y="3"/>
                  </a:moveTo>
                  <a:cubicBezTo>
                    <a:pt x="96" y="1"/>
                    <a:pt x="96" y="1"/>
                    <a:pt x="96" y="1"/>
                  </a:cubicBezTo>
                  <a:cubicBezTo>
                    <a:pt x="96" y="0"/>
                    <a:pt x="96" y="0"/>
                    <a:pt x="96" y="0"/>
                  </a:cubicBezTo>
                  <a:cubicBezTo>
                    <a:pt x="95" y="1"/>
                    <a:pt x="95" y="1"/>
                    <a:pt x="95" y="1"/>
                  </a:cubicBezTo>
                  <a:cubicBezTo>
                    <a:pt x="93" y="0"/>
                    <a:pt x="93" y="0"/>
                    <a:pt x="93" y="0"/>
                  </a:cubicBezTo>
                  <a:cubicBezTo>
                    <a:pt x="93" y="1"/>
                    <a:pt x="93" y="1"/>
                    <a:pt x="93" y="1"/>
                  </a:cubicBezTo>
                  <a:cubicBezTo>
                    <a:pt x="60" y="3"/>
                    <a:pt x="60" y="3"/>
                    <a:pt x="60" y="3"/>
                  </a:cubicBezTo>
                  <a:cubicBezTo>
                    <a:pt x="60" y="3"/>
                    <a:pt x="63" y="91"/>
                    <a:pt x="0" y="92"/>
                  </a:cubicBezTo>
                  <a:cubicBezTo>
                    <a:pt x="93" y="92"/>
                    <a:pt x="93" y="92"/>
                    <a:pt x="93" y="92"/>
                  </a:cubicBezTo>
                  <a:cubicBezTo>
                    <a:pt x="96" y="92"/>
                    <a:pt x="96" y="92"/>
                    <a:pt x="96" y="92"/>
                  </a:cubicBezTo>
                  <a:cubicBezTo>
                    <a:pt x="189" y="92"/>
                    <a:pt x="189" y="92"/>
                    <a:pt x="189" y="92"/>
                  </a:cubicBezTo>
                  <a:cubicBezTo>
                    <a:pt x="127" y="91"/>
                    <a:pt x="129" y="3"/>
                    <a:pt x="129" y="3"/>
                  </a:cubicBezTo>
                  <a:close/>
                </a:path>
              </a:pathLst>
            </a:custGeom>
            <a:solidFill>
              <a:srgbClr val="694A1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2" name="Freeform 8"/>
            <p:cNvSpPr>
              <a:spLocks noChangeArrowheads="1"/>
            </p:cNvSpPr>
            <p:nvPr/>
          </p:nvSpPr>
          <p:spPr bwMode="auto">
            <a:xfrm>
              <a:off x="82550" y="90488"/>
              <a:ext cx="2981325" cy="1585912"/>
            </a:xfrm>
            <a:custGeom>
              <a:avLst/>
              <a:gdLst>
                <a:gd name="T0" fmla="*/ 2981325 w 1878"/>
                <a:gd name="T1" fmla="*/ 1585912 h 999"/>
                <a:gd name="T2" fmla="*/ 0 w 1878"/>
                <a:gd name="T3" fmla="*/ 1577975 h 999"/>
                <a:gd name="T4" fmla="*/ 2981325 w 1878"/>
                <a:gd name="T5" fmla="*/ 0 h 999"/>
                <a:gd name="T6" fmla="*/ 2981325 w 1878"/>
                <a:gd name="T7" fmla="*/ 1585912 h 999"/>
                <a:gd name="T8" fmla="*/ 0 60000 65536"/>
                <a:gd name="T9" fmla="*/ 0 60000 65536"/>
                <a:gd name="T10" fmla="*/ 0 60000 65536"/>
                <a:gd name="T11" fmla="*/ 0 60000 65536"/>
                <a:gd name="T12" fmla="*/ 0 w 1878"/>
                <a:gd name="T13" fmla="*/ 0 h 999"/>
                <a:gd name="T14" fmla="*/ 1878 w 1878"/>
                <a:gd name="T15" fmla="*/ 999 h 999"/>
              </a:gdLst>
              <a:ahLst/>
              <a:cxnLst>
                <a:cxn ang="T8">
                  <a:pos x="T0" y="T1"/>
                </a:cxn>
                <a:cxn ang="T9">
                  <a:pos x="T2" y="T3"/>
                </a:cxn>
                <a:cxn ang="T10">
                  <a:pos x="T4" y="T5"/>
                </a:cxn>
                <a:cxn ang="T11">
                  <a:pos x="T6" y="T7"/>
                </a:cxn>
              </a:cxnLst>
              <a:rect l="T12" t="T13" r="T14" b="T15"/>
              <a:pathLst>
                <a:path w="1878" h="999">
                  <a:moveTo>
                    <a:pt x="1878" y="999"/>
                  </a:moveTo>
                  <a:lnTo>
                    <a:pt x="0" y="994"/>
                  </a:lnTo>
                  <a:lnTo>
                    <a:pt x="1878" y="0"/>
                  </a:lnTo>
                  <a:lnTo>
                    <a:pt x="1878" y="999"/>
                  </a:lnTo>
                  <a:close/>
                </a:path>
              </a:pathLst>
            </a:custGeom>
            <a:solidFill>
              <a:srgbClr val="EBE2D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2" name="文本框 1"/>
          <p:cNvSpPr txBox="1"/>
          <p:nvPr/>
        </p:nvSpPr>
        <p:spPr>
          <a:xfrm>
            <a:off x="5325680" y="1475418"/>
            <a:ext cx="1210588" cy="707886"/>
          </a:xfrm>
          <a:prstGeom prst="rect">
            <a:avLst/>
          </a:prstGeom>
          <a:noFill/>
        </p:spPr>
        <p:txBody>
          <a:bodyPr wrap="none" rtlCol="0">
            <a:spAutoFit/>
          </a:bodyPr>
          <a:lstStyle/>
          <a:p>
            <a:r>
              <a:rPr kumimoji="1" lang="zh-CN" altLang="en-US" sz="2000" dirty="0" smtClean="0"/>
              <a:t>用户桌面</a:t>
            </a:r>
          </a:p>
          <a:p>
            <a:r>
              <a:rPr kumimoji="1" lang="zh-CN" altLang="en-US" sz="2000" dirty="0" smtClean="0"/>
              <a:t>操作行为</a:t>
            </a:r>
            <a:endParaRPr kumimoji="1" lang="zh-CN" altLang="en-US" sz="2000" dirty="0"/>
          </a:p>
        </p:txBody>
      </p:sp>
      <p:sp>
        <p:nvSpPr>
          <p:cNvPr id="84" name="Freeform 116"/>
          <p:cNvSpPr>
            <a:spLocks noChangeArrowheads="1"/>
          </p:cNvSpPr>
          <p:nvPr/>
        </p:nvSpPr>
        <p:spPr bwMode="auto">
          <a:xfrm>
            <a:off x="3200831" y="1685716"/>
            <a:ext cx="530683" cy="252413"/>
          </a:xfrm>
          <a:custGeom>
            <a:avLst/>
            <a:gdLst>
              <a:gd name="T0" fmla="*/ 0 w 113"/>
              <a:gd name="T1" fmla="*/ 82016 h 54"/>
              <a:gd name="T2" fmla="*/ 30899 w 113"/>
              <a:gd name="T3" fmla="*/ 110721 h 54"/>
              <a:gd name="T4" fmla="*/ 201876 w 113"/>
              <a:gd name="T5" fmla="*/ 110721 h 54"/>
              <a:gd name="T6" fmla="*/ 232775 w 113"/>
              <a:gd name="T7" fmla="*/ 82016 h 54"/>
              <a:gd name="T8" fmla="*/ 232775 w 113"/>
              <a:gd name="T9" fmla="*/ 0 h 54"/>
              <a:gd name="T10" fmla="*/ 0 w 113"/>
              <a:gd name="T11" fmla="*/ 0 h 54"/>
              <a:gd name="T12" fmla="*/ 0 w 113"/>
              <a:gd name="T13" fmla="*/ 82016 h 54"/>
              <a:gd name="T14" fmla="*/ 0 60000 65536"/>
              <a:gd name="T15" fmla="*/ 0 60000 65536"/>
              <a:gd name="T16" fmla="*/ 0 60000 65536"/>
              <a:gd name="T17" fmla="*/ 0 60000 65536"/>
              <a:gd name="T18" fmla="*/ 0 60000 65536"/>
              <a:gd name="T19" fmla="*/ 0 60000 65536"/>
              <a:gd name="T20" fmla="*/ 0 60000 65536"/>
              <a:gd name="T21" fmla="*/ 0 w 113"/>
              <a:gd name="T22" fmla="*/ 0 h 54"/>
              <a:gd name="T23" fmla="*/ 113 w 113"/>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54">
                <a:moveTo>
                  <a:pt x="0" y="40"/>
                </a:moveTo>
                <a:cubicBezTo>
                  <a:pt x="0" y="48"/>
                  <a:pt x="6" y="54"/>
                  <a:pt x="15" y="54"/>
                </a:cubicBezTo>
                <a:cubicBezTo>
                  <a:pt x="98" y="54"/>
                  <a:pt x="98" y="54"/>
                  <a:pt x="98" y="54"/>
                </a:cubicBezTo>
                <a:cubicBezTo>
                  <a:pt x="107" y="54"/>
                  <a:pt x="113" y="48"/>
                  <a:pt x="113" y="40"/>
                </a:cubicBezTo>
                <a:cubicBezTo>
                  <a:pt x="113" y="0"/>
                  <a:pt x="113" y="0"/>
                  <a:pt x="113" y="0"/>
                </a:cubicBezTo>
                <a:cubicBezTo>
                  <a:pt x="0" y="0"/>
                  <a:pt x="0" y="0"/>
                  <a:pt x="0" y="0"/>
                </a:cubicBezTo>
                <a:lnTo>
                  <a:pt x="0" y="40"/>
                </a:lnTo>
                <a:close/>
              </a:path>
            </a:pathLst>
          </a:cu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117"/>
          <p:cNvSpPr>
            <a:spLocks noChangeArrowheads="1"/>
          </p:cNvSpPr>
          <p:nvPr/>
        </p:nvSpPr>
        <p:spPr bwMode="auto">
          <a:xfrm>
            <a:off x="3200831" y="1413428"/>
            <a:ext cx="530683" cy="272288"/>
          </a:xfrm>
          <a:custGeom>
            <a:avLst/>
            <a:gdLst>
              <a:gd name="T0" fmla="*/ 201876 w 113"/>
              <a:gd name="T1" fmla="*/ 0 h 58"/>
              <a:gd name="T2" fmla="*/ 30899 w 113"/>
              <a:gd name="T3" fmla="*/ 0 h 58"/>
              <a:gd name="T4" fmla="*/ 0 w 113"/>
              <a:gd name="T5" fmla="*/ 28830 h 58"/>
              <a:gd name="T6" fmla="*/ 0 w 113"/>
              <a:gd name="T7" fmla="*/ 119439 h 58"/>
              <a:gd name="T8" fmla="*/ 232775 w 113"/>
              <a:gd name="T9" fmla="*/ 119439 h 58"/>
              <a:gd name="T10" fmla="*/ 232775 w 113"/>
              <a:gd name="T11" fmla="*/ 28830 h 58"/>
              <a:gd name="T12" fmla="*/ 201876 w 113"/>
              <a:gd name="T13" fmla="*/ 0 h 58"/>
              <a:gd name="T14" fmla="*/ 0 60000 65536"/>
              <a:gd name="T15" fmla="*/ 0 60000 65536"/>
              <a:gd name="T16" fmla="*/ 0 60000 65536"/>
              <a:gd name="T17" fmla="*/ 0 60000 65536"/>
              <a:gd name="T18" fmla="*/ 0 60000 65536"/>
              <a:gd name="T19" fmla="*/ 0 60000 65536"/>
              <a:gd name="T20" fmla="*/ 0 60000 65536"/>
              <a:gd name="T21" fmla="*/ 0 w 113"/>
              <a:gd name="T22" fmla="*/ 0 h 58"/>
              <a:gd name="T23" fmla="*/ 113 w 113"/>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3" h="58">
                <a:moveTo>
                  <a:pt x="98" y="0"/>
                </a:moveTo>
                <a:cubicBezTo>
                  <a:pt x="15" y="0"/>
                  <a:pt x="15" y="0"/>
                  <a:pt x="15" y="0"/>
                </a:cubicBezTo>
                <a:cubicBezTo>
                  <a:pt x="6" y="0"/>
                  <a:pt x="0" y="6"/>
                  <a:pt x="0" y="14"/>
                </a:cubicBezTo>
                <a:cubicBezTo>
                  <a:pt x="0" y="58"/>
                  <a:pt x="0" y="58"/>
                  <a:pt x="0" y="58"/>
                </a:cubicBezTo>
                <a:cubicBezTo>
                  <a:pt x="113" y="58"/>
                  <a:pt x="113" y="58"/>
                  <a:pt x="113" y="58"/>
                </a:cubicBezTo>
                <a:cubicBezTo>
                  <a:pt x="113" y="14"/>
                  <a:pt x="113" y="14"/>
                  <a:pt x="113" y="14"/>
                </a:cubicBezTo>
                <a:cubicBezTo>
                  <a:pt x="113" y="6"/>
                  <a:pt x="107" y="0"/>
                  <a:pt x="98" y="0"/>
                </a:cubicBezTo>
                <a:close/>
              </a:path>
            </a:pathLst>
          </a:custGeom>
          <a:solidFill>
            <a:srgbClr val="D8D5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6" name="Freeform 118"/>
          <p:cNvSpPr>
            <a:spLocks noChangeArrowheads="1"/>
          </p:cNvSpPr>
          <p:nvPr/>
        </p:nvSpPr>
        <p:spPr bwMode="auto">
          <a:xfrm>
            <a:off x="3286297" y="1685716"/>
            <a:ext cx="361740" cy="182850"/>
          </a:xfrm>
          <a:custGeom>
            <a:avLst/>
            <a:gdLst>
              <a:gd name="T0" fmla="*/ 78305 w 77"/>
              <a:gd name="T1" fmla="*/ 80207 h 39"/>
              <a:gd name="T2" fmla="*/ 158671 w 77"/>
              <a:gd name="T3" fmla="*/ 0 h 39"/>
              <a:gd name="T4" fmla="*/ 0 w 77"/>
              <a:gd name="T5" fmla="*/ 0 h 39"/>
              <a:gd name="T6" fmla="*/ 78305 w 77"/>
              <a:gd name="T7" fmla="*/ 80207 h 39"/>
              <a:gd name="T8" fmla="*/ 0 60000 65536"/>
              <a:gd name="T9" fmla="*/ 0 60000 65536"/>
              <a:gd name="T10" fmla="*/ 0 60000 65536"/>
              <a:gd name="T11" fmla="*/ 0 60000 65536"/>
              <a:gd name="T12" fmla="*/ 0 w 77"/>
              <a:gd name="T13" fmla="*/ 0 h 39"/>
              <a:gd name="T14" fmla="*/ 77 w 77"/>
              <a:gd name="T15" fmla="*/ 39 h 39"/>
            </a:gdLst>
            <a:ahLst/>
            <a:cxnLst>
              <a:cxn ang="T8">
                <a:pos x="T0" y="T1"/>
              </a:cxn>
              <a:cxn ang="T9">
                <a:pos x="T2" y="T3"/>
              </a:cxn>
              <a:cxn ang="T10">
                <a:pos x="T4" y="T5"/>
              </a:cxn>
              <a:cxn ang="T11">
                <a:pos x="T6" y="T7"/>
              </a:cxn>
            </a:cxnLst>
            <a:rect l="T12" t="T13" r="T14" b="T15"/>
            <a:pathLst>
              <a:path w="77" h="39">
                <a:moveTo>
                  <a:pt x="38" y="39"/>
                </a:moveTo>
                <a:cubicBezTo>
                  <a:pt x="60" y="39"/>
                  <a:pt x="77" y="21"/>
                  <a:pt x="77" y="0"/>
                </a:cubicBezTo>
                <a:cubicBezTo>
                  <a:pt x="0" y="0"/>
                  <a:pt x="0" y="0"/>
                  <a:pt x="0" y="0"/>
                </a:cubicBezTo>
                <a:cubicBezTo>
                  <a:pt x="0" y="21"/>
                  <a:pt x="17" y="39"/>
                  <a:pt x="38" y="39"/>
                </a:cubicBezTo>
                <a:close/>
              </a:path>
            </a:pathLst>
          </a:custGeom>
          <a:solidFill>
            <a:srgbClr val="91D3E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7" name="Freeform 119"/>
          <p:cNvSpPr>
            <a:spLocks noChangeArrowheads="1"/>
          </p:cNvSpPr>
          <p:nvPr/>
        </p:nvSpPr>
        <p:spPr bwMode="auto">
          <a:xfrm>
            <a:off x="3286297" y="1506840"/>
            <a:ext cx="361740" cy="178876"/>
          </a:xfrm>
          <a:custGeom>
            <a:avLst/>
            <a:gdLst>
              <a:gd name="T0" fmla="*/ 78305 w 77"/>
              <a:gd name="T1" fmla="*/ 0 h 38"/>
              <a:gd name="T2" fmla="*/ 0 w 77"/>
              <a:gd name="T3" fmla="*/ 78464 h 38"/>
              <a:gd name="T4" fmla="*/ 158671 w 77"/>
              <a:gd name="T5" fmla="*/ 78464 h 38"/>
              <a:gd name="T6" fmla="*/ 78305 w 77"/>
              <a:gd name="T7" fmla="*/ 0 h 38"/>
              <a:gd name="T8" fmla="*/ 0 60000 65536"/>
              <a:gd name="T9" fmla="*/ 0 60000 65536"/>
              <a:gd name="T10" fmla="*/ 0 60000 65536"/>
              <a:gd name="T11" fmla="*/ 0 60000 65536"/>
              <a:gd name="T12" fmla="*/ 0 w 77"/>
              <a:gd name="T13" fmla="*/ 0 h 38"/>
              <a:gd name="T14" fmla="*/ 77 w 77"/>
              <a:gd name="T15" fmla="*/ 38 h 38"/>
            </a:gdLst>
            <a:ahLst/>
            <a:cxnLst>
              <a:cxn ang="T8">
                <a:pos x="T0" y="T1"/>
              </a:cxn>
              <a:cxn ang="T9">
                <a:pos x="T2" y="T3"/>
              </a:cxn>
              <a:cxn ang="T10">
                <a:pos x="T4" y="T5"/>
              </a:cxn>
              <a:cxn ang="T11">
                <a:pos x="T6" y="T7"/>
              </a:cxn>
            </a:cxnLst>
            <a:rect l="T12" t="T13" r="T14" b="T15"/>
            <a:pathLst>
              <a:path w="77" h="38">
                <a:moveTo>
                  <a:pt x="38" y="0"/>
                </a:moveTo>
                <a:cubicBezTo>
                  <a:pt x="17" y="0"/>
                  <a:pt x="0" y="17"/>
                  <a:pt x="0" y="38"/>
                </a:cubicBezTo>
                <a:cubicBezTo>
                  <a:pt x="77" y="38"/>
                  <a:pt x="77" y="38"/>
                  <a:pt x="77" y="38"/>
                </a:cubicBezTo>
                <a:cubicBezTo>
                  <a:pt x="77" y="17"/>
                  <a:pt x="60" y="0"/>
                  <a:pt x="38" y="0"/>
                </a:cubicBezTo>
                <a:close/>
              </a:path>
            </a:pathLst>
          </a:custGeom>
          <a:solidFill>
            <a:srgbClr val="67B2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8" name="Freeform 120"/>
          <p:cNvSpPr>
            <a:spLocks noChangeArrowheads="1"/>
          </p:cNvSpPr>
          <p:nvPr/>
        </p:nvSpPr>
        <p:spPr bwMode="auto">
          <a:xfrm>
            <a:off x="3417477" y="1576403"/>
            <a:ext cx="155032" cy="220613"/>
          </a:xfrm>
          <a:custGeom>
            <a:avLst/>
            <a:gdLst>
              <a:gd name="T0" fmla="*/ 65941 w 33"/>
              <a:gd name="T1" fmla="*/ 43239 h 47"/>
              <a:gd name="T2" fmla="*/ 10303 w 33"/>
              <a:gd name="T3" fmla="*/ 2059 h 47"/>
              <a:gd name="T4" fmla="*/ 2061 w 33"/>
              <a:gd name="T5" fmla="*/ 2059 h 47"/>
              <a:gd name="T6" fmla="*/ 0 w 33"/>
              <a:gd name="T7" fmla="*/ 8236 h 47"/>
              <a:gd name="T8" fmla="*/ 0 w 33"/>
              <a:gd name="T9" fmla="*/ 88536 h 47"/>
              <a:gd name="T10" fmla="*/ 2061 w 33"/>
              <a:gd name="T11" fmla="*/ 94713 h 47"/>
              <a:gd name="T12" fmla="*/ 6182 w 33"/>
              <a:gd name="T13" fmla="*/ 96772 h 47"/>
              <a:gd name="T14" fmla="*/ 10303 w 33"/>
              <a:gd name="T15" fmla="*/ 94713 h 47"/>
              <a:gd name="T16" fmla="*/ 65941 w 33"/>
              <a:gd name="T17" fmla="*/ 53533 h 47"/>
              <a:gd name="T18" fmla="*/ 68002 w 33"/>
              <a:gd name="T19" fmla="*/ 47357 h 47"/>
              <a:gd name="T20" fmla="*/ 65941 w 33"/>
              <a:gd name="T21" fmla="*/ 43239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47"/>
              <a:gd name="T35" fmla="*/ 33 w 33"/>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47">
                <a:moveTo>
                  <a:pt x="32" y="21"/>
                </a:moveTo>
                <a:cubicBezTo>
                  <a:pt x="5" y="1"/>
                  <a:pt x="5" y="1"/>
                  <a:pt x="5" y="1"/>
                </a:cubicBezTo>
                <a:cubicBezTo>
                  <a:pt x="4" y="0"/>
                  <a:pt x="2" y="0"/>
                  <a:pt x="1" y="1"/>
                </a:cubicBezTo>
                <a:cubicBezTo>
                  <a:pt x="0" y="1"/>
                  <a:pt x="0" y="2"/>
                  <a:pt x="0" y="4"/>
                </a:cubicBezTo>
                <a:cubicBezTo>
                  <a:pt x="0" y="43"/>
                  <a:pt x="0" y="43"/>
                  <a:pt x="0" y="43"/>
                </a:cubicBezTo>
                <a:cubicBezTo>
                  <a:pt x="0" y="44"/>
                  <a:pt x="0" y="46"/>
                  <a:pt x="1" y="46"/>
                </a:cubicBezTo>
                <a:cubicBezTo>
                  <a:pt x="2" y="46"/>
                  <a:pt x="2" y="47"/>
                  <a:pt x="3" y="47"/>
                </a:cubicBezTo>
                <a:cubicBezTo>
                  <a:pt x="4" y="47"/>
                  <a:pt x="4" y="46"/>
                  <a:pt x="5" y="46"/>
                </a:cubicBezTo>
                <a:cubicBezTo>
                  <a:pt x="32" y="26"/>
                  <a:pt x="32" y="26"/>
                  <a:pt x="32" y="26"/>
                </a:cubicBezTo>
                <a:cubicBezTo>
                  <a:pt x="33" y="25"/>
                  <a:pt x="33" y="24"/>
                  <a:pt x="33" y="23"/>
                </a:cubicBezTo>
                <a:cubicBezTo>
                  <a:pt x="33" y="22"/>
                  <a:pt x="33" y="21"/>
                  <a:pt x="32" y="21"/>
                </a:cubicBezTo>
                <a:close/>
              </a:path>
            </a:pathLst>
          </a:custGeom>
          <a:solidFill>
            <a:srgbClr val="3735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9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4423" y="1375310"/>
            <a:ext cx="451180" cy="592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Rectangle 19"/>
          <p:cNvSpPr>
            <a:spLocks noChangeArrowheads="1"/>
          </p:cNvSpPr>
          <p:nvPr/>
        </p:nvSpPr>
        <p:spPr bwMode="auto">
          <a:xfrm>
            <a:off x="8333927" y="1464746"/>
            <a:ext cx="292173" cy="23850"/>
          </a:xfrm>
          <a:prstGeom prst="rect">
            <a:avLst/>
          </a:pr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zh-CN">
              <a:solidFill>
                <a:srgbClr val="000000"/>
              </a:solidFill>
              <a:sym typeface="宋体" charset="0"/>
            </a:endParaRPr>
          </a:p>
        </p:txBody>
      </p:sp>
      <p:sp>
        <p:nvSpPr>
          <p:cNvPr id="98" name="Rectangle 20"/>
          <p:cNvSpPr>
            <a:spLocks noChangeArrowheads="1"/>
          </p:cNvSpPr>
          <p:nvPr/>
        </p:nvSpPr>
        <p:spPr bwMode="auto">
          <a:xfrm>
            <a:off x="8333927" y="1534309"/>
            <a:ext cx="292173" cy="23850"/>
          </a:xfrm>
          <a:prstGeom prst="rect">
            <a:avLst/>
          </a:pr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zh-CN">
              <a:solidFill>
                <a:srgbClr val="000000"/>
              </a:solidFill>
              <a:sym typeface="宋体" charset="0"/>
            </a:endParaRPr>
          </a:p>
        </p:txBody>
      </p:sp>
      <p:sp>
        <p:nvSpPr>
          <p:cNvPr id="99" name="Rectangle 21"/>
          <p:cNvSpPr>
            <a:spLocks noChangeArrowheads="1"/>
          </p:cNvSpPr>
          <p:nvPr/>
        </p:nvSpPr>
        <p:spPr bwMode="auto">
          <a:xfrm>
            <a:off x="8333927" y="1609834"/>
            <a:ext cx="292173" cy="23850"/>
          </a:xfrm>
          <a:prstGeom prst="rect">
            <a:avLst/>
          </a:pr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zh-CN">
              <a:solidFill>
                <a:srgbClr val="000000"/>
              </a:solidFill>
              <a:sym typeface="宋体" charset="0"/>
            </a:endParaRPr>
          </a:p>
        </p:txBody>
      </p:sp>
      <p:sp>
        <p:nvSpPr>
          <p:cNvPr id="100" name="Rectangle 22"/>
          <p:cNvSpPr>
            <a:spLocks noChangeArrowheads="1"/>
          </p:cNvSpPr>
          <p:nvPr/>
        </p:nvSpPr>
        <p:spPr bwMode="auto">
          <a:xfrm>
            <a:off x="8333927" y="1679398"/>
            <a:ext cx="292173" cy="29814"/>
          </a:xfrm>
          <a:prstGeom prst="rect">
            <a:avLst/>
          </a:pr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zh-CN">
              <a:solidFill>
                <a:srgbClr val="000000"/>
              </a:solidFill>
              <a:sym typeface="宋体" charset="0"/>
            </a:endParaRPr>
          </a:p>
        </p:txBody>
      </p:sp>
      <p:sp>
        <p:nvSpPr>
          <p:cNvPr id="101" name="Freeform 25"/>
          <p:cNvSpPr>
            <a:spLocks noChangeArrowheads="1"/>
          </p:cNvSpPr>
          <p:nvPr/>
        </p:nvSpPr>
        <p:spPr bwMode="auto">
          <a:xfrm>
            <a:off x="8202747" y="1637661"/>
            <a:ext cx="554533" cy="337875"/>
          </a:xfrm>
          <a:custGeom>
            <a:avLst/>
            <a:gdLst>
              <a:gd name="T0" fmla="*/ 0 w 118"/>
              <a:gd name="T1" fmla="*/ 0 h 72"/>
              <a:gd name="T2" fmla="*/ 0 w 118"/>
              <a:gd name="T3" fmla="*/ 131741 h 72"/>
              <a:gd name="T4" fmla="*/ 14429 w 118"/>
              <a:gd name="T5" fmla="*/ 148209 h 72"/>
              <a:gd name="T6" fmla="*/ 228808 w 118"/>
              <a:gd name="T7" fmla="*/ 148209 h 72"/>
              <a:gd name="T8" fmla="*/ 243237 w 118"/>
              <a:gd name="T9" fmla="*/ 131741 h 72"/>
              <a:gd name="T10" fmla="*/ 243237 w 118"/>
              <a:gd name="T11" fmla="*/ 0 h 72"/>
              <a:gd name="T12" fmla="*/ 121619 w 118"/>
              <a:gd name="T13" fmla="*/ 59695 h 72"/>
              <a:gd name="T14" fmla="*/ 0 w 118"/>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72"/>
              <a:gd name="T26" fmla="*/ 118 w 118"/>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72">
                <a:moveTo>
                  <a:pt x="0" y="0"/>
                </a:moveTo>
                <a:cubicBezTo>
                  <a:pt x="0" y="64"/>
                  <a:pt x="0" y="64"/>
                  <a:pt x="0" y="64"/>
                </a:cubicBezTo>
                <a:cubicBezTo>
                  <a:pt x="0" y="68"/>
                  <a:pt x="4" y="72"/>
                  <a:pt x="7" y="72"/>
                </a:cubicBezTo>
                <a:cubicBezTo>
                  <a:pt x="111" y="72"/>
                  <a:pt x="111" y="72"/>
                  <a:pt x="111" y="72"/>
                </a:cubicBezTo>
                <a:cubicBezTo>
                  <a:pt x="115" y="72"/>
                  <a:pt x="118" y="68"/>
                  <a:pt x="118" y="64"/>
                </a:cubicBezTo>
                <a:cubicBezTo>
                  <a:pt x="118" y="0"/>
                  <a:pt x="118" y="0"/>
                  <a:pt x="118" y="0"/>
                </a:cubicBezTo>
                <a:cubicBezTo>
                  <a:pt x="59" y="29"/>
                  <a:pt x="59" y="29"/>
                  <a:pt x="59" y="29"/>
                </a:cubicBezTo>
                <a:lnTo>
                  <a:pt x="0" y="0"/>
                </a:lnTo>
                <a:close/>
              </a:path>
            </a:pathLst>
          </a:custGeom>
          <a:solidFill>
            <a:srgbClr val="EAE8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02" name="Freeform 26"/>
          <p:cNvSpPr>
            <a:spLocks noChangeArrowheads="1"/>
          </p:cNvSpPr>
          <p:nvPr/>
        </p:nvSpPr>
        <p:spPr bwMode="auto">
          <a:xfrm>
            <a:off x="8264361" y="1774797"/>
            <a:ext cx="437267" cy="200739"/>
          </a:xfrm>
          <a:custGeom>
            <a:avLst/>
            <a:gdLst>
              <a:gd name="T0" fmla="*/ 0 w 220"/>
              <a:gd name="T1" fmla="*/ 88054 h 101"/>
              <a:gd name="T2" fmla="*/ 94156 w 220"/>
              <a:gd name="T3" fmla="*/ 0 h 101"/>
              <a:gd name="T4" fmla="*/ 191800 w 220"/>
              <a:gd name="T5" fmla="*/ 88054 h 101"/>
              <a:gd name="T6" fmla="*/ 0 w 220"/>
              <a:gd name="T7" fmla="*/ 88054 h 101"/>
              <a:gd name="T8" fmla="*/ 0 60000 65536"/>
              <a:gd name="T9" fmla="*/ 0 60000 65536"/>
              <a:gd name="T10" fmla="*/ 0 60000 65536"/>
              <a:gd name="T11" fmla="*/ 0 60000 65536"/>
              <a:gd name="T12" fmla="*/ 0 w 220"/>
              <a:gd name="T13" fmla="*/ 0 h 101"/>
              <a:gd name="T14" fmla="*/ 220 w 220"/>
              <a:gd name="T15" fmla="*/ 101 h 101"/>
            </a:gdLst>
            <a:ahLst/>
            <a:cxnLst>
              <a:cxn ang="T8">
                <a:pos x="T0" y="T1"/>
              </a:cxn>
              <a:cxn ang="T9">
                <a:pos x="T2" y="T3"/>
              </a:cxn>
              <a:cxn ang="T10">
                <a:pos x="T4" y="T5"/>
              </a:cxn>
              <a:cxn ang="T11">
                <a:pos x="T6" y="T7"/>
              </a:cxn>
            </a:cxnLst>
            <a:rect l="T12" t="T13" r="T14" b="T15"/>
            <a:pathLst>
              <a:path w="220" h="101">
                <a:moveTo>
                  <a:pt x="0" y="101"/>
                </a:moveTo>
                <a:lnTo>
                  <a:pt x="108" y="0"/>
                </a:lnTo>
                <a:lnTo>
                  <a:pt x="220" y="101"/>
                </a:lnTo>
                <a:lnTo>
                  <a:pt x="0" y="101"/>
                </a:lnTo>
                <a:close/>
              </a:path>
            </a:pathLst>
          </a:custGeom>
          <a:solidFill>
            <a:srgbClr val="D8D5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6" name="文本框 5"/>
          <p:cNvSpPr txBox="1"/>
          <p:nvPr/>
        </p:nvSpPr>
        <p:spPr>
          <a:xfrm>
            <a:off x="2897458" y="2005454"/>
            <a:ext cx="1107996" cy="369332"/>
          </a:xfrm>
          <a:prstGeom prst="rect">
            <a:avLst/>
          </a:prstGeom>
          <a:noFill/>
        </p:spPr>
        <p:txBody>
          <a:bodyPr wrap="none" rtlCol="0">
            <a:spAutoFit/>
          </a:bodyPr>
          <a:lstStyle/>
          <a:p>
            <a:r>
              <a:rPr kumimoji="1" lang="zh-CN" altLang="en-US" dirty="0" smtClean="0">
                <a:solidFill>
                  <a:schemeClr val="bg1"/>
                </a:solidFill>
                <a:effectLst>
                  <a:glow rad="228600">
                    <a:schemeClr val="accent1">
                      <a:satMod val="175000"/>
                      <a:alpha val="40000"/>
                    </a:schemeClr>
                  </a:glow>
                </a:effectLst>
              </a:rPr>
              <a:t>屏幕录像</a:t>
            </a:r>
            <a:endParaRPr kumimoji="1" lang="zh-CN" altLang="en-US" dirty="0">
              <a:solidFill>
                <a:schemeClr val="bg1"/>
              </a:solidFill>
              <a:effectLst>
                <a:glow rad="228600">
                  <a:schemeClr val="accent1">
                    <a:satMod val="175000"/>
                    <a:alpha val="40000"/>
                  </a:schemeClr>
                </a:glow>
              </a:effectLst>
            </a:endParaRPr>
          </a:p>
        </p:txBody>
      </p:sp>
      <p:sp>
        <p:nvSpPr>
          <p:cNvPr id="103" name="文本框 102"/>
          <p:cNvSpPr txBox="1"/>
          <p:nvPr/>
        </p:nvSpPr>
        <p:spPr>
          <a:xfrm>
            <a:off x="7847005" y="2005454"/>
            <a:ext cx="1338828" cy="369332"/>
          </a:xfrm>
          <a:prstGeom prst="rect">
            <a:avLst/>
          </a:prstGeom>
          <a:noFill/>
        </p:spPr>
        <p:txBody>
          <a:bodyPr wrap="none" rtlCol="0">
            <a:spAutoFit/>
          </a:bodyPr>
          <a:lstStyle/>
          <a:p>
            <a:r>
              <a:rPr kumimoji="1" lang="zh-CN" altLang="en-US" dirty="0" smtClean="0">
                <a:solidFill>
                  <a:schemeClr val="bg1"/>
                </a:solidFill>
                <a:effectLst>
                  <a:glow rad="228600">
                    <a:schemeClr val="accent1">
                      <a:satMod val="175000"/>
                      <a:alpha val="40000"/>
                    </a:schemeClr>
                  </a:glow>
                </a:effectLst>
              </a:rPr>
              <a:t>行为文本化</a:t>
            </a:r>
            <a:endParaRPr kumimoji="1" lang="zh-CN" altLang="en-US" dirty="0">
              <a:solidFill>
                <a:schemeClr val="bg1"/>
              </a:solidFill>
              <a:effectLst>
                <a:glow rad="228600">
                  <a:schemeClr val="accent1">
                    <a:satMod val="175000"/>
                    <a:alpha val="40000"/>
                  </a:schemeClr>
                </a:glow>
              </a:effectLst>
            </a:endParaRPr>
          </a:p>
        </p:txBody>
      </p:sp>
      <p:sp>
        <p:nvSpPr>
          <p:cNvPr id="119" name="矩形 42"/>
          <p:cNvSpPr>
            <a:spLocks noChangeAspect="1" noChangeArrowheads="1"/>
          </p:cNvSpPr>
          <p:nvPr/>
        </p:nvSpPr>
        <p:spPr bwMode="auto">
          <a:xfrm>
            <a:off x="5404487" y="3979723"/>
            <a:ext cx="1064974" cy="1062628"/>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ctr" eaLnBrk="1" hangingPunct="1">
              <a:lnSpc>
                <a:spcPct val="100000"/>
              </a:lnSpc>
              <a:spcBef>
                <a:spcPct val="0"/>
              </a:spcBef>
              <a:buFontTx/>
              <a:buNone/>
            </a:pPr>
            <a:endParaRPr lang="zh-CN" altLang="en-US" sz="1800">
              <a:solidFill>
                <a:srgbClr val="FFFFFF"/>
              </a:solidFill>
              <a:latin typeface="Segoe UI" charset="0"/>
              <a:ea typeface="微软雅黑" charset="0"/>
            </a:endParaRPr>
          </a:p>
        </p:txBody>
      </p:sp>
      <p:sp>
        <p:nvSpPr>
          <p:cNvPr id="120" name="KSO_Shape"/>
          <p:cNvSpPr>
            <a:spLocks noChangeAspect="1"/>
          </p:cNvSpPr>
          <p:nvPr/>
        </p:nvSpPr>
        <p:spPr bwMode="auto">
          <a:xfrm>
            <a:off x="5664803" y="4205851"/>
            <a:ext cx="518474" cy="656502"/>
          </a:xfrm>
          <a:custGeom>
            <a:avLst/>
            <a:gdLst>
              <a:gd name="T0" fmla="*/ 69039 w 2665412"/>
              <a:gd name="T1" fmla="*/ 768996 h 3382963"/>
              <a:gd name="T2" fmla="*/ 136048 w 2665412"/>
              <a:gd name="T3" fmla="*/ 838016 h 3382963"/>
              <a:gd name="T4" fmla="*/ 205254 w 2665412"/>
              <a:gd name="T5" fmla="*/ 771272 h 3382963"/>
              <a:gd name="T6" fmla="*/ 138330 w 2665412"/>
              <a:gd name="T7" fmla="*/ 702251 h 3382963"/>
              <a:gd name="T8" fmla="*/ 232970 w 2665412"/>
              <a:gd name="T9" fmla="*/ 725764 h 3382963"/>
              <a:gd name="T10" fmla="*/ 195030 w 2665412"/>
              <a:gd name="T11" fmla="*/ 858327 h 3382963"/>
              <a:gd name="T12" fmla="*/ 70814 w 2665412"/>
              <a:gd name="T13" fmla="*/ 880659 h 3382963"/>
              <a:gd name="T14" fmla="*/ 39295 w 2665412"/>
              <a:gd name="T15" fmla="*/ 730652 h 3382963"/>
              <a:gd name="T16" fmla="*/ 487578 w 2665412"/>
              <a:gd name="T17" fmla="*/ 599579 h 3382963"/>
              <a:gd name="T18" fmla="*/ 530853 w 2665412"/>
              <a:gd name="T19" fmla="*/ 647647 h 3382963"/>
              <a:gd name="T20" fmla="*/ 491796 w 2665412"/>
              <a:gd name="T21" fmla="*/ 639972 h 3382963"/>
              <a:gd name="T22" fmla="*/ 448774 w 2665412"/>
              <a:gd name="T23" fmla="*/ 655658 h 3382963"/>
              <a:gd name="T24" fmla="*/ 531190 w 2665412"/>
              <a:gd name="T25" fmla="*/ 701448 h 3382963"/>
              <a:gd name="T26" fmla="*/ 519718 w 2665412"/>
              <a:gd name="T27" fmla="*/ 753985 h 3382963"/>
              <a:gd name="T28" fmla="*/ 462018 w 2665412"/>
              <a:gd name="T29" fmla="*/ 775067 h 3382963"/>
              <a:gd name="T30" fmla="*/ 420852 w 2665412"/>
              <a:gd name="T31" fmla="*/ 724723 h 3382963"/>
              <a:gd name="T32" fmla="*/ 463874 w 2665412"/>
              <a:gd name="T33" fmla="*/ 736782 h 3382963"/>
              <a:gd name="T34" fmla="*/ 500906 w 2665412"/>
              <a:gd name="T35" fmla="*/ 714941 h 3382963"/>
              <a:gd name="T36" fmla="*/ 416213 w 2665412"/>
              <a:gd name="T37" fmla="*/ 655320 h 3382963"/>
              <a:gd name="T38" fmla="*/ 450630 w 2665412"/>
              <a:gd name="T39" fmla="*/ 616951 h 3382963"/>
              <a:gd name="T40" fmla="*/ 432816 w 2665412"/>
              <a:gd name="T41" fmla="*/ 584000 h 3382963"/>
              <a:gd name="T42" fmla="*/ 375411 w 2665412"/>
              <a:gd name="T43" fmla="*/ 645572 h 3382963"/>
              <a:gd name="T44" fmla="*/ 378539 w 2665412"/>
              <a:gd name="T45" fmla="*/ 732280 h 3382963"/>
              <a:gd name="T46" fmla="*/ 440172 w 2665412"/>
              <a:gd name="T47" fmla="*/ 789635 h 3382963"/>
              <a:gd name="T48" fmla="*/ 527169 w 2665412"/>
              <a:gd name="T49" fmla="*/ 786430 h 3382963"/>
              <a:gd name="T50" fmla="*/ 584490 w 2665412"/>
              <a:gd name="T51" fmla="*/ 724942 h 3382963"/>
              <a:gd name="T52" fmla="*/ 581447 w 2665412"/>
              <a:gd name="T53" fmla="*/ 638234 h 3382963"/>
              <a:gd name="T54" fmla="*/ 519729 w 2665412"/>
              <a:gd name="T55" fmla="*/ 580879 h 3382963"/>
              <a:gd name="T56" fmla="*/ 574007 w 2665412"/>
              <a:gd name="T57" fmla="*/ 539803 h 3382963"/>
              <a:gd name="T58" fmla="*/ 637838 w 2665412"/>
              <a:gd name="T59" fmla="*/ 756993 h 3382963"/>
              <a:gd name="T60" fmla="*/ 431041 w 2665412"/>
              <a:gd name="T61" fmla="*/ 851292 h 3382963"/>
              <a:gd name="T62" fmla="*/ 309296 w 2665412"/>
              <a:gd name="T63" fmla="*/ 716592 h 3382963"/>
              <a:gd name="T64" fmla="*/ 423432 w 2665412"/>
              <a:gd name="T65" fmla="*/ 521584 h 3382963"/>
              <a:gd name="T66" fmla="*/ 65957 w 2665412"/>
              <a:gd name="T67" fmla="*/ 630774 h 3382963"/>
              <a:gd name="T68" fmla="*/ 24095 w 2665412"/>
              <a:gd name="T69" fmla="*/ 632799 h 3382963"/>
              <a:gd name="T70" fmla="*/ 22066 w 2665412"/>
              <a:gd name="T71" fmla="*/ 590943 h 3382963"/>
              <a:gd name="T72" fmla="*/ 512555 w 2665412"/>
              <a:gd name="T73" fmla="*/ 338756 h 3382963"/>
              <a:gd name="T74" fmla="*/ 570513 w 2665412"/>
              <a:gd name="T75" fmla="*/ 415867 h 3382963"/>
              <a:gd name="T76" fmla="*/ 647847 w 2665412"/>
              <a:gd name="T77" fmla="*/ 358054 h 3382963"/>
              <a:gd name="T78" fmla="*/ 589889 w 2665412"/>
              <a:gd name="T79" fmla="*/ 280944 h 3382963"/>
              <a:gd name="T80" fmla="*/ 680761 w 2665412"/>
              <a:gd name="T81" fmla="*/ 314653 h 3382963"/>
              <a:gd name="T82" fmla="*/ 628048 w 2665412"/>
              <a:gd name="T83" fmla="*/ 442666 h 3382963"/>
              <a:gd name="T84" fmla="*/ 517293 w 2665412"/>
              <a:gd name="T85" fmla="*/ 433396 h 3382963"/>
              <a:gd name="T86" fmla="*/ 487679 w 2665412"/>
              <a:gd name="T87" fmla="*/ 296872 h 3382963"/>
              <a:gd name="T88" fmla="*/ 411052 w 2665412"/>
              <a:gd name="T89" fmla="*/ 158366 h 3382963"/>
              <a:gd name="T90" fmla="*/ 345423 w 2665412"/>
              <a:gd name="T91" fmla="*/ 251818 h 3382963"/>
              <a:gd name="T92" fmla="*/ 274720 w 2665412"/>
              <a:gd name="T93" fmla="*/ 200676 h 3382963"/>
              <a:gd name="T94" fmla="*/ 216879 w 2665412"/>
              <a:gd name="T95" fmla="*/ 159969 h 3382963"/>
              <a:gd name="T96" fmla="*/ 229970 w 2665412"/>
              <a:gd name="T97" fmla="*/ 170087 h 3382963"/>
              <a:gd name="T98" fmla="*/ 255222 w 2665412"/>
              <a:gd name="T99" fmla="*/ 194285 h 3382963"/>
              <a:gd name="T100" fmla="*/ 243820 w 2665412"/>
              <a:gd name="T101" fmla="*/ 278093 h 3382963"/>
              <a:gd name="T102" fmla="*/ 291199 w 2665412"/>
              <a:gd name="T103" fmla="*/ 462825 h 3382963"/>
              <a:gd name="T104" fmla="*/ 250577 w 2665412"/>
              <a:gd name="T105" fmla="*/ 619143 h 3382963"/>
              <a:gd name="T106" fmla="*/ 214092 w 2665412"/>
              <a:gd name="T107" fmla="*/ 596716 h 3382963"/>
              <a:gd name="T108" fmla="*/ 138168 w 2665412"/>
              <a:gd name="T109" fmla="*/ 387280 h 3382963"/>
              <a:gd name="T110" fmla="*/ 113338 w 2665412"/>
              <a:gd name="T111" fmla="*/ 345966 h 3382963"/>
              <a:gd name="T112" fmla="*/ 41129 w 2665412"/>
              <a:gd name="T113" fmla="*/ 252715 h 3382963"/>
              <a:gd name="T114" fmla="*/ 1267 w 2665412"/>
              <a:gd name="T115" fmla="*/ 242344 h 3382963"/>
              <a:gd name="T116" fmla="*/ 242891 w 2665412"/>
              <a:gd name="T117" fmla="*/ 0 h 3382963"/>
              <a:gd name="T118" fmla="*/ 296186 w 2665412"/>
              <a:gd name="T119" fmla="*/ 52970 h 3382963"/>
              <a:gd name="T120" fmla="*/ 253719 w 2665412"/>
              <a:gd name="T121" fmla="*/ 139902 h 3382963"/>
              <a:gd name="T122" fmla="*/ 191625 w 2665412"/>
              <a:gd name="T123" fmla="*/ 55589 h 33829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354B5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右箭头 11"/>
          <p:cNvSpPr/>
          <p:nvPr/>
        </p:nvSpPr>
        <p:spPr>
          <a:xfrm>
            <a:off x="3994795" y="1709212"/>
            <a:ext cx="746099" cy="254436"/>
          </a:xfrm>
          <a:prstGeom prst="rightArrow">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zh-CN" altLang="en-US"/>
          </a:p>
        </p:txBody>
      </p:sp>
      <p:sp>
        <p:nvSpPr>
          <p:cNvPr id="121" name="右箭头 120"/>
          <p:cNvSpPr/>
          <p:nvPr/>
        </p:nvSpPr>
        <p:spPr>
          <a:xfrm flipH="1">
            <a:off x="7168870" y="1679408"/>
            <a:ext cx="737643" cy="233293"/>
          </a:xfrm>
          <a:prstGeom prst="rightArrow">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zh-CN" altLang="en-US"/>
          </a:p>
        </p:txBody>
      </p:sp>
      <p:sp>
        <p:nvSpPr>
          <p:cNvPr id="21" name="圆角矩形 20"/>
          <p:cNvSpPr/>
          <p:nvPr/>
        </p:nvSpPr>
        <p:spPr>
          <a:xfrm>
            <a:off x="1990301" y="2898119"/>
            <a:ext cx="1179443" cy="448371"/>
          </a:xfrm>
          <a:prstGeom prst="roundRect">
            <a:avLst/>
          </a:prstGeom>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tx1"/>
                </a:solidFill>
              </a:rPr>
              <a:t>业务标签</a:t>
            </a:r>
            <a:endParaRPr kumimoji="1" lang="zh-CN" altLang="en-US" dirty="0">
              <a:solidFill>
                <a:schemeClr val="tx1"/>
              </a:solidFill>
            </a:endParaRPr>
          </a:p>
        </p:txBody>
      </p:sp>
      <p:sp>
        <p:nvSpPr>
          <p:cNvPr id="122" name="圆角矩形 121"/>
          <p:cNvSpPr/>
          <p:nvPr/>
        </p:nvSpPr>
        <p:spPr>
          <a:xfrm>
            <a:off x="3675025" y="2898119"/>
            <a:ext cx="1179443" cy="448371"/>
          </a:xfrm>
          <a:prstGeom prst="roundRect">
            <a:avLst/>
          </a:prstGeom>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tx1"/>
                </a:solidFill>
              </a:rPr>
              <a:t>自动识别</a:t>
            </a:r>
            <a:endParaRPr kumimoji="1" lang="zh-CN" altLang="en-US" dirty="0">
              <a:solidFill>
                <a:schemeClr val="tx1"/>
              </a:solidFill>
            </a:endParaRPr>
          </a:p>
        </p:txBody>
      </p:sp>
      <p:sp>
        <p:nvSpPr>
          <p:cNvPr id="123" name="圆角矩形 122"/>
          <p:cNvSpPr/>
          <p:nvPr/>
        </p:nvSpPr>
        <p:spPr>
          <a:xfrm>
            <a:off x="5364731" y="2898118"/>
            <a:ext cx="1179443" cy="448371"/>
          </a:xfrm>
          <a:prstGeom prst="roundRect">
            <a:avLst/>
          </a:prstGeom>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eaLnBrk="1" fontAlgn="auto" hangingPunct="1">
              <a:spcBef>
                <a:spcPts val="0"/>
              </a:spcBef>
              <a:spcAft>
                <a:spcPts val="0"/>
              </a:spcAft>
            </a:pPr>
            <a:r>
              <a:rPr kumimoji="1" lang="zh-CN" altLang="en-US" smtClean="0">
                <a:solidFill>
                  <a:schemeClr val="tx1"/>
                </a:solidFill>
              </a:rPr>
              <a:t>操作数据</a:t>
            </a:r>
            <a:endParaRPr kumimoji="1" lang="zh-CN" altLang="en-US" dirty="0">
              <a:solidFill>
                <a:schemeClr val="tx1"/>
              </a:solidFill>
            </a:endParaRPr>
          </a:p>
        </p:txBody>
      </p:sp>
      <p:sp>
        <p:nvSpPr>
          <p:cNvPr id="124" name="圆角矩形 123"/>
          <p:cNvSpPr/>
          <p:nvPr/>
        </p:nvSpPr>
        <p:spPr>
          <a:xfrm>
            <a:off x="7049455" y="2898118"/>
            <a:ext cx="1179443" cy="448371"/>
          </a:xfrm>
          <a:prstGeom prst="roundRect">
            <a:avLst/>
          </a:prstGeom>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tx1"/>
                </a:solidFill>
              </a:rPr>
              <a:t>操作流程</a:t>
            </a:r>
            <a:endParaRPr kumimoji="1" lang="zh-CN" altLang="en-US" dirty="0">
              <a:solidFill>
                <a:schemeClr val="tx1"/>
              </a:solidFill>
            </a:endParaRPr>
          </a:p>
        </p:txBody>
      </p:sp>
      <p:sp>
        <p:nvSpPr>
          <p:cNvPr id="125" name="圆角矩形 124"/>
          <p:cNvSpPr/>
          <p:nvPr/>
        </p:nvSpPr>
        <p:spPr>
          <a:xfrm>
            <a:off x="8734179" y="2898118"/>
            <a:ext cx="1179443" cy="448371"/>
          </a:xfrm>
          <a:prstGeom prst="roundRect">
            <a:avLst/>
          </a:prstGeom>
          <a:ln/>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tx1"/>
                </a:solidFill>
              </a:rPr>
              <a:t>弹屏指引</a:t>
            </a:r>
            <a:endParaRPr kumimoji="1" lang="zh-CN" altLang="en-US" dirty="0">
              <a:solidFill>
                <a:schemeClr val="tx1"/>
              </a:solidFill>
            </a:endParaRPr>
          </a:p>
        </p:txBody>
      </p:sp>
      <p:cxnSp>
        <p:nvCxnSpPr>
          <p:cNvPr id="128" name="直接连接符 5"/>
          <p:cNvCxnSpPr>
            <a:cxnSpLocks noChangeShapeType="1"/>
          </p:cNvCxnSpPr>
          <p:nvPr/>
        </p:nvCxnSpPr>
        <p:spPr bwMode="auto">
          <a:xfrm>
            <a:off x="2580022" y="3446117"/>
            <a:ext cx="3048372" cy="624874"/>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29" name="直接连接符 5"/>
          <p:cNvCxnSpPr>
            <a:cxnSpLocks noChangeShapeType="1"/>
          </p:cNvCxnSpPr>
          <p:nvPr/>
        </p:nvCxnSpPr>
        <p:spPr bwMode="auto">
          <a:xfrm>
            <a:off x="4264746" y="3446117"/>
            <a:ext cx="1248158" cy="586614"/>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30" name="直接连接符 5"/>
          <p:cNvCxnSpPr>
            <a:cxnSpLocks noChangeShapeType="1"/>
          </p:cNvCxnSpPr>
          <p:nvPr/>
        </p:nvCxnSpPr>
        <p:spPr bwMode="auto">
          <a:xfrm>
            <a:off x="5924040" y="3446117"/>
            <a:ext cx="0" cy="759734"/>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31" name="直接连接符 5"/>
          <p:cNvCxnSpPr>
            <a:cxnSpLocks noChangeShapeType="1"/>
          </p:cNvCxnSpPr>
          <p:nvPr/>
        </p:nvCxnSpPr>
        <p:spPr bwMode="auto">
          <a:xfrm flipV="1">
            <a:off x="6335177" y="3437923"/>
            <a:ext cx="1274025" cy="594808"/>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32" name="直接连接符 5"/>
          <p:cNvCxnSpPr>
            <a:cxnSpLocks noChangeShapeType="1"/>
          </p:cNvCxnSpPr>
          <p:nvPr/>
        </p:nvCxnSpPr>
        <p:spPr bwMode="auto">
          <a:xfrm flipV="1">
            <a:off x="6183277" y="3446118"/>
            <a:ext cx="3140623" cy="607334"/>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sp>
        <p:nvSpPr>
          <p:cNvPr id="136" name="圆角矩形 135"/>
          <p:cNvSpPr/>
          <p:nvPr/>
        </p:nvSpPr>
        <p:spPr>
          <a:xfrm>
            <a:off x="407006" y="5618294"/>
            <a:ext cx="1830012" cy="448371"/>
          </a:xfrm>
          <a:prstGeom prst="roundRect">
            <a:avLst/>
          </a:prstGeom>
          <a:ln/>
          <a:effectLst>
            <a:glow rad="101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kumimoji="1" lang="zh-CN" altLang="en-US" dirty="0">
                <a:solidFill>
                  <a:schemeClr val="bg1"/>
                </a:solidFill>
              </a:rPr>
              <a:t>提升工作效率</a:t>
            </a:r>
          </a:p>
        </p:txBody>
      </p:sp>
      <p:sp>
        <p:nvSpPr>
          <p:cNvPr id="137" name="圆角矩形 136"/>
          <p:cNvSpPr/>
          <p:nvPr/>
        </p:nvSpPr>
        <p:spPr>
          <a:xfrm>
            <a:off x="2704966" y="5618293"/>
            <a:ext cx="1830012" cy="448371"/>
          </a:xfrm>
          <a:prstGeom prst="roundRect">
            <a:avLst/>
          </a:prstGeom>
          <a:ln/>
          <a:effectLst>
            <a:glow rad="101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bg1"/>
                </a:solidFill>
              </a:rPr>
              <a:t>业务流程优化</a:t>
            </a:r>
            <a:endParaRPr kumimoji="1" lang="zh-CN" altLang="en-US" dirty="0">
              <a:solidFill>
                <a:schemeClr val="bg1"/>
              </a:solidFill>
            </a:endParaRPr>
          </a:p>
        </p:txBody>
      </p:sp>
      <p:sp>
        <p:nvSpPr>
          <p:cNvPr id="138" name="圆角矩形 137"/>
          <p:cNvSpPr/>
          <p:nvPr/>
        </p:nvSpPr>
        <p:spPr>
          <a:xfrm>
            <a:off x="5002926" y="5618292"/>
            <a:ext cx="1830012" cy="448371"/>
          </a:xfrm>
          <a:prstGeom prst="roundRect">
            <a:avLst/>
          </a:prstGeom>
          <a:ln/>
          <a:effectLst>
            <a:glow rad="101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fontAlgn="auto">
              <a:spcBef>
                <a:spcPts val="0"/>
              </a:spcBef>
              <a:spcAft>
                <a:spcPts val="0"/>
              </a:spcAft>
            </a:pPr>
            <a:r>
              <a:rPr kumimoji="1" lang="zh-CN" altLang="en-US" dirty="0">
                <a:solidFill>
                  <a:schemeClr val="bg1"/>
                </a:solidFill>
              </a:rPr>
              <a:t>可视化行为</a:t>
            </a:r>
            <a:r>
              <a:rPr kumimoji="1" lang="zh-CN" altLang="en-US" dirty="0" smtClean="0">
                <a:solidFill>
                  <a:schemeClr val="bg1"/>
                </a:solidFill>
              </a:rPr>
              <a:t>分析</a:t>
            </a:r>
            <a:endParaRPr kumimoji="1" lang="zh-CN" altLang="en-US" dirty="0">
              <a:solidFill>
                <a:schemeClr val="bg1"/>
              </a:solidFill>
            </a:endParaRPr>
          </a:p>
        </p:txBody>
      </p:sp>
      <p:sp>
        <p:nvSpPr>
          <p:cNvPr id="139" name="圆角矩形 138"/>
          <p:cNvSpPr/>
          <p:nvPr/>
        </p:nvSpPr>
        <p:spPr>
          <a:xfrm>
            <a:off x="9595488" y="5618290"/>
            <a:ext cx="1830012" cy="448371"/>
          </a:xfrm>
          <a:prstGeom prst="roundRect">
            <a:avLst/>
          </a:prstGeom>
          <a:ln/>
          <a:effectLst>
            <a:glow rad="101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bg1"/>
                </a:solidFill>
              </a:rPr>
              <a:t>提高业务合规性</a:t>
            </a:r>
            <a:endParaRPr kumimoji="1" lang="zh-CN" altLang="en-US" dirty="0">
              <a:solidFill>
                <a:schemeClr val="bg1"/>
              </a:solidFill>
            </a:endParaRPr>
          </a:p>
        </p:txBody>
      </p:sp>
      <p:sp>
        <p:nvSpPr>
          <p:cNvPr id="140" name="圆角矩形 139"/>
          <p:cNvSpPr/>
          <p:nvPr/>
        </p:nvSpPr>
        <p:spPr>
          <a:xfrm>
            <a:off x="7299207" y="5618291"/>
            <a:ext cx="1830012" cy="448371"/>
          </a:xfrm>
          <a:prstGeom prst="roundRect">
            <a:avLst/>
          </a:prstGeom>
          <a:ln/>
          <a:effectLst>
            <a:glow rad="101600">
              <a:schemeClr val="accent2">
                <a:satMod val="175000"/>
                <a:alpha val="40000"/>
              </a:schemeClr>
            </a:glo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eaLnBrk="1" fontAlgn="auto" hangingPunct="1">
              <a:spcBef>
                <a:spcPts val="0"/>
              </a:spcBef>
              <a:spcAft>
                <a:spcPts val="0"/>
              </a:spcAft>
            </a:pPr>
            <a:r>
              <a:rPr kumimoji="1" lang="zh-CN" altLang="en-US" dirty="0" smtClean="0">
                <a:solidFill>
                  <a:schemeClr val="bg1"/>
                </a:solidFill>
              </a:rPr>
              <a:t>标准业务培训</a:t>
            </a:r>
            <a:endParaRPr kumimoji="1" lang="zh-CN" altLang="en-US" dirty="0">
              <a:solidFill>
                <a:schemeClr val="bg1"/>
              </a:solidFill>
            </a:endParaRPr>
          </a:p>
        </p:txBody>
      </p:sp>
      <p:cxnSp>
        <p:nvCxnSpPr>
          <p:cNvPr id="141" name="直接连接符 5"/>
          <p:cNvCxnSpPr>
            <a:cxnSpLocks noChangeShapeType="1"/>
          </p:cNvCxnSpPr>
          <p:nvPr/>
        </p:nvCxnSpPr>
        <p:spPr bwMode="auto">
          <a:xfrm flipV="1">
            <a:off x="1322012" y="4911329"/>
            <a:ext cx="4861265" cy="592069"/>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48" name="直接连接符 5"/>
          <p:cNvCxnSpPr>
            <a:cxnSpLocks noChangeShapeType="1"/>
          </p:cNvCxnSpPr>
          <p:nvPr/>
        </p:nvCxnSpPr>
        <p:spPr bwMode="auto">
          <a:xfrm flipH="1">
            <a:off x="3638448" y="4911329"/>
            <a:ext cx="2099612" cy="599796"/>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51" name="直接连接符 5"/>
          <p:cNvCxnSpPr>
            <a:cxnSpLocks noChangeShapeType="1"/>
          </p:cNvCxnSpPr>
          <p:nvPr/>
        </p:nvCxnSpPr>
        <p:spPr bwMode="auto">
          <a:xfrm flipV="1">
            <a:off x="5917932" y="4815226"/>
            <a:ext cx="0" cy="723438"/>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59" name="直接连接符 5"/>
          <p:cNvCxnSpPr>
            <a:cxnSpLocks noChangeShapeType="1"/>
          </p:cNvCxnSpPr>
          <p:nvPr/>
        </p:nvCxnSpPr>
        <p:spPr bwMode="auto">
          <a:xfrm>
            <a:off x="6062012" y="4911328"/>
            <a:ext cx="2152201" cy="592070"/>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cxnSp>
        <p:nvCxnSpPr>
          <p:cNvPr id="162" name="直接连接符 5"/>
          <p:cNvCxnSpPr>
            <a:cxnSpLocks noChangeShapeType="1"/>
          </p:cNvCxnSpPr>
          <p:nvPr/>
        </p:nvCxnSpPr>
        <p:spPr bwMode="auto">
          <a:xfrm>
            <a:off x="5652588" y="4911328"/>
            <a:ext cx="4857906" cy="592070"/>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sp>
        <p:nvSpPr>
          <p:cNvPr id="165" name="文本框 164"/>
          <p:cNvSpPr txBox="1"/>
          <p:nvPr/>
        </p:nvSpPr>
        <p:spPr>
          <a:xfrm>
            <a:off x="4692486" y="4310982"/>
            <a:ext cx="697627" cy="400110"/>
          </a:xfrm>
          <a:prstGeom prst="rect">
            <a:avLst/>
          </a:prstGeom>
          <a:noFill/>
        </p:spPr>
        <p:txBody>
          <a:bodyPr wrap="none" rtlCol="0">
            <a:spAutoFit/>
          </a:bodyPr>
          <a:lstStyle/>
          <a:p>
            <a:r>
              <a:rPr kumimoji="1" lang="zh-CN" altLang="en-US" sz="2000" dirty="0" smtClean="0">
                <a:solidFill>
                  <a:schemeClr val="bg1"/>
                </a:solidFill>
              </a:rPr>
              <a:t>智能</a:t>
            </a:r>
            <a:endParaRPr kumimoji="1" lang="zh-CN" altLang="en-US" sz="2000" dirty="0">
              <a:solidFill>
                <a:schemeClr val="bg1"/>
              </a:solidFill>
            </a:endParaRPr>
          </a:p>
        </p:txBody>
      </p:sp>
      <p:sp>
        <p:nvSpPr>
          <p:cNvPr id="166" name="文本框 165"/>
          <p:cNvSpPr txBox="1"/>
          <p:nvPr/>
        </p:nvSpPr>
        <p:spPr>
          <a:xfrm>
            <a:off x="6460273" y="4307251"/>
            <a:ext cx="697627" cy="400110"/>
          </a:xfrm>
          <a:prstGeom prst="rect">
            <a:avLst/>
          </a:prstGeom>
          <a:noFill/>
        </p:spPr>
        <p:txBody>
          <a:bodyPr wrap="none" rtlCol="0">
            <a:spAutoFit/>
          </a:bodyPr>
          <a:lstStyle/>
          <a:p>
            <a:r>
              <a:rPr kumimoji="1" lang="zh-CN" altLang="en-US" sz="2000" dirty="0" smtClean="0">
                <a:solidFill>
                  <a:schemeClr val="bg1"/>
                </a:solidFill>
              </a:rPr>
              <a:t>辅助</a:t>
            </a:r>
            <a:endParaRPr kumimoji="1" lang="zh-CN" altLang="en-US" sz="2000" dirty="0">
              <a:solidFill>
                <a:schemeClr val="bg1"/>
              </a:solidFill>
            </a:endParaRPr>
          </a:p>
        </p:txBody>
      </p:sp>
    </p:spTree>
    <p:extLst>
      <p:ext uri="{BB962C8B-B14F-4D97-AF65-F5344CB8AC3E}">
        <p14:creationId xmlns:p14="http://schemas.microsoft.com/office/powerpoint/2010/main" val="2144970279"/>
      </p:ext>
    </p:extLst>
  </p:cSld>
  <p:clrMapOvr>
    <a:masterClrMapping/>
  </p:clrMapOvr>
  <p:transition spd="slow"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rcRect b="4037"/>
          <a:stretch>
            <a:fillRect/>
          </a:stretch>
        </p:blipFill>
        <p:spPr>
          <a:xfrm>
            <a:off x="16510" y="-37465"/>
            <a:ext cx="12192000" cy="6882765"/>
          </a:xfrm>
          <a:prstGeom prst="rect">
            <a:avLst/>
          </a:prstGeom>
        </p:spPr>
      </p:pic>
      <p:sp>
        <p:nvSpPr>
          <p:cNvPr id="7" name="矩形 6"/>
          <p:cNvSpPr/>
          <p:nvPr/>
        </p:nvSpPr>
        <p:spPr>
          <a:xfrm>
            <a:off x="2540" y="-66040"/>
            <a:ext cx="12192000" cy="6890385"/>
          </a:xfrm>
          <a:prstGeom prst="rect">
            <a:avLst/>
          </a:prstGeom>
          <a:solidFill>
            <a:schemeClr val="tx1">
              <a:alpha val="33000"/>
            </a:schemeClr>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pic>
        <p:nvPicPr>
          <p:cNvPr id="2" name="图片 1" descr="矢量智能对象"/>
          <p:cNvPicPr>
            <a:picLocks noChangeAspect="1"/>
          </p:cNvPicPr>
          <p:nvPr/>
        </p:nvPicPr>
        <p:blipFill>
          <a:blip r:embed="rId4"/>
          <a:stretch>
            <a:fillRect/>
          </a:stretch>
        </p:blipFill>
        <p:spPr>
          <a:xfrm>
            <a:off x="11005185" y="109855"/>
            <a:ext cx="906780" cy="554355"/>
          </a:xfrm>
          <a:prstGeom prst="rect">
            <a:avLst/>
          </a:prstGeom>
        </p:spPr>
      </p:pic>
      <p:sp>
        <p:nvSpPr>
          <p:cNvPr id="14342" name="矩形 7"/>
          <p:cNvSpPr/>
          <p:nvPr/>
        </p:nvSpPr>
        <p:spPr>
          <a:xfrm>
            <a:off x="413424" y="984886"/>
            <a:ext cx="5275580" cy="1051560"/>
          </a:xfrm>
          <a:prstGeom prst="rect">
            <a:avLst/>
          </a:prstGeom>
          <a:noFill/>
          <a:ln w="9525">
            <a:noFill/>
          </a:ln>
        </p:spPr>
        <p:txBody>
          <a:bodyPr wrap="square">
            <a:spAutoFit/>
          </a:bodyPr>
          <a:lstStyle/>
          <a:p>
            <a:pPr algn="just">
              <a:lnSpc>
                <a:spcPct val="150000"/>
              </a:lnSpc>
            </a:pPr>
            <a:r>
              <a:rPr lang="zh-CN" altLang="en-US" sz="1400" smtClean="0">
                <a:solidFill>
                  <a:schemeClr val="bg1"/>
                </a:solidFill>
                <a:latin typeface="Microsoft YaHei Light" charset="-122"/>
                <a:ea typeface="Microsoft YaHei Light" charset="-122"/>
                <a:cs typeface="Microsoft YaHei Light" charset="-122"/>
                <a:sym typeface="+mn-ea"/>
              </a:rPr>
              <a:t>       上海</a:t>
            </a:r>
            <a:r>
              <a:rPr lang="zh-CN" altLang="en-US" sz="1400" dirty="0">
                <a:solidFill>
                  <a:schemeClr val="bg1"/>
                </a:solidFill>
                <a:latin typeface="Microsoft YaHei Light" charset="-122"/>
                <a:ea typeface="Microsoft YaHei Light" charset="-122"/>
                <a:cs typeface="Microsoft YaHei Light" charset="-122"/>
                <a:sym typeface="+mn-ea"/>
              </a:rPr>
              <a:t>艺赛旗软件股份有限</a:t>
            </a:r>
            <a:r>
              <a:rPr lang="zh-CN" altLang="en-US" sz="1400" dirty="0" smtClean="0">
                <a:solidFill>
                  <a:schemeClr val="bg1"/>
                </a:solidFill>
                <a:latin typeface="Microsoft YaHei Light" charset="-122"/>
                <a:ea typeface="Microsoft YaHei Light" charset="-122"/>
                <a:cs typeface="Microsoft YaHei Light" charset="-122"/>
                <a:sym typeface="+mn-ea"/>
              </a:rPr>
              <a:t>公司是</a:t>
            </a:r>
            <a:r>
              <a:rPr lang="zh-CN" altLang="en-US" sz="1400" dirty="0">
                <a:solidFill>
                  <a:schemeClr val="bg1"/>
                </a:solidFill>
                <a:latin typeface="Microsoft YaHei Light" charset="-122"/>
                <a:ea typeface="Microsoft YaHei Light" charset="-122"/>
                <a:cs typeface="Microsoft YaHei Light" charset="-122"/>
                <a:sym typeface="+mn-ea"/>
              </a:rPr>
              <a:t>一家专业从事用户行为分析软件产品研发及技术服务的高新技术企业、上海市双软企业</a:t>
            </a:r>
            <a:r>
              <a:rPr lang="zh-CN" altLang="en-US" sz="1400" dirty="0" smtClean="0">
                <a:solidFill>
                  <a:schemeClr val="bg1"/>
                </a:solidFill>
                <a:latin typeface="Microsoft YaHei Light" charset="-122"/>
                <a:ea typeface="Microsoft YaHei Light" charset="-122"/>
                <a:cs typeface="Microsoft YaHei Light" charset="-122"/>
                <a:sym typeface="+mn-ea"/>
              </a:rPr>
              <a:t>。目前</a:t>
            </a:r>
            <a:r>
              <a:rPr lang="zh-CN" altLang="en-US" sz="1400" dirty="0">
                <a:solidFill>
                  <a:schemeClr val="bg1"/>
                </a:solidFill>
                <a:latin typeface="Microsoft YaHei Light" charset="-122"/>
                <a:ea typeface="Microsoft YaHei Light" charset="-122"/>
                <a:cs typeface="Microsoft YaHei Light" charset="-122"/>
                <a:sym typeface="+mn-ea"/>
              </a:rPr>
              <a:t>行业涉足电信、移动、联通、电力、金融、政府及</a:t>
            </a:r>
            <a:r>
              <a:rPr lang="zh-CN" altLang="en-US" sz="1400" dirty="0" smtClean="0">
                <a:solidFill>
                  <a:schemeClr val="bg1"/>
                </a:solidFill>
                <a:latin typeface="Microsoft YaHei Light" charset="-122"/>
                <a:ea typeface="Microsoft YaHei Light" charset="-122"/>
                <a:cs typeface="Microsoft YaHei Light" charset="-122"/>
                <a:sym typeface="+mn-ea"/>
              </a:rPr>
              <a:t>服务业。</a:t>
            </a:r>
          </a:p>
        </p:txBody>
      </p:sp>
      <p:sp>
        <p:nvSpPr>
          <p:cNvPr id="14343" name="矩形 8"/>
          <p:cNvSpPr/>
          <p:nvPr/>
        </p:nvSpPr>
        <p:spPr>
          <a:xfrm>
            <a:off x="1109662" y="423546"/>
            <a:ext cx="4549775" cy="457200"/>
          </a:xfrm>
          <a:prstGeom prst="rect">
            <a:avLst/>
          </a:prstGeom>
          <a:noFill/>
          <a:ln w="9525">
            <a:noFill/>
          </a:ln>
        </p:spPr>
        <p:txBody>
          <a:bodyPr wrap="square">
            <a:spAutoFit/>
          </a:bodyPr>
          <a:lstStyle/>
          <a:p>
            <a:pPr lvl="0" algn="r" eaLnBrk="1" hangingPunct="1"/>
            <a:r>
              <a:rPr lang="zh-CN" altLang="en-US" sz="2400" dirty="0">
                <a:solidFill>
                  <a:schemeClr val="bg1"/>
                </a:solidFill>
                <a:latin typeface="Microsoft YaHei Light" charset="-122"/>
                <a:ea typeface="Microsoft YaHei Light" charset="-122"/>
                <a:cs typeface="Microsoft YaHei Light" charset="-122"/>
              </a:rPr>
              <a:t>上海艺赛旗软件股份有限公司</a:t>
            </a:r>
          </a:p>
        </p:txBody>
      </p:sp>
      <p:cxnSp>
        <p:nvCxnSpPr>
          <p:cNvPr id="13" name="直接连接符 12"/>
          <p:cNvCxnSpPr/>
          <p:nvPr/>
        </p:nvCxnSpPr>
        <p:spPr>
          <a:xfrm flipV="1">
            <a:off x="413424" y="2086293"/>
            <a:ext cx="5246013" cy="1111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8195" name="任意多边形 2"/>
          <p:cNvSpPr/>
          <p:nvPr/>
        </p:nvSpPr>
        <p:spPr>
          <a:xfrm>
            <a:off x="3175" y="3552825"/>
            <a:ext cx="12191365" cy="3276600"/>
          </a:xfrm>
          <a:custGeom>
            <a:avLst/>
            <a:gdLst>
              <a:gd name="txL" fmla="*/ 0 w 14748387"/>
              <a:gd name="txT" fmla="*/ 0 h 4748980"/>
              <a:gd name="txR" fmla="*/ 14748387 w 14748387"/>
              <a:gd name="txB" fmla="*/ 4748980 h 4748980"/>
            </a:gdLst>
            <a:ahLst/>
            <a:cxnLst>
              <a:cxn ang="0">
                <a:pos x="0" y="3097161"/>
              </a:cxn>
              <a:cxn ang="0">
                <a:pos x="0" y="2330245"/>
              </a:cxn>
              <a:cxn ang="0">
                <a:pos x="14748387" y="0"/>
              </a:cxn>
              <a:cxn ang="0">
                <a:pos x="14748387" y="4748980"/>
              </a:cxn>
              <a:cxn ang="0">
                <a:pos x="0" y="4748980"/>
              </a:cxn>
              <a:cxn ang="0">
                <a:pos x="0" y="3097161"/>
              </a:cxn>
            </a:cxnLst>
            <a:rect l="txL" t="txT" r="txR" b="txB"/>
            <a:pathLst>
              <a:path w="14748387" h="4748980">
                <a:moveTo>
                  <a:pt x="0" y="3097161"/>
                </a:moveTo>
                <a:lnTo>
                  <a:pt x="0" y="2330245"/>
                </a:lnTo>
                <a:lnTo>
                  <a:pt x="14748387" y="0"/>
                </a:lnTo>
                <a:lnTo>
                  <a:pt x="14748387" y="4748980"/>
                </a:lnTo>
                <a:lnTo>
                  <a:pt x="0" y="4748980"/>
                </a:lnTo>
                <a:lnTo>
                  <a:pt x="0" y="3097161"/>
                </a:lnTo>
                <a:close/>
              </a:path>
            </a:pathLst>
          </a:custGeom>
          <a:solidFill>
            <a:srgbClr val="40485B">
              <a:alpha val="72000"/>
            </a:srgbClr>
          </a:solidFill>
          <a:ln w="12700">
            <a:noFill/>
          </a:ln>
        </p:spPr>
        <p:txBody>
          <a:bodyPr anchor="ctr"/>
          <a:lstStyle/>
          <a:p>
            <a:pPr lvl="0" algn="ctr">
              <a:lnSpc>
                <a:spcPct val="100000"/>
              </a:lnSpc>
            </a:pPr>
            <a:endParaRPr>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2293" name="任意多边形 483"/>
          <p:cNvSpPr/>
          <p:nvPr/>
        </p:nvSpPr>
        <p:spPr>
          <a:xfrm>
            <a:off x="3455670" y="4751070"/>
            <a:ext cx="7605713" cy="1630363"/>
          </a:xfrm>
          <a:custGeom>
            <a:avLst/>
            <a:gdLst/>
            <a:ahLst/>
            <a:cxnLst>
              <a:cxn ang="0">
                <a:pos x="0" y="1630363"/>
              </a:cxn>
              <a:cxn ang="0">
                <a:pos x="1356352" y="1267532"/>
              </a:cxn>
              <a:cxn ang="0">
                <a:pos x="2209882" y="1371090"/>
              </a:cxn>
              <a:cxn ang="0">
                <a:pos x="2918692" y="936477"/>
              </a:cxn>
              <a:cxn ang="0">
                <a:pos x="3612009" y="654410"/>
              </a:cxn>
              <a:cxn ang="0">
                <a:pos x="4047929" y="905984"/>
              </a:cxn>
              <a:cxn ang="0">
                <a:pos x="4633499" y="593422"/>
              </a:cxn>
              <a:cxn ang="0">
                <a:pos x="4976460" y="0"/>
              </a:cxn>
              <a:cxn ang="0">
                <a:pos x="5594072" y="357019"/>
              </a:cxn>
              <a:cxn ang="0">
                <a:pos x="7597966" y="357019"/>
              </a:cxn>
              <a:cxn ang="0">
                <a:pos x="7605713" y="357019"/>
              </a:cxn>
            </a:cxnLst>
            <a:rect l="0" t="0" r="0" b="0"/>
            <a:pathLst>
              <a:path w="21600" h="21600">
                <a:moveTo>
                  <a:pt x="0" y="21600"/>
                </a:moveTo>
                <a:lnTo>
                  <a:pt x="3852" y="16793"/>
                </a:lnTo>
                <a:lnTo>
                  <a:pt x="6276" y="18165"/>
                </a:lnTo>
                <a:lnTo>
                  <a:pt x="8289" y="12407"/>
                </a:lnTo>
                <a:lnTo>
                  <a:pt x="10258" y="8670"/>
                </a:lnTo>
                <a:lnTo>
                  <a:pt x="11496" y="12003"/>
                </a:lnTo>
                <a:lnTo>
                  <a:pt x="13159" y="7862"/>
                </a:lnTo>
                <a:lnTo>
                  <a:pt x="14133" y="0"/>
                </a:lnTo>
                <a:lnTo>
                  <a:pt x="15887" y="4730"/>
                </a:lnTo>
                <a:lnTo>
                  <a:pt x="21578" y="4730"/>
                </a:lnTo>
                <a:lnTo>
                  <a:pt x="21600" y="4730"/>
                </a:lnTo>
              </a:path>
            </a:pathLst>
          </a:custGeom>
          <a:noFill/>
          <a:ln w="28575" cap="rnd" cmpd="sng">
            <a:solidFill>
              <a:schemeClr val="bg1"/>
            </a:solidFill>
            <a:prstDash val="sysDash"/>
            <a:round/>
            <a:headEnd type="none" w="med" len="med"/>
            <a:tailEnd type="none" w="med" len="med"/>
          </a:ln>
        </p:spPr>
        <p:txBody>
          <a:bodyPr/>
          <a:lstStyle/>
          <a:p>
            <a:endParaRPr lang="zh-CN" altLang="en-US"/>
          </a:p>
        </p:txBody>
      </p:sp>
      <p:sp>
        <p:nvSpPr>
          <p:cNvPr id="18" name="文本框 180"/>
          <p:cNvSpPr txBox="1"/>
          <p:nvPr/>
        </p:nvSpPr>
        <p:spPr>
          <a:xfrm>
            <a:off x="3872865" y="5158740"/>
            <a:ext cx="885825" cy="529590"/>
          </a:xfrm>
          <a:prstGeom prst="rect">
            <a:avLst/>
          </a:prstGeom>
          <a:noFill/>
          <a:ln w="9525">
            <a:noFill/>
          </a:ln>
        </p:spPr>
        <p:txBody>
          <a:bodyPr wrap="square">
            <a:spAutoFit/>
          </a:bodyPr>
          <a:lstStyle/>
          <a:p>
            <a:pPr algn="r">
              <a:lnSpc>
                <a:spcPct val="120000"/>
              </a:lnSpc>
            </a:pPr>
            <a:r>
              <a:rPr lang="zh-CN" altLang="en-US" sz="1200" kern="0" dirty="0" smtClean="0">
                <a:solidFill>
                  <a:schemeClr val="bg1"/>
                </a:solidFill>
                <a:latin typeface="Microsoft YaHei Light" charset="-122"/>
                <a:ea typeface="Microsoft YaHei Light" charset="-122"/>
                <a:cs typeface="Microsoft YaHei Light" charset="-122"/>
                <a:sym typeface="+mn-ea"/>
              </a:rPr>
              <a:t>南京设立</a:t>
            </a:r>
          </a:p>
          <a:p>
            <a:pPr algn="r">
              <a:lnSpc>
                <a:spcPct val="120000"/>
              </a:lnSpc>
            </a:pPr>
            <a:r>
              <a:rPr lang="zh-CN" altLang="en-US" sz="1200" kern="0" dirty="0" smtClean="0">
                <a:solidFill>
                  <a:schemeClr val="bg1"/>
                </a:solidFill>
                <a:latin typeface="Microsoft YaHei Light" charset="-122"/>
                <a:ea typeface="Microsoft YaHei Light" charset="-122"/>
                <a:cs typeface="Microsoft YaHei Light" charset="-122"/>
                <a:sym typeface="+mn-ea"/>
              </a:rPr>
              <a:t>研发中心</a:t>
            </a:r>
          </a:p>
        </p:txBody>
      </p:sp>
      <p:grpSp>
        <p:nvGrpSpPr>
          <p:cNvPr id="14344" name="Group 8"/>
          <p:cNvGrpSpPr/>
          <p:nvPr/>
        </p:nvGrpSpPr>
        <p:grpSpPr>
          <a:xfrm>
            <a:off x="7050723" y="4849495"/>
            <a:ext cx="509587" cy="573088"/>
            <a:chOff x="0" y="0"/>
            <a:chExt cx="509588" cy="744538"/>
          </a:xfrm>
        </p:grpSpPr>
        <p:sp>
          <p:nvSpPr>
            <p:cNvPr id="12317" name="Freeform 523"/>
            <p:cNvSpPr/>
            <p:nvPr/>
          </p:nvSpPr>
          <p:spPr>
            <a:xfrm>
              <a:off x="6350" y="0"/>
              <a:ext cx="503238" cy="336550"/>
            </a:xfrm>
            <a:custGeom>
              <a:avLst/>
              <a:gdLst/>
              <a:ahLst/>
              <a:cxnLst>
                <a:cxn ang="0">
                  <a:pos x="0" y="42557"/>
                </a:cxn>
                <a:cxn ang="0">
                  <a:pos x="193354" y="22147"/>
                </a:cxn>
                <a:cxn ang="0">
                  <a:pos x="285283" y="70784"/>
                </a:cxn>
                <a:cxn ang="0">
                  <a:pos x="441952" y="42557"/>
                </a:cxn>
                <a:cxn ang="0">
                  <a:pos x="428572" y="133751"/>
                </a:cxn>
                <a:cxn ang="0">
                  <a:pos x="455763" y="206273"/>
                </a:cxn>
                <a:cxn ang="0">
                  <a:pos x="473458" y="287045"/>
                </a:cxn>
                <a:cxn ang="0">
                  <a:pos x="503238" y="322654"/>
                </a:cxn>
                <a:cxn ang="0">
                  <a:pos x="347433" y="332642"/>
                </a:cxn>
                <a:cxn ang="0">
                  <a:pos x="250756" y="282268"/>
                </a:cxn>
                <a:cxn ang="0">
                  <a:pos x="111351" y="272714"/>
                </a:cxn>
                <a:cxn ang="0">
                  <a:pos x="11653" y="326128"/>
                </a:cxn>
                <a:cxn ang="0">
                  <a:pos x="0" y="42557"/>
                </a:cxn>
              </a:cxnLst>
              <a:rect l="0" t="0" r="0" b="0"/>
              <a:pathLst>
                <a:path w="1166" h="775">
                  <a:moveTo>
                    <a:pt x="0" y="98"/>
                  </a:moveTo>
                  <a:cubicBezTo>
                    <a:pt x="182" y="29"/>
                    <a:pt x="339" y="0"/>
                    <a:pt x="448" y="51"/>
                  </a:cubicBezTo>
                  <a:cubicBezTo>
                    <a:pt x="504" y="81"/>
                    <a:pt x="534" y="143"/>
                    <a:pt x="661" y="163"/>
                  </a:cubicBezTo>
                  <a:cubicBezTo>
                    <a:pt x="797" y="188"/>
                    <a:pt x="917" y="164"/>
                    <a:pt x="1024" y="98"/>
                  </a:cubicBezTo>
                  <a:cubicBezTo>
                    <a:pt x="1003" y="168"/>
                    <a:pt x="992" y="233"/>
                    <a:pt x="993" y="308"/>
                  </a:cubicBezTo>
                  <a:cubicBezTo>
                    <a:pt x="994" y="374"/>
                    <a:pt x="1014" y="428"/>
                    <a:pt x="1056" y="475"/>
                  </a:cubicBezTo>
                  <a:cubicBezTo>
                    <a:pt x="1104" y="532"/>
                    <a:pt x="1102" y="582"/>
                    <a:pt x="1097" y="661"/>
                  </a:cubicBezTo>
                  <a:cubicBezTo>
                    <a:pt x="1094" y="693"/>
                    <a:pt x="1113" y="721"/>
                    <a:pt x="1166" y="743"/>
                  </a:cubicBezTo>
                  <a:cubicBezTo>
                    <a:pt x="1044" y="775"/>
                    <a:pt x="925" y="775"/>
                    <a:pt x="805" y="766"/>
                  </a:cubicBezTo>
                  <a:cubicBezTo>
                    <a:pt x="707" y="756"/>
                    <a:pt x="634" y="691"/>
                    <a:pt x="581" y="650"/>
                  </a:cubicBezTo>
                  <a:cubicBezTo>
                    <a:pt x="490" y="603"/>
                    <a:pt x="366" y="603"/>
                    <a:pt x="258" y="628"/>
                  </a:cubicBezTo>
                  <a:cubicBezTo>
                    <a:pt x="178" y="650"/>
                    <a:pt x="104" y="710"/>
                    <a:pt x="27" y="751"/>
                  </a:cubicBezTo>
                  <a:cubicBezTo>
                    <a:pt x="18" y="533"/>
                    <a:pt x="9" y="316"/>
                    <a:pt x="0" y="98"/>
                  </a:cubicBezTo>
                  <a:close/>
                </a:path>
              </a:pathLst>
            </a:custGeom>
            <a:solidFill>
              <a:srgbClr val="EB3D00">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2318" name="Rectangle 524"/>
            <p:cNvSpPr/>
            <p:nvPr/>
          </p:nvSpPr>
          <p:spPr>
            <a:xfrm>
              <a:off x="0" y="42863"/>
              <a:ext cx="22225" cy="701675"/>
            </a:xfrm>
            <a:prstGeom prst="rect">
              <a:avLst/>
            </a:prstGeom>
            <a:solidFill>
              <a:srgbClr val="24211D"/>
            </a:solidFill>
            <a:ln w="9525">
              <a:noFill/>
            </a:ln>
          </p:spPr>
          <p:txBody>
            <a:bodyPr/>
            <a:lstStyle/>
            <a:p>
              <a:pPr lvl="0" eaLnBrk="1" hangingPunct="1"/>
              <a:endParaRPr lang="zh-CN" altLang="en-US" sz="1400" dirty="0">
                <a:latin typeface="Microsoft YaHei Light" charset="-122"/>
                <a:ea typeface="Microsoft YaHei Light" charset="-122"/>
                <a:cs typeface="Microsoft YaHei Light" charset="-122"/>
              </a:endParaRPr>
            </a:p>
          </p:txBody>
        </p:sp>
      </p:grpSp>
      <p:sp>
        <p:nvSpPr>
          <p:cNvPr id="14347" name="文本框 180"/>
          <p:cNvSpPr txBox="1"/>
          <p:nvPr/>
        </p:nvSpPr>
        <p:spPr>
          <a:xfrm>
            <a:off x="7490460" y="4283710"/>
            <a:ext cx="893445" cy="967740"/>
          </a:xfrm>
          <a:prstGeom prst="rect">
            <a:avLst/>
          </a:prstGeom>
          <a:noFill/>
          <a:ln w="9525">
            <a:noFill/>
          </a:ln>
        </p:spPr>
        <p:txBody>
          <a:bodyPr wrap="square">
            <a:spAutoFit/>
          </a:bodyPr>
          <a:lstStyle/>
          <a:p>
            <a:pPr algn="l">
              <a:lnSpc>
                <a:spcPct val="120000"/>
              </a:lnSpc>
            </a:pPr>
            <a:r>
              <a:rPr lang="zh-CN" altLang="en-US" sz="1200" kern="0" dirty="0" smtClean="0">
                <a:solidFill>
                  <a:schemeClr val="bg1"/>
                </a:solidFill>
                <a:latin typeface="Microsoft YaHei Light" charset="-122"/>
                <a:ea typeface="Microsoft YaHei Light" charset="-122"/>
                <a:cs typeface="Microsoft YaHei Light" charset="-122"/>
                <a:sym typeface="+mn-ea"/>
              </a:rPr>
              <a:t>形成</a:t>
            </a:r>
            <a:r>
              <a:rPr lang="en-US" altLang="zh-CN" sz="1200" kern="0" dirty="0" smtClean="0">
                <a:solidFill>
                  <a:schemeClr val="bg1"/>
                </a:solidFill>
                <a:latin typeface="Microsoft YaHei Light" charset="-122"/>
                <a:ea typeface="Microsoft YaHei Light" charset="-122"/>
                <a:cs typeface="Microsoft YaHei Light" charset="-122"/>
                <a:sym typeface="+mn-ea"/>
              </a:rPr>
              <a:t>UEBA</a:t>
            </a:r>
            <a:r>
              <a:rPr lang="zh-CN" altLang="en-US" sz="1200" kern="0" dirty="0" smtClean="0">
                <a:solidFill>
                  <a:schemeClr val="bg1"/>
                </a:solidFill>
                <a:latin typeface="Microsoft YaHei Light" charset="-122"/>
                <a:ea typeface="Microsoft YaHei Light" charset="-122"/>
                <a:cs typeface="Microsoft YaHei Light" charset="-122"/>
                <a:sym typeface="+mn-ea"/>
              </a:rPr>
              <a:t>为核心的</a:t>
            </a:r>
            <a:r>
              <a:rPr lang="en-US" altLang="zh-CN" sz="1200" kern="0" dirty="0" smtClean="0">
                <a:solidFill>
                  <a:schemeClr val="bg1"/>
                </a:solidFill>
                <a:latin typeface="Microsoft YaHei Light" charset="-122"/>
                <a:ea typeface="Microsoft YaHei Light" charset="-122"/>
                <a:cs typeface="Microsoft YaHei Light" charset="-122"/>
                <a:sym typeface="+mn-ea"/>
              </a:rPr>
              <a:t>5</a:t>
            </a:r>
            <a:r>
              <a:rPr lang="zh-CN" altLang="en-US" sz="1200" kern="0" dirty="0" smtClean="0">
                <a:solidFill>
                  <a:schemeClr val="bg1"/>
                </a:solidFill>
                <a:latin typeface="Microsoft YaHei Light" charset="-122"/>
                <a:ea typeface="Microsoft YaHei Light" charset="-122"/>
                <a:cs typeface="Microsoft YaHei Light" charset="-122"/>
                <a:sym typeface="+mn-ea"/>
              </a:rPr>
              <a:t>套解决方案</a:t>
            </a:r>
          </a:p>
        </p:txBody>
      </p:sp>
      <p:grpSp>
        <p:nvGrpSpPr>
          <p:cNvPr id="14348" name="Group 12"/>
          <p:cNvGrpSpPr/>
          <p:nvPr/>
        </p:nvGrpSpPr>
        <p:grpSpPr>
          <a:xfrm>
            <a:off x="6302375" y="5084445"/>
            <a:ext cx="509588" cy="542925"/>
            <a:chOff x="0" y="0"/>
            <a:chExt cx="509588" cy="744538"/>
          </a:xfrm>
        </p:grpSpPr>
        <p:sp>
          <p:nvSpPr>
            <p:cNvPr id="12315" name="Freeform 523"/>
            <p:cNvSpPr/>
            <p:nvPr/>
          </p:nvSpPr>
          <p:spPr>
            <a:xfrm>
              <a:off x="6350" y="0"/>
              <a:ext cx="503238" cy="336550"/>
            </a:xfrm>
            <a:custGeom>
              <a:avLst/>
              <a:gdLst/>
              <a:ahLst/>
              <a:cxnLst>
                <a:cxn ang="0">
                  <a:pos x="0" y="42557"/>
                </a:cxn>
                <a:cxn ang="0">
                  <a:pos x="193354" y="22147"/>
                </a:cxn>
                <a:cxn ang="0">
                  <a:pos x="285283" y="70784"/>
                </a:cxn>
                <a:cxn ang="0">
                  <a:pos x="441952" y="42557"/>
                </a:cxn>
                <a:cxn ang="0">
                  <a:pos x="428572" y="133751"/>
                </a:cxn>
                <a:cxn ang="0">
                  <a:pos x="455763" y="206273"/>
                </a:cxn>
                <a:cxn ang="0">
                  <a:pos x="473458" y="287045"/>
                </a:cxn>
                <a:cxn ang="0">
                  <a:pos x="503238" y="322654"/>
                </a:cxn>
                <a:cxn ang="0">
                  <a:pos x="347433" y="332642"/>
                </a:cxn>
                <a:cxn ang="0">
                  <a:pos x="250756" y="282268"/>
                </a:cxn>
                <a:cxn ang="0">
                  <a:pos x="111351" y="272714"/>
                </a:cxn>
                <a:cxn ang="0">
                  <a:pos x="11653" y="326128"/>
                </a:cxn>
                <a:cxn ang="0">
                  <a:pos x="0" y="42557"/>
                </a:cxn>
              </a:cxnLst>
              <a:rect l="0" t="0" r="0" b="0"/>
              <a:pathLst>
                <a:path w="1166" h="775">
                  <a:moveTo>
                    <a:pt x="0" y="98"/>
                  </a:moveTo>
                  <a:cubicBezTo>
                    <a:pt x="182" y="29"/>
                    <a:pt x="339" y="0"/>
                    <a:pt x="448" y="51"/>
                  </a:cubicBezTo>
                  <a:cubicBezTo>
                    <a:pt x="504" y="81"/>
                    <a:pt x="534" y="143"/>
                    <a:pt x="661" y="163"/>
                  </a:cubicBezTo>
                  <a:cubicBezTo>
                    <a:pt x="797" y="188"/>
                    <a:pt x="917" y="164"/>
                    <a:pt x="1024" y="98"/>
                  </a:cubicBezTo>
                  <a:cubicBezTo>
                    <a:pt x="1003" y="168"/>
                    <a:pt x="992" y="233"/>
                    <a:pt x="993" y="308"/>
                  </a:cubicBezTo>
                  <a:cubicBezTo>
                    <a:pt x="994" y="374"/>
                    <a:pt x="1014" y="428"/>
                    <a:pt x="1056" y="475"/>
                  </a:cubicBezTo>
                  <a:cubicBezTo>
                    <a:pt x="1104" y="532"/>
                    <a:pt x="1102" y="582"/>
                    <a:pt x="1097" y="661"/>
                  </a:cubicBezTo>
                  <a:cubicBezTo>
                    <a:pt x="1094" y="693"/>
                    <a:pt x="1113" y="721"/>
                    <a:pt x="1166" y="743"/>
                  </a:cubicBezTo>
                  <a:cubicBezTo>
                    <a:pt x="1044" y="775"/>
                    <a:pt x="925" y="775"/>
                    <a:pt x="805" y="766"/>
                  </a:cubicBezTo>
                  <a:cubicBezTo>
                    <a:pt x="707" y="756"/>
                    <a:pt x="634" y="691"/>
                    <a:pt x="581" y="650"/>
                  </a:cubicBezTo>
                  <a:cubicBezTo>
                    <a:pt x="490" y="603"/>
                    <a:pt x="366" y="603"/>
                    <a:pt x="258" y="628"/>
                  </a:cubicBezTo>
                  <a:cubicBezTo>
                    <a:pt x="178" y="650"/>
                    <a:pt x="104" y="710"/>
                    <a:pt x="27" y="751"/>
                  </a:cubicBezTo>
                  <a:cubicBezTo>
                    <a:pt x="18" y="533"/>
                    <a:pt x="9" y="316"/>
                    <a:pt x="0" y="98"/>
                  </a:cubicBezTo>
                  <a:close/>
                </a:path>
              </a:pathLst>
            </a:custGeom>
            <a:solidFill>
              <a:srgbClr val="EB3D00">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2316" name="Rectangle 524"/>
            <p:cNvSpPr/>
            <p:nvPr/>
          </p:nvSpPr>
          <p:spPr>
            <a:xfrm>
              <a:off x="0" y="42863"/>
              <a:ext cx="22225" cy="701675"/>
            </a:xfrm>
            <a:prstGeom prst="rect">
              <a:avLst/>
            </a:prstGeom>
            <a:solidFill>
              <a:srgbClr val="24211D"/>
            </a:solidFill>
            <a:ln w="9525">
              <a:noFill/>
            </a:ln>
          </p:spPr>
          <p:txBody>
            <a:bodyPr/>
            <a:lstStyle/>
            <a:p>
              <a:pPr lvl="0" eaLnBrk="1" hangingPunct="1"/>
              <a:endParaRPr lang="zh-CN" altLang="en-US" dirty="0">
                <a:latin typeface="Microsoft YaHei Light" charset="-122"/>
                <a:ea typeface="Microsoft YaHei Light" charset="-122"/>
                <a:cs typeface="Microsoft YaHei Light" charset="-122"/>
              </a:endParaRPr>
            </a:p>
          </p:txBody>
        </p:sp>
      </p:grpSp>
      <p:sp>
        <p:nvSpPr>
          <p:cNvPr id="14351" name="文本框 180"/>
          <p:cNvSpPr txBox="1"/>
          <p:nvPr/>
        </p:nvSpPr>
        <p:spPr>
          <a:xfrm>
            <a:off x="5257165" y="4946015"/>
            <a:ext cx="1219835" cy="529590"/>
          </a:xfrm>
          <a:prstGeom prst="rect">
            <a:avLst/>
          </a:prstGeom>
          <a:noFill/>
          <a:ln w="9525">
            <a:noFill/>
          </a:ln>
        </p:spPr>
        <p:txBody>
          <a:bodyPr wrap="square">
            <a:spAutoFit/>
          </a:bodyPr>
          <a:lstStyle/>
          <a:p>
            <a:pPr algn="l">
              <a:lnSpc>
                <a:spcPct val="120000"/>
              </a:lnSpc>
            </a:pPr>
            <a:r>
              <a:rPr lang="zh-CN" altLang="en-US" sz="1200" kern="0" dirty="0" smtClean="0">
                <a:solidFill>
                  <a:schemeClr val="bg1"/>
                </a:solidFill>
                <a:latin typeface="Microsoft YaHei Light" charset="-122"/>
                <a:ea typeface="Microsoft YaHei Light" charset="-122"/>
                <a:cs typeface="Microsoft YaHei Light" charset="-122"/>
                <a:sym typeface="+mn-ea"/>
              </a:rPr>
              <a:t>艺赛旗获得</a:t>
            </a:r>
          </a:p>
          <a:p>
            <a:pPr algn="l">
              <a:lnSpc>
                <a:spcPct val="120000"/>
              </a:lnSpc>
            </a:pPr>
            <a:r>
              <a:rPr lang="zh-CN" altLang="en-US" sz="1200" kern="0" dirty="0" smtClean="0">
                <a:solidFill>
                  <a:schemeClr val="bg1"/>
                </a:solidFill>
                <a:latin typeface="Microsoft YaHei Light" charset="-122"/>
                <a:ea typeface="Microsoft YaHei Light" charset="-122"/>
                <a:cs typeface="Microsoft YaHei Light" charset="-122"/>
                <a:sym typeface="+mn-ea"/>
              </a:rPr>
              <a:t>通鼎集团注资</a:t>
            </a:r>
          </a:p>
        </p:txBody>
      </p:sp>
      <p:grpSp>
        <p:nvGrpSpPr>
          <p:cNvPr id="14352" name="Group 16"/>
          <p:cNvGrpSpPr/>
          <p:nvPr/>
        </p:nvGrpSpPr>
        <p:grpSpPr>
          <a:xfrm>
            <a:off x="3384550" y="5799138"/>
            <a:ext cx="509588" cy="573087"/>
            <a:chOff x="0" y="0"/>
            <a:chExt cx="509588" cy="744538"/>
          </a:xfrm>
        </p:grpSpPr>
        <p:sp>
          <p:nvSpPr>
            <p:cNvPr id="12313" name="Freeform 523"/>
            <p:cNvSpPr/>
            <p:nvPr/>
          </p:nvSpPr>
          <p:spPr>
            <a:xfrm>
              <a:off x="6350" y="0"/>
              <a:ext cx="503238" cy="336550"/>
            </a:xfrm>
            <a:custGeom>
              <a:avLst/>
              <a:gdLst/>
              <a:ahLst/>
              <a:cxnLst>
                <a:cxn ang="0">
                  <a:pos x="0" y="42557"/>
                </a:cxn>
                <a:cxn ang="0">
                  <a:pos x="193354" y="22147"/>
                </a:cxn>
                <a:cxn ang="0">
                  <a:pos x="285283" y="70784"/>
                </a:cxn>
                <a:cxn ang="0">
                  <a:pos x="441952" y="42557"/>
                </a:cxn>
                <a:cxn ang="0">
                  <a:pos x="428572" y="133751"/>
                </a:cxn>
                <a:cxn ang="0">
                  <a:pos x="455763" y="206273"/>
                </a:cxn>
                <a:cxn ang="0">
                  <a:pos x="473458" y="287045"/>
                </a:cxn>
                <a:cxn ang="0">
                  <a:pos x="503238" y="322654"/>
                </a:cxn>
                <a:cxn ang="0">
                  <a:pos x="347433" y="332642"/>
                </a:cxn>
                <a:cxn ang="0">
                  <a:pos x="250756" y="282268"/>
                </a:cxn>
                <a:cxn ang="0">
                  <a:pos x="111351" y="272714"/>
                </a:cxn>
                <a:cxn ang="0">
                  <a:pos x="11653" y="326128"/>
                </a:cxn>
                <a:cxn ang="0">
                  <a:pos x="0" y="42557"/>
                </a:cxn>
              </a:cxnLst>
              <a:rect l="0" t="0" r="0" b="0"/>
              <a:pathLst>
                <a:path w="1166" h="775">
                  <a:moveTo>
                    <a:pt x="0" y="98"/>
                  </a:moveTo>
                  <a:cubicBezTo>
                    <a:pt x="182" y="29"/>
                    <a:pt x="339" y="0"/>
                    <a:pt x="448" y="51"/>
                  </a:cubicBezTo>
                  <a:cubicBezTo>
                    <a:pt x="504" y="81"/>
                    <a:pt x="534" y="143"/>
                    <a:pt x="661" y="163"/>
                  </a:cubicBezTo>
                  <a:cubicBezTo>
                    <a:pt x="797" y="188"/>
                    <a:pt x="917" y="164"/>
                    <a:pt x="1024" y="98"/>
                  </a:cubicBezTo>
                  <a:cubicBezTo>
                    <a:pt x="1003" y="168"/>
                    <a:pt x="992" y="233"/>
                    <a:pt x="993" y="308"/>
                  </a:cubicBezTo>
                  <a:cubicBezTo>
                    <a:pt x="994" y="374"/>
                    <a:pt x="1014" y="428"/>
                    <a:pt x="1056" y="475"/>
                  </a:cubicBezTo>
                  <a:cubicBezTo>
                    <a:pt x="1104" y="532"/>
                    <a:pt x="1102" y="582"/>
                    <a:pt x="1097" y="661"/>
                  </a:cubicBezTo>
                  <a:cubicBezTo>
                    <a:pt x="1094" y="693"/>
                    <a:pt x="1113" y="721"/>
                    <a:pt x="1166" y="743"/>
                  </a:cubicBezTo>
                  <a:cubicBezTo>
                    <a:pt x="1044" y="775"/>
                    <a:pt x="925" y="775"/>
                    <a:pt x="805" y="766"/>
                  </a:cubicBezTo>
                  <a:cubicBezTo>
                    <a:pt x="707" y="756"/>
                    <a:pt x="634" y="691"/>
                    <a:pt x="581" y="650"/>
                  </a:cubicBezTo>
                  <a:cubicBezTo>
                    <a:pt x="490" y="603"/>
                    <a:pt x="366" y="603"/>
                    <a:pt x="258" y="628"/>
                  </a:cubicBezTo>
                  <a:cubicBezTo>
                    <a:pt x="178" y="650"/>
                    <a:pt x="104" y="710"/>
                    <a:pt x="27" y="751"/>
                  </a:cubicBezTo>
                  <a:cubicBezTo>
                    <a:pt x="18" y="533"/>
                    <a:pt x="9" y="316"/>
                    <a:pt x="0" y="98"/>
                  </a:cubicBezTo>
                  <a:close/>
                </a:path>
              </a:pathLst>
            </a:custGeom>
            <a:solidFill>
              <a:srgbClr val="EB3D00"/>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2314" name="Rectangle 524"/>
            <p:cNvSpPr/>
            <p:nvPr/>
          </p:nvSpPr>
          <p:spPr>
            <a:xfrm>
              <a:off x="0" y="42863"/>
              <a:ext cx="22225" cy="701675"/>
            </a:xfrm>
            <a:prstGeom prst="rect">
              <a:avLst/>
            </a:prstGeom>
            <a:solidFill>
              <a:srgbClr val="24211D"/>
            </a:solidFill>
            <a:ln w="9525">
              <a:noFill/>
            </a:ln>
          </p:spPr>
          <p:txBody>
            <a:bodyPr/>
            <a:lstStyle/>
            <a:p>
              <a:pPr lvl="0" eaLnBrk="1" hangingPunct="1"/>
              <a:endParaRPr lang="zh-CN" altLang="en-US" dirty="0">
                <a:latin typeface="Microsoft YaHei Light" charset="-122"/>
                <a:ea typeface="Microsoft YaHei Light" charset="-122"/>
                <a:cs typeface="Microsoft YaHei Light" charset="-122"/>
              </a:endParaRPr>
            </a:p>
          </p:txBody>
        </p:sp>
      </p:grpSp>
      <p:sp>
        <p:nvSpPr>
          <p:cNvPr id="14355" name="文本框 180"/>
          <p:cNvSpPr txBox="1"/>
          <p:nvPr/>
        </p:nvSpPr>
        <p:spPr>
          <a:xfrm>
            <a:off x="2389505" y="5632768"/>
            <a:ext cx="1044575" cy="469900"/>
          </a:xfrm>
          <a:prstGeom prst="rect">
            <a:avLst/>
          </a:prstGeom>
          <a:noFill/>
          <a:ln w="9525">
            <a:noFill/>
          </a:ln>
        </p:spPr>
        <p:txBody>
          <a:bodyPr>
            <a:spAutoFit/>
          </a:bodyPr>
          <a:lstStyle/>
          <a:p>
            <a:pPr lvl="0" algn="ctr" eaLnBrk="1" hangingPunct="1"/>
            <a:r>
              <a:rPr lang="zh-CN" altLang="en-US" sz="1200" kern="0" dirty="0" smtClean="0">
                <a:solidFill>
                  <a:schemeClr val="bg1"/>
                </a:solidFill>
                <a:latin typeface="Microsoft YaHei Light" charset="-122"/>
                <a:ea typeface="Microsoft YaHei Light" charset="-122"/>
                <a:cs typeface="Microsoft YaHei Light" charset="-122"/>
                <a:sym typeface="+mn-ea"/>
              </a:rPr>
              <a:t>艺赛旗在上海成立</a:t>
            </a:r>
          </a:p>
        </p:txBody>
      </p:sp>
      <p:sp>
        <p:nvSpPr>
          <p:cNvPr id="12305" name="正圆 519"/>
          <p:cNvSpPr/>
          <p:nvPr/>
        </p:nvSpPr>
        <p:spPr>
          <a:xfrm>
            <a:off x="3340100" y="6344285"/>
            <a:ext cx="93663" cy="93663"/>
          </a:xfrm>
          <a:prstGeom prst="ellipse">
            <a:avLst/>
          </a:prstGeom>
          <a:solidFill>
            <a:srgbClr val="137DEC"/>
          </a:solidFill>
          <a:ln w="9525">
            <a:noFill/>
          </a:ln>
        </p:spPr>
        <p:txBody>
          <a:bodyPr lIns="90170" tIns="46990" rIns="90170" bIns="46990" anchor="ctr"/>
          <a:lstStyle/>
          <a:p>
            <a:pPr lvl="0" eaLnBrk="1" hangingPunct="1"/>
            <a:r>
              <a:rPr lang="zh-CN" altLang="zh-CN" dirty="0">
                <a:latin typeface="Microsoft YaHei Light" charset="-122"/>
                <a:ea typeface="Microsoft YaHei Light" charset="-122"/>
                <a:cs typeface="Microsoft YaHei Light" charset="-122"/>
              </a:rPr>
              <a:t>·</a:t>
            </a:r>
          </a:p>
        </p:txBody>
      </p:sp>
      <p:sp>
        <p:nvSpPr>
          <p:cNvPr id="12307" name="正圆 519"/>
          <p:cNvSpPr/>
          <p:nvPr/>
        </p:nvSpPr>
        <p:spPr>
          <a:xfrm>
            <a:off x="6267450" y="5642610"/>
            <a:ext cx="92075" cy="92075"/>
          </a:xfrm>
          <a:prstGeom prst="ellipse">
            <a:avLst/>
          </a:prstGeom>
          <a:solidFill>
            <a:srgbClr val="137DEC"/>
          </a:solidFill>
          <a:ln w="9525">
            <a:noFill/>
          </a:ln>
        </p:spPr>
        <p:txBody>
          <a:bodyPr lIns="90170" tIns="46990" rIns="90170" bIns="46990" anchor="ctr"/>
          <a:lstStyle/>
          <a:p>
            <a:pPr lvl="0" eaLnBrk="1" hangingPunct="1"/>
            <a:endParaRPr lang="zh-CN" altLang="zh-CN" dirty="0">
              <a:latin typeface="Microsoft YaHei Light" charset="-122"/>
              <a:ea typeface="Microsoft YaHei Light" charset="-122"/>
              <a:cs typeface="Microsoft YaHei Light" charset="-122"/>
            </a:endParaRPr>
          </a:p>
        </p:txBody>
      </p:sp>
      <p:sp>
        <p:nvSpPr>
          <p:cNvPr id="19" name="文本框 180"/>
          <p:cNvSpPr txBox="1"/>
          <p:nvPr/>
        </p:nvSpPr>
        <p:spPr>
          <a:xfrm>
            <a:off x="2853055" y="6542088"/>
            <a:ext cx="1044575" cy="287020"/>
          </a:xfrm>
          <a:prstGeom prst="rect">
            <a:avLst/>
          </a:prstGeom>
          <a:noFill/>
          <a:ln w="9525">
            <a:noFill/>
          </a:ln>
        </p:spPr>
        <p:txBody>
          <a:bodyPr>
            <a:spAutoFit/>
          </a:bodyPr>
          <a:lstStyle/>
          <a:p>
            <a:pPr lvl="0" algn="ctr" eaLnBrk="1" hangingPunct="1"/>
            <a:r>
              <a:rPr lang="en-US" altLang="zh-CN" sz="1200" kern="0" dirty="0" smtClean="0">
                <a:solidFill>
                  <a:schemeClr val="bg1"/>
                </a:solidFill>
                <a:latin typeface="Microsoft YaHei Light" charset="-122"/>
                <a:ea typeface="Microsoft YaHei Light" charset="-122"/>
                <a:cs typeface="Microsoft YaHei Light" charset="-122"/>
                <a:sym typeface="+mn-ea"/>
              </a:rPr>
              <a:t>2011</a:t>
            </a:r>
            <a:r>
              <a:rPr lang="zh-CN" altLang="zh-CN" sz="1200" kern="0" dirty="0" smtClean="0">
                <a:solidFill>
                  <a:schemeClr val="bg1"/>
                </a:solidFill>
                <a:latin typeface="Microsoft YaHei Light" charset="-122"/>
                <a:ea typeface="Microsoft YaHei Light" charset="-122"/>
                <a:cs typeface="Microsoft YaHei Light" charset="-122"/>
                <a:sym typeface="+mn-ea"/>
              </a:rPr>
              <a:t>年</a:t>
            </a:r>
          </a:p>
        </p:txBody>
      </p:sp>
      <p:sp>
        <p:nvSpPr>
          <p:cNvPr id="20" name="文本框 180"/>
          <p:cNvSpPr txBox="1"/>
          <p:nvPr/>
        </p:nvSpPr>
        <p:spPr>
          <a:xfrm>
            <a:off x="4215765" y="6247448"/>
            <a:ext cx="1044575" cy="287020"/>
          </a:xfrm>
          <a:prstGeom prst="rect">
            <a:avLst/>
          </a:prstGeom>
          <a:noFill/>
          <a:ln w="9525">
            <a:noFill/>
          </a:ln>
        </p:spPr>
        <p:txBody>
          <a:bodyPr>
            <a:spAutoFit/>
          </a:bodyPr>
          <a:lstStyle/>
          <a:p>
            <a:pPr lvl="0" algn="ctr" eaLnBrk="1" hangingPunct="1"/>
            <a:r>
              <a:rPr lang="en-US" altLang="zh-CN" sz="1200" kern="0" dirty="0" smtClean="0">
                <a:solidFill>
                  <a:schemeClr val="bg1"/>
                </a:solidFill>
                <a:latin typeface="Microsoft YaHei Light" charset="-122"/>
                <a:ea typeface="Microsoft YaHei Light" charset="-122"/>
                <a:cs typeface="Microsoft YaHei Light" charset="-122"/>
                <a:sym typeface="+mn-ea"/>
              </a:rPr>
              <a:t>2013</a:t>
            </a:r>
            <a:r>
              <a:rPr lang="zh-CN" altLang="zh-CN" sz="1200" kern="0" dirty="0" smtClean="0">
                <a:solidFill>
                  <a:schemeClr val="bg1"/>
                </a:solidFill>
                <a:latin typeface="Microsoft YaHei Light" charset="-122"/>
                <a:ea typeface="Microsoft YaHei Light" charset="-122"/>
                <a:cs typeface="Microsoft YaHei Light" charset="-122"/>
                <a:sym typeface="+mn-ea"/>
              </a:rPr>
              <a:t>年</a:t>
            </a:r>
          </a:p>
        </p:txBody>
      </p:sp>
      <p:sp>
        <p:nvSpPr>
          <p:cNvPr id="21" name="文本框 180"/>
          <p:cNvSpPr txBox="1"/>
          <p:nvPr/>
        </p:nvSpPr>
        <p:spPr>
          <a:xfrm>
            <a:off x="5767705" y="5919788"/>
            <a:ext cx="1044575" cy="287020"/>
          </a:xfrm>
          <a:prstGeom prst="rect">
            <a:avLst/>
          </a:prstGeom>
          <a:noFill/>
          <a:ln w="9525">
            <a:noFill/>
          </a:ln>
        </p:spPr>
        <p:txBody>
          <a:bodyPr>
            <a:spAutoFit/>
          </a:bodyPr>
          <a:lstStyle/>
          <a:p>
            <a:pPr lvl="0" algn="ctr" eaLnBrk="1" hangingPunct="1"/>
            <a:r>
              <a:rPr lang="en-US" altLang="zh-CN" sz="1200" kern="0" dirty="0" smtClean="0">
                <a:solidFill>
                  <a:schemeClr val="bg1"/>
                </a:solidFill>
                <a:latin typeface="Microsoft YaHei Light" charset="-122"/>
                <a:ea typeface="Microsoft YaHei Light" charset="-122"/>
                <a:cs typeface="Microsoft YaHei Light" charset="-122"/>
                <a:sym typeface="+mn-ea"/>
              </a:rPr>
              <a:t>2014</a:t>
            </a:r>
            <a:r>
              <a:rPr lang="zh-CN" altLang="zh-CN" sz="1200" kern="0" dirty="0" smtClean="0">
                <a:solidFill>
                  <a:schemeClr val="bg1"/>
                </a:solidFill>
                <a:latin typeface="Microsoft YaHei Light" charset="-122"/>
                <a:ea typeface="Microsoft YaHei Light" charset="-122"/>
                <a:cs typeface="Microsoft YaHei Light" charset="-122"/>
                <a:sym typeface="+mn-ea"/>
              </a:rPr>
              <a:t>年</a:t>
            </a:r>
          </a:p>
        </p:txBody>
      </p:sp>
      <p:sp>
        <p:nvSpPr>
          <p:cNvPr id="23" name="文本框 180"/>
          <p:cNvSpPr txBox="1"/>
          <p:nvPr/>
        </p:nvSpPr>
        <p:spPr>
          <a:xfrm>
            <a:off x="8918575" y="4436745"/>
            <a:ext cx="1962150" cy="529590"/>
          </a:xfrm>
          <a:prstGeom prst="rect">
            <a:avLst/>
          </a:prstGeom>
          <a:noFill/>
          <a:ln w="9525">
            <a:noFill/>
          </a:ln>
        </p:spPr>
        <p:txBody>
          <a:bodyPr wrap="square">
            <a:spAutoFit/>
          </a:bodyPr>
          <a:lstStyle/>
          <a:p>
            <a:pPr algn="l">
              <a:lnSpc>
                <a:spcPct val="120000"/>
              </a:lnSpc>
            </a:pPr>
            <a:r>
              <a:rPr lang="zh-CN" altLang="en-US" sz="1200" kern="0" dirty="0" smtClean="0">
                <a:solidFill>
                  <a:schemeClr val="bg1"/>
                </a:solidFill>
                <a:latin typeface="微软雅黑" panose="020B0503020204020204" pitchFamily="34" charset="-122"/>
                <a:ea typeface="微软雅黑" panose="020B0503020204020204" pitchFamily="34" charset="-122"/>
                <a:sym typeface="+mn-ea"/>
              </a:rPr>
              <a:t>艺赛旗成功</a:t>
            </a:r>
          </a:p>
          <a:p>
            <a:pPr algn="l">
              <a:lnSpc>
                <a:spcPct val="120000"/>
              </a:lnSpc>
            </a:pPr>
            <a:r>
              <a:rPr lang="zh-CN" altLang="en-US" sz="1200" kern="0" dirty="0" smtClean="0">
                <a:solidFill>
                  <a:schemeClr val="bg1"/>
                </a:solidFill>
                <a:latin typeface="微软雅黑" panose="020B0503020204020204" pitchFamily="34" charset="-122"/>
                <a:ea typeface="微软雅黑" panose="020B0503020204020204" pitchFamily="34" charset="-122"/>
                <a:sym typeface="+mn-ea"/>
              </a:rPr>
              <a:t>登陆新三板</a:t>
            </a:r>
          </a:p>
        </p:txBody>
      </p:sp>
      <p:sp>
        <p:nvSpPr>
          <p:cNvPr id="24" name="文本框 180"/>
          <p:cNvSpPr txBox="1"/>
          <p:nvPr/>
        </p:nvSpPr>
        <p:spPr>
          <a:xfrm>
            <a:off x="8001635" y="5036503"/>
            <a:ext cx="1044575" cy="287020"/>
          </a:xfrm>
          <a:prstGeom prst="rect">
            <a:avLst/>
          </a:prstGeom>
          <a:noFill/>
          <a:ln w="9525">
            <a:noFill/>
          </a:ln>
        </p:spPr>
        <p:txBody>
          <a:bodyPr>
            <a:spAutoFit/>
          </a:bodyPr>
          <a:lstStyle/>
          <a:p>
            <a:pPr lvl="0" algn="ctr" eaLnBrk="1" hangingPunct="1"/>
            <a:r>
              <a:rPr lang="en-US" altLang="zh-CN" sz="1200" kern="0" dirty="0" smtClean="0">
                <a:solidFill>
                  <a:schemeClr val="bg1"/>
                </a:solidFill>
                <a:latin typeface="Microsoft YaHei Light" charset="-122"/>
                <a:ea typeface="Microsoft YaHei Light" charset="-122"/>
                <a:cs typeface="Microsoft YaHei Light" charset="-122"/>
                <a:sym typeface="+mn-ea"/>
              </a:rPr>
              <a:t>2016</a:t>
            </a:r>
            <a:r>
              <a:rPr lang="zh-CN" altLang="zh-CN" sz="1200" kern="0" dirty="0" smtClean="0">
                <a:solidFill>
                  <a:schemeClr val="bg1"/>
                </a:solidFill>
                <a:latin typeface="Microsoft YaHei Light" charset="-122"/>
                <a:ea typeface="Microsoft YaHei Light" charset="-122"/>
                <a:cs typeface="Microsoft YaHei Light" charset="-122"/>
                <a:sym typeface="+mn-ea"/>
              </a:rPr>
              <a:t>年</a:t>
            </a:r>
          </a:p>
        </p:txBody>
      </p:sp>
      <p:grpSp>
        <p:nvGrpSpPr>
          <p:cNvPr id="25" name="Group 8"/>
          <p:cNvGrpSpPr/>
          <p:nvPr/>
        </p:nvGrpSpPr>
        <p:grpSpPr>
          <a:xfrm>
            <a:off x="8439468" y="4177665"/>
            <a:ext cx="509587" cy="573088"/>
            <a:chOff x="0" y="0"/>
            <a:chExt cx="509588" cy="744538"/>
          </a:xfrm>
        </p:grpSpPr>
        <p:sp>
          <p:nvSpPr>
            <p:cNvPr id="26" name="Freeform 523"/>
            <p:cNvSpPr/>
            <p:nvPr/>
          </p:nvSpPr>
          <p:spPr>
            <a:xfrm>
              <a:off x="6350" y="0"/>
              <a:ext cx="503238" cy="336550"/>
            </a:xfrm>
            <a:custGeom>
              <a:avLst/>
              <a:gdLst/>
              <a:ahLst/>
              <a:cxnLst>
                <a:cxn ang="0">
                  <a:pos x="0" y="42557"/>
                </a:cxn>
                <a:cxn ang="0">
                  <a:pos x="193354" y="22147"/>
                </a:cxn>
                <a:cxn ang="0">
                  <a:pos x="285283" y="70784"/>
                </a:cxn>
                <a:cxn ang="0">
                  <a:pos x="441952" y="42557"/>
                </a:cxn>
                <a:cxn ang="0">
                  <a:pos x="428572" y="133751"/>
                </a:cxn>
                <a:cxn ang="0">
                  <a:pos x="455763" y="206273"/>
                </a:cxn>
                <a:cxn ang="0">
                  <a:pos x="473458" y="287045"/>
                </a:cxn>
                <a:cxn ang="0">
                  <a:pos x="503238" y="322654"/>
                </a:cxn>
                <a:cxn ang="0">
                  <a:pos x="347433" y="332642"/>
                </a:cxn>
                <a:cxn ang="0">
                  <a:pos x="250756" y="282268"/>
                </a:cxn>
                <a:cxn ang="0">
                  <a:pos x="111351" y="272714"/>
                </a:cxn>
                <a:cxn ang="0">
                  <a:pos x="11653" y="326128"/>
                </a:cxn>
                <a:cxn ang="0">
                  <a:pos x="0" y="42557"/>
                </a:cxn>
              </a:cxnLst>
              <a:rect l="0" t="0" r="0" b="0"/>
              <a:pathLst>
                <a:path w="1166" h="775">
                  <a:moveTo>
                    <a:pt x="0" y="98"/>
                  </a:moveTo>
                  <a:cubicBezTo>
                    <a:pt x="182" y="29"/>
                    <a:pt x="339" y="0"/>
                    <a:pt x="448" y="51"/>
                  </a:cubicBezTo>
                  <a:cubicBezTo>
                    <a:pt x="504" y="81"/>
                    <a:pt x="534" y="143"/>
                    <a:pt x="661" y="163"/>
                  </a:cubicBezTo>
                  <a:cubicBezTo>
                    <a:pt x="797" y="188"/>
                    <a:pt x="917" y="164"/>
                    <a:pt x="1024" y="98"/>
                  </a:cubicBezTo>
                  <a:cubicBezTo>
                    <a:pt x="1003" y="168"/>
                    <a:pt x="992" y="233"/>
                    <a:pt x="993" y="308"/>
                  </a:cubicBezTo>
                  <a:cubicBezTo>
                    <a:pt x="994" y="374"/>
                    <a:pt x="1014" y="428"/>
                    <a:pt x="1056" y="475"/>
                  </a:cubicBezTo>
                  <a:cubicBezTo>
                    <a:pt x="1104" y="532"/>
                    <a:pt x="1102" y="582"/>
                    <a:pt x="1097" y="661"/>
                  </a:cubicBezTo>
                  <a:cubicBezTo>
                    <a:pt x="1094" y="693"/>
                    <a:pt x="1113" y="721"/>
                    <a:pt x="1166" y="743"/>
                  </a:cubicBezTo>
                  <a:cubicBezTo>
                    <a:pt x="1044" y="775"/>
                    <a:pt x="925" y="775"/>
                    <a:pt x="805" y="766"/>
                  </a:cubicBezTo>
                  <a:cubicBezTo>
                    <a:pt x="707" y="756"/>
                    <a:pt x="634" y="691"/>
                    <a:pt x="581" y="650"/>
                  </a:cubicBezTo>
                  <a:cubicBezTo>
                    <a:pt x="490" y="603"/>
                    <a:pt x="366" y="603"/>
                    <a:pt x="258" y="628"/>
                  </a:cubicBezTo>
                  <a:cubicBezTo>
                    <a:pt x="178" y="650"/>
                    <a:pt x="104" y="710"/>
                    <a:pt x="27" y="751"/>
                  </a:cubicBezTo>
                  <a:cubicBezTo>
                    <a:pt x="18" y="533"/>
                    <a:pt x="9" y="316"/>
                    <a:pt x="0" y="98"/>
                  </a:cubicBezTo>
                  <a:close/>
                </a:path>
              </a:pathLst>
            </a:custGeom>
            <a:solidFill>
              <a:srgbClr val="EB3D00">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27" name="Rectangle 524"/>
            <p:cNvSpPr/>
            <p:nvPr/>
          </p:nvSpPr>
          <p:spPr>
            <a:xfrm>
              <a:off x="0" y="42863"/>
              <a:ext cx="22225" cy="701675"/>
            </a:xfrm>
            <a:prstGeom prst="rect">
              <a:avLst/>
            </a:prstGeom>
            <a:solidFill>
              <a:srgbClr val="24211D"/>
            </a:solidFill>
            <a:ln w="9525">
              <a:noFill/>
            </a:ln>
          </p:spPr>
          <p:txBody>
            <a:bodyPr/>
            <a:lstStyle/>
            <a:p>
              <a:pPr lvl="0" eaLnBrk="1" hangingPunct="1"/>
              <a:endParaRPr lang="zh-CN" altLang="en-US" sz="1400" dirty="0">
                <a:latin typeface="Microsoft YaHei Light" charset="-122"/>
                <a:ea typeface="Microsoft YaHei Light" charset="-122"/>
                <a:cs typeface="Microsoft YaHei Light" charset="-122"/>
              </a:endParaRPr>
            </a:p>
          </p:txBody>
        </p:sp>
      </p:grpSp>
      <p:sp>
        <p:nvSpPr>
          <p:cNvPr id="29" name="正圆 519"/>
          <p:cNvSpPr/>
          <p:nvPr/>
        </p:nvSpPr>
        <p:spPr>
          <a:xfrm>
            <a:off x="8393748" y="4709795"/>
            <a:ext cx="93662" cy="93663"/>
          </a:xfrm>
          <a:prstGeom prst="ellipse">
            <a:avLst/>
          </a:prstGeom>
          <a:solidFill>
            <a:srgbClr val="137DEC"/>
          </a:solidFill>
          <a:ln w="9525">
            <a:noFill/>
          </a:ln>
        </p:spPr>
        <p:txBody>
          <a:bodyPr lIns="90170" tIns="46990" rIns="90170" bIns="46990" anchor="ctr"/>
          <a:lstStyle/>
          <a:p>
            <a:pPr lvl="0" eaLnBrk="1" hangingPunct="1"/>
            <a:endParaRPr lang="zh-CN" altLang="zh-CN" dirty="0">
              <a:latin typeface="Microsoft YaHei Light" charset="-122"/>
              <a:ea typeface="Microsoft YaHei Light" charset="-122"/>
              <a:cs typeface="Microsoft YaHei Light" charset="-122"/>
            </a:endParaRPr>
          </a:p>
        </p:txBody>
      </p:sp>
      <p:sp>
        <p:nvSpPr>
          <p:cNvPr id="31" name="文本框 180"/>
          <p:cNvSpPr txBox="1"/>
          <p:nvPr/>
        </p:nvSpPr>
        <p:spPr>
          <a:xfrm>
            <a:off x="6481445" y="5632768"/>
            <a:ext cx="1044575" cy="287020"/>
          </a:xfrm>
          <a:prstGeom prst="rect">
            <a:avLst/>
          </a:prstGeom>
          <a:noFill/>
          <a:ln w="9525">
            <a:noFill/>
          </a:ln>
        </p:spPr>
        <p:txBody>
          <a:bodyPr>
            <a:spAutoFit/>
          </a:bodyPr>
          <a:lstStyle/>
          <a:p>
            <a:pPr lvl="0" algn="ctr" eaLnBrk="1" hangingPunct="1"/>
            <a:r>
              <a:rPr lang="en-US" altLang="zh-CN" sz="1200" kern="0" dirty="0" smtClean="0">
                <a:solidFill>
                  <a:schemeClr val="bg1"/>
                </a:solidFill>
                <a:latin typeface="Microsoft YaHei Light" charset="-122"/>
                <a:ea typeface="Microsoft YaHei Light" charset="-122"/>
                <a:cs typeface="Microsoft YaHei Light" charset="-122"/>
                <a:sym typeface="+mn-ea"/>
              </a:rPr>
              <a:t>2015</a:t>
            </a:r>
            <a:r>
              <a:rPr lang="zh-CN" altLang="zh-CN" sz="1200" kern="0" dirty="0" smtClean="0">
                <a:solidFill>
                  <a:schemeClr val="bg1"/>
                </a:solidFill>
                <a:latin typeface="Microsoft YaHei Light" charset="-122"/>
                <a:ea typeface="Microsoft YaHei Light" charset="-122"/>
                <a:cs typeface="Microsoft YaHei Light" charset="-122"/>
                <a:sym typeface="+mn-ea"/>
              </a:rPr>
              <a:t>年</a:t>
            </a:r>
          </a:p>
        </p:txBody>
      </p:sp>
      <p:grpSp>
        <p:nvGrpSpPr>
          <p:cNvPr id="32" name="Group 16"/>
          <p:cNvGrpSpPr/>
          <p:nvPr/>
        </p:nvGrpSpPr>
        <p:grpSpPr>
          <a:xfrm>
            <a:off x="4737735" y="5400358"/>
            <a:ext cx="509588" cy="573087"/>
            <a:chOff x="0" y="0"/>
            <a:chExt cx="509588" cy="744538"/>
          </a:xfrm>
        </p:grpSpPr>
        <p:sp>
          <p:nvSpPr>
            <p:cNvPr id="33" name="Freeform 523"/>
            <p:cNvSpPr/>
            <p:nvPr/>
          </p:nvSpPr>
          <p:spPr>
            <a:xfrm>
              <a:off x="6350" y="0"/>
              <a:ext cx="503238" cy="336550"/>
            </a:xfrm>
            <a:custGeom>
              <a:avLst/>
              <a:gdLst/>
              <a:ahLst/>
              <a:cxnLst>
                <a:cxn ang="0">
                  <a:pos x="0" y="42557"/>
                </a:cxn>
                <a:cxn ang="0">
                  <a:pos x="193354" y="22147"/>
                </a:cxn>
                <a:cxn ang="0">
                  <a:pos x="285283" y="70784"/>
                </a:cxn>
                <a:cxn ang="0">
                  <a:pos x="441952" y="42557"/>
                </a:cxn>
                <a:cxn ang="0">
                  <a:pos x="428572" y="133751"/>
                </a:cxn>
                <a:cxn ang="0">
                  <a:pos x="455763" y="206273"/>
                </a:cxn>
                <a:cxn ang="0">
                  <a:pos x="473458" y="287045"/>
                </a:cxn>
                <a:cxn ang="0">
                  <a:pos x="503238" y="322654"/>
                </a:cxn>
                <a:cxn ang="0">
                  <a:pos x="347433" y="332642"/>
                </a:cxn>
                <a:cxn ang="0">
                  <a:pos x="250756" y="282268"/>
                </a:cxn>
                <a:cxn ang="0">
                  <a:pos x="111351" y="272714"/>
                </a:cxn>
                <a:cxn ang="0">
                  <a:pos x="11653" y="326128"/>
                </a:cxn>
                <a:cxn ang="0">
                  <a:pos x="0" y="42557"/>
                </a:cxn>
              </a:cxnLst>
              <a:rect l="0" t="0" r="0" b="0"/>
              <a:pathLst>
                <a:path w="1166" h="775">
                  <a:moveTo>
                    <a:pt x="0" y="98"/>
                  </a:moveTo>
                  <a:cubicBezTo>
                    <a:pt x="182" y="29"/>
                    <a:pt x="339" y="0"/>
                    <a:pt x="448" y="51"/>
                  </a:cubicBezTo>
                  <a:cubicBezTo>
                    <a:pt x="504" y="81"/>
                    <a:pt x="534" y="143"/>
                    <a:pt x="661" y="163"/>
                  </a:cubicBezTo>
                  <a:cubicBezTo>
                    <a:pt x="797" y="188"/>
                    <a:pt x="917" y="164"/>
                    <a:pt x="1024" y="98"/>
                  </a:cubicBezTo>
                  <a:cubicBezTo>
                    <a:pt x="1003" y="168"/>
                    <a:pt x="992" y="233"/>
                    <a:pt x="993" y="308"/>
                  </a:cubicBezTo>
                  <a:cubicBezTo>
                    <a:pt x="994" y="374"/>
                    <a:pt x="1014" y="428"/>
                    <a:pt x="1056" y="475"/>
                  </a:cubicBezTo>
                  <a:cubicBezTo>
                    <a:pt x="1104" y="532"/>
                    <a:pt x="1102" y="582"/>
                    <a:pt x="1097" y="661"/>
                  </a:cubicBezTo>
                  <a:cubicBezTo>
                    <a:pt x="1094" y="693"/>
                    <a:pt x="1113" y="721"/>
                    <a:pt x="1166" y="743"/>
                  </a:cubicBezTo>
                  <a:cubicBezTo>
                    <a:pt x="1044" y="775"/>
                    <a:pt x="925" y="775"/>
                    <a:pt x="805" y="766"/>
                  </a:cubicBezTo>
                  <a:cubicBezTo>
                    <a:pt x="707" y="756"/>
                    <a:pt x="634" y="691"/>
                    <a:pt x="581" y="650"/>
                  </a:cubicBezTo>
                  <a:cubicBezTo>
                    <a:pt x="490" y="603"/>
                    <a:pt x="366" y="603"/>
                    <a:pt x="258" y="628"/>
                  </a:cubicBezTo>
                  <a:cubicBezTo>
                    <a:pt x="178" y="650"/>
                    <a:pt x="104" y="710"/>
                    <a:pt x="27" y="751"/>
                  </a:cubicBezTo>
                  <a:cubicBezTo>
                    <a:pt x="18" y="533"/>
                    <a:pt x="9" y="316"/>
                    <a:pt x="0" y="98"/>
                  </a:cubicBezTo>
                  <a:close/>
                </a:path>
              </a:pathLst>
            </a:custGeom>
            <a:solidFill>
              <a:srgbClr val="EB3D00">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34" name="Rectangle 524"/>
            <p:cNvSpPr/>
            <p:nvPr/>
          </p:nvSpPr>
          <p:spPr>
            <a:xfrm>
              <a:off x="0" y="42863"/>
              <a:ext cx="22225" cy="701675"/>
            </a:xfrm>
            <a:prstGeom prst="rect">
              <a:avLst/>
            </a:prstGeom>
            <a:solidFill>
              <a:srgbClr val="24211D"/>
            </a:solidFill>
            <a:ln w="9525">
              <a:noFill/>
            </a:ln>
          </p:spPr>
          <p:txBody>
            <a:bodyPr/>
            <a:lstStyle/>
            <a:p>
              <a:pPr lvl="0" eaLnBrk="1" hangingPunct="1"/>
              <a:endParaRPr lang="zh-CN" altLang="en-US" dirty="0">
                <a:latin typeface="Microsoft YaHei Light" charset="-122"/>
                <a:ea typeface="Microsoft YaHei Light" charset="-122"/>
                <a:cs typeface="Microsoft YaHei Light" charset="-122"/>
              </a:endParaRPr>
            </a:p>
          </p:txBody>
        </p:sp>
      </p:grpSp>
      <p:sp>
        <p:nvSpPr>
          <p:cNvPr id="36" name="正圆 519"/>
          <p:cNvSpPr/>
          <p:nvPr/>
        </p:nvSpPr>
        <p:spPr>
          <a:xfrm>
            <a:off x="4701540" y="5973445"/>
            <a:ext cx="93663" cy="93663"/>
          </a:xfrm>
          <a:prstGeom prst="ellipse">
            <a:avLst/>
          </a:prstGeom>
          <a:solidFill>
            <a:srgbClr val="137DEC"/>
          </a:solidFill>
          <a:ln w="9525">
            <a:noFill/>
          </a:ln>
        </p:spPr>
        <p:txBody>
          <a:bodyPr lIns="90170" tIns="46990" rIns="90170" bIns="46990" anchor="ctr"/>
          <a:lstStyle/>
          <a:p>
            <a:pPr lvl="0" eaLnBrk="1" hangingPunct="1"/>
            <a:r>
              <a:rPr lang="zh-CN" altLang="zh-CN" dirty="0">
                <a:latin typeface="Microsoft YaHei Light" charset="-122"/>
                <a:ea typeface="Microsoft YaHei Light" charset="-122"/>
                <a:cs typeface="Microsoft YaHei Light" charset="-122"/>
              </a:rPr>
              <a:t>·</a:t>
            </a:r>
          </a:p>
        </p:txBody>
      </p:sp>
      <p:sp>
        <p:nvSpPr>
          <p:cNvPr id="37" name="正圆 519"/>
          <p:cNvSpPr/>
          <p:nvPr/>
        </p:nvSpPr>
        <p:spPr>
          <a:xfrm>
            <a:off x="7014845" y="5386070"/>
            <a:ext cx="92075" cy="92075"/>
          </a:xfrm>
          <a:prstGeom prst="ellipse">
            <a:avLst/>
          </a:prstGeom>
          <a:solidFill>
            <a:srgbClr val="137DEC"/>
          </a:solidFill>
          <a:ln w="9525">
            <a:noFill/>
          </a:ln>
        </p:spPr>
        <p:txBody>
          <a:bodyPr lIns="90170" tIns="46990" rIns="90170" bIns="46990" anchor="ctr"/>
          <a:lstStyle/>
          <a:p>
            <a:pPr lvl="0" eaLnBrk="1" hangingPunct="1"/>
            <a:endParaRPr lang="zh-CN" altLang="zh-CN" dirty="0">
              <a:latin typeface="Microsoft YaHei Light" charset="-122"/>
              <a:ea typeface="Microsoft YaHei Light" charset="-122"/>
              <a:cs typeface="Microsoft YaHei Light" charset="-122"/>
            </a:endParaRPr>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fade">
                                      <p:cBhvr>
                                        <p:cTn id="12" dur="1000"/>
                                        <p:tgtEl>
                                          <p:spTgt spid="14344"/>
                                        </p:tgtEl>
                                      </p:cBhvr>
                                    </p:animEffect>
                                    <p:anim calcmode="lin" valueType="num">
                                      <p:cBhvr>
                                        <p:cTn id="13" dur="1000" fill="hold"/>
                                        <p:tgtEl>
                                          <p:spTgt spid="14344"/>
                                        </p:tgtEl>
                                        <p:attrNameLst>
                                          <p:attrName>ppt_x</p:attrName>
                                        </p:attrNameLst>
                                      </p:cBhvr>
                                      <p:tavLst>
                                        <p:tav tm="0">
                                          <p:val>
                                            <p:strVal val="#ppt_x"/>
                                          </p:val>
                                        </p:tav>
                                        <p:tav tm="100000">
                                          <p:val>
                                            <p:strVal val="#ppt_x"/>
                                          </p:val>
                                        </p:tav>
                                      </p:tavLst>
                                    </p:anim>
                                    <p:anim calcmode="lin" valueType="num">
                                      <p:cBhvr>
                                        <p:cTn id="14" dur="1000" fill="hold"/>
                                        <p:tgtEl>
                                          <p:spTgt spid="1434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4347"/>
                                        </p:tgtEl>
                                        <p:attrNameLst>
                                          <p:attrName>style.visibility</p:attrName>
                                        </p:attrNameLst>
                                      </p:cBhvr>
                                      <p:to>
                                        <p:strVal val="visible"/>
                                      </p:to>
                                    </p:set>
                                    <p:animEffect transition="in" filter="fade">
                                      <p:cBhvr>
                                        <p:cTn id="17" dur="1000"/>
                                        <p:tgtEl>
                                          <p:spTgt spid="14347"/>
                                        </p:tgtEl>
                                      </p:cBhvr>
                                    </p:animEffect>
                                    <p:anim calcmode="lin" valueType="num">
                                      <p:cBhvr>
                                        <p:cTn id="18" dur="1000" fill="hold"/>
                                        <p:tgtEl>
                                          <p:spTgt spid="14347"/>
                                        </p:tgtEl>
                                        <p:attrNameLst>
                                          <p:attrName>ppt_x</p:attrName>
                                        </p:attrNameLst>
                                      </p:cBhvr>
                                      <p:tavLst>
                                        <p:tav tm="0">
                                          <p:val>
                                            <p:strVal val="#ppt_x"/>
                                          </p:val>
                                        </p:tav>
                                        <p:tav tm="100000">
                                          <p:val>
                                            <p:strVal val="#ppt_x"/>
                                          </p:val>
                                        </p:tav>
                                      </p:tavLst>
                                    </p:anim>
                                    <p:anim calcmode="lin" valueType="num">
                                      <p:cBhvr>
                                        <p:cTn id="19" dur="1000" fill="hold"/>
                                        <p:tgtEl>
                                          <p:spTgt spid="1434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4348"/>
                                        </p:tgtEl>
                                        <p:attrNameLst>
                                          <p:attrName>style.visibility</p:attrName>
                                        </p:attrNameLst>
                                      </p:cBhvr>
                                      <p:to>
                                        <p:strVal val="visible"/>
                                      </p:to>
                                    </p:set>
                                    <p:animEffect transition="in" filter="fade">
                                      <p:cBhvr>
                                        <p:cTn id="22" dur="1000"/>
                                        <p:tgtEl>
                                          <p:spTgt spid="14348"/>
                                        </p:tgtEl>
                                      </p:cBhvr>
                                    </p:animEffect>
                                    <p:anim calcmode="lin" valueType="num">
                                      <p:cBhvr>
                                        <p:cTn id="23" dur="1000" fill="hold"/>
                                        <p:tgtEl>
                                          <p:spTgt spid="14348"/>
                                        </p:tgtEl>
                                        <p:attrNameLst>
                                          <p:attrName>ppt_x</p:attrName>
                                        </p:attrNameLst>
                                      </p:cBhvr>
                                      <p:tavLst>
                                        <p:tav tm="0">
                                          <p:val>
                                            <p:strVal val="#ppt_x"/>
                                          </p:val>
                                        </p:tav>
                                        <p:tav tm="100000">
                                          <p:val>
                                            <p:strVal val="#ppt_x"/>
                                          </p:val>
                                        </p:tav>
                                      </p:tavLst>
                                    </p:anim>
                                    <p:anim calcmode="lin" valueType="num">
                                      <p:cBhvr>
                                        <p:cTn id="24" dur="1000" fill="hold"/>
                                        <p:tgtEl>
                                          <p:spTgt spid="1434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4351"/>
                                        </p:tgtEl>
                                        <p:attrNameLst>
                                          <p:attrName>style.visibility</p:attrName>
                                        </p:attrNameLst>
                                      </p:cBhvr>
                                      <p:to>
                                        <p:strVal val="visible"/>
                                      </p:to>
                                    </p:set>
                                    <p:animEffect transition="in" filter="fade">
                                      <p:cBhvr>
                                        <p:cTn id="27" dur="1000"/>
                                        <p:tgtEl>
                                          <p:spTgt spid="14351"/>
                                        </p:tgtEl>
                                      </p:cBhvr>
                                    </p:animEffect>
                                    <p:anim calcmode="lin" valueType="num">
                                      <p:cBhvr>
                                        <p:cTn id="28" dur="1000" fill="hold"/>
                                        <p:tgtEl>
                                          <p:spTgt spid="14351"/>
                                        </p:tgtEl>
                                        <p:attrNameLst>
                                          <p:attrName>ppt_x</p:attrName>
                                        </p:attrNameLst>
                                      </p:cBhvr>
                                      <p:tavLst>
                                        <p:tav tm="0">
                                          <p:val>
                                            <p:strVal val="#ppt_x"/>
                                          </p:val>
                                        </p:tav>
                                        <p:tav tm="100000">
                                          <p:val>
                                            <p:strVal val="#ppt_x"/>
                                          </p:val>
                                        </p:tav>
                                      </p:tavLst>
                                    </p:anim>
                                    <p:anim calcmode="lin" valueType="num">
                                      <p:cBhvr>
                                        <p:cTn id="29" dur="1000" fill="hold"/>
                                        <p:tgtEl>
                                          <p:spTgt spid="1435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4352"/>
                                        </p:tgtEl>
                                        <p:attrNameLst>
                                          <p:attrName>style.visibility</p:attrName>
                                        </p:attrNameLst>
                                      </p:cBhvr>
                                      <p:to>
                                        <p:strVal val="visible"/>
                                      </p:to>
                                    </p:set>
                                    <p:animEffect transition="in" filter="fade">
                                      <p:cBhvr>
                                        <p:cTn id="32" dur="1000"/>
                                        <p:tgtEl>
                                          <p:spTgt spid="14352"/>
                                        </p:tgtEl>
                                      </p:cBhvr>
                                    </p:animEffect>
                                    <p:anim calcmode="lin" valueType="num">
                                      <p:cBhvr>
                                        <p:cTn id="33" dur="1000" fill="hold"/>
                                        <p:tgtEl>
                                          <p:spTgt spid="14352"/>
                                        </p:tgtEl>
                                        <p:attrNameLst>
                                          <p:attrName>ppt_x</p:attrName>
                                        </p:attrNameLst>
                                      </p:cBhvr>
                                      <p:tavLst>
                                        <p:tav tm="0">
                                          <p:val>
                                            <p:strVal val="#ppt_x"/>
                                          </p:val>
                                        </p:tav>
                                        <p:tav tm="100000">
                                          <p:val>
                                            <p:strVal val="#ppt_x"/>
                                          </p:val>
                                        </p:tav>
                                      </p:tavLst>
                                    </p:anim>
                                    <p:anim calcmode="lin" valueType="num">
                                      <p:cBhvr>
                                        <p:cTn id="34" dur="1000" fill="hold"/>
                                        <p:tgtEl>
                                          <p:spTgt spid="14352"/>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4355"/>
                                        </p:tgtEl>
                                        <p:attrNameLst>
                                          <p:attrName>style.visibility</p:attrName>
                                        </p:attrNameLst>
                                      </p:cBhvr>
                                      <p:to>
                                        <p:strVal val="visible"/>
                                      </p:to>
                                    </p:set>
                                    <p:animEffect transition="in" filter="fade">
                                      <p:cBhvr>
                                        <p:cTn id="37" dur="1000"/>
                                        <p:tgtEl>
                                          <p:spTgt spid="14355"/>
                                        </p:tgtEl>
                                      </p:cBhvr>
                                    </p:animEffect>
                                    <p:anim calcmode="lin" valueType="num">
                                      <p:cBhvr>
                                        <p:cTn id="38" dur="1000" fill="hold"/>
                                        <p:tgtEl>
                                          <p:spTgt spid="14355"/>
                                        </p:tgtEl>
                                        <p:attrNameLst>
                                          <p:attrName>ppt_x</p:attrName>
                                        </p:attrNameLst>
                                      </p:cBhvr>
                                      <p:tavLst>
                                        <p:tav tm="0">
                                          <p:val>
                                            <p:strVal val="#ppt_x"/>
                                          </p:val>
                                        </p:tav>
                                        <p:tav tm="100000">
                                          <p:val>
                                            <p:strVal val="#ppt_x"/>
                                          </p:val>
                                        </p:tav>
                                      </p:tavLst>
                                    </p:anim>
                                    <p:anim calcmode="lin" valueType="num">
                                      <p:cBhvr>
                                        <p:cTn id="39" dur="1000" fill="hold"/>
                                        <p:tgtEl>
                                          <p:spTgt spid="1435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1000"/>
                                        <p:tgtEl>
                                          <p:spTgt spid="20"/>
                                        </p:tgtEl>
                                      </p:cBhvr>
                                    </p:animEffect>
                                    <p:anim calcmode="lin" valueType="num">
                                      <p:cBhvr>
                                        <p:cTn id="48" dur="1000" fill="hold"/>
                                        <p:tgtEl>
                                          <p:spTgt spid="20"/>
                                        </p:tgtEl>
                                        <p:attrNameLst>
                                          <p:attrName>ppt_x</p:attrName>
                                        </p:attrNameLst>
                                      </p:cBhvr>
                                      <p:tavLst>
                                        <p:tav tm="0">
                                          <p:val>
                                            <p:strVal val="#ppt_x"/>
                                          </p:val>
                                        </p:tav>
                                        <p:tav tm="100000">
                                          <p:val>
                                            <p:strVal val="#ppt_x"/>
                                          </p:val>
                                        </p:tav>
                                      </p:tavLst>
                                    </p:anim>
                                    <p:anim calcmode="lin" valueType="num">
                                      <p:cBhvr>
                                        <p:cTn id="49" dur="1000" fill="hold"/>
                                        <p:tgtEl>
                                          <p:spTgt spid="2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1000"/>
                                        <p:tgtEl>
                                          <p:spTgt spid="24"/>
                                        </p:tgtEl>
                                      </p:cBhvr>
                                    </p:animEffect>
                                    <p:anim calcmode="lin" valueType="num">
                                      <p:cBhvr>
                                        <p:cTn id="63" dur="1000" fill="hold"/>
                                        <p:tgtEl>
                                          <p:spTgt spid="24"/>
                                        </p:tgtEl>
                                        <p:attrNameLst>
                                          <p:attrName>ppt_x</p:attrName>
                                        </p:attrNameLst>
                                      </p:cBhvr>
                                      <p:tavLst>
                                        <p:tav tm="0">
                                          <p:val>
                                            <p:strVal val="#ppt_x"/>
                                          </p:val>
                                        </p:tav>
                                        <p:tav tm="100000">
                                          <p:val>
                                            <p:strVal val="#ppt_x"/>
                                          </p:val>
                                        </p:tav>
                                      </p:tavLst>
                                    </p:anim>
                                    <p:anim calcmode="lin" valueType="num">
                                      <p:cBhvr>
                                        <p:cTn id="64" dur="1000" fill="hold"/>
                                        <p:tgtEl>
                                          <p:spTgt spid="2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1000"/>
                                        <p:tgtEl>
                                          <p:spTgt spid="25"/>
                                        </p:tgtEl>
                                      </p:cBhvr>
                                    </p:animEffect>
                                    <p:anim calcmode="lin" valueType="num">
                                      <p:cBhvr>
                                        <p:cTn id="68" dur="1000" fill="hold"/>
                                        <p:tgtEl>
                                          <p:spTgt spid="25"/>
                                        </p:tgtEl>
                                        <p:attrNameLst>
                                          <p:attrName>ppt_x</p:attrName>
                                        </p:attrNameLst>
                                      </p:cBhvr>
                                      <p:tavLst>
                                        <p:tav tm="0">
                                          <p:val>
                                            <p:strVal val="#ppt_x"/>
                                          </p:val>
                                        </p:tav>
                                        <p:tav tm="100000">
                                          <p:val>
                                            <p:strVal val="#ppt_x"/>
                                          </p:val>
                                        </p:tav>
                                      </p:tavLst>
                                    </p:anim>
                                    <p:anim calcmode="lin" valueType="num">
                                      <p:cBhvr>
                                        <p:cTn id="69" dur="1000" fill="hold"/>
                                        <p:tgtEl>
                                          <p:spTgt spid="2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1000"/>
                                        <p:tgtEl>
                                          <p:spTgt spid="31"/>
                                        </p:tgtEl>
                                      </p:cBhvr>
                                    </p:animEffect>
                                    <p:anim calcmode="lin" valueType="num">
                                      <p:cBhvr>
                                        <p:cTn id="73" dur="1000" fill="hold"/>
                                        <p:tgtEl>
                                          <p:spTgt spid="31"/>
                                        </p:tgtEl>
                                        <p:attrNameLst>
                                          <p:attrName>ppt_x</p:attrName>
                                        </p:attrNameLst>
                                      </p:cBhvr>
                                      <p:tavLst>
                                        <p:tav tm="0">
                                          <p:val>
                                            <p:strVal val="#ppt_x"/>
                                          </p:val>
                                        </p:tav>
                                        <p:tav tm="100000">
                                          <p:val>
                                            <p:strVal val="#ppt_x"/>
                                          </p:val>
                                        </p:tav>
                                      </p:tavLst>
                                    </p:anim>
                                    <p:anim calcmode="lin" valueType="num">
                                      <p:cBhvr>
                                        <p:cTn id="74" dur="1000" fill="hold"/>
                                        <p:tgtEl>
                                          <p:spTgt spid="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1000"/>
                                        <p:tgtEl>
                                          <p:spTgt spid="32"/>
                                        </p:tgtEl>
                                      </p:cBhvr>
                                    </p:animEffect>
                                    <p:anim calcmode="lin" valueType="num">
                                      <p:cBhvr>
                                        <p:cTn id="78" dur="1000" fill="hold"/>
                                        <p:tgtEl>
                                          <p:spTgt spid="32"/>
                                        </p:tgtEl>
                                        <p:attrNameLst>
                                          <p:attrName>ppt_x</p:attrName>
                                        </p:attrNameLst>
                                      </p:cBhvr>
                                      <p:tavLst>
                                        <p:tav tm="0">
                                          <p:val>
                                            <p:strVal val="#ppt_x"/>
                                          </p:val>
                                        </p:tav>
                                        <p:tav tm="100000">
                                          <p:val>
                                            <p:strVal val="#ppt_x"/>
                                          </p:val>
                                        </p:tav>
                                      </p:tavLst>
                                    </p:anim>
                                    <p:anim calcmode="lin" valueType="num">
                                      <p:cBhvr>
                                        <p:cTn id="7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4347" grpId="0"/>
      <p:bldP spid="14351" grpId="0"/>
      <p:bldP spid="14355" grpId="0"/>
      <p:bldP spid="19" grpId="0"/>
      <p:bldP spid="20" grpId="0"/>
      <p:bldP spid="21" grpId="0"/>
      <p:bldP spid="23" grpId="0"/>
      <p:bldP spid="24" grpId="0"/>
      <p:bldP spid="3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1003" y="171509"/>
            <a:ext cx="7234195" cy="535531"/>
          </a:xfrm>
          <a:prstGeom prst="rect">
            <a:avLst/>
          </a:prstGeom>
          <a:noFill/>
          <a:ln w="9525">
            <a:noFill/>
          </a:ln>
        </p:spPr>
        <p:txBody>
          <a:bodyPr anchor="ctr"/>
          <a:lstStyle>
            <a:defPPr>
              <a:defRPr lang="zh-CN"/>
            </a:defPPr>
            <a:lvl1pPr marL="914400" indent="-914400" rtl="0">
              <a:lnSpc>
                <a:spcPct val="90000"/>
              </a:lnSpc>
              <a:defRPr kumimoji="1" sz="3200">
                <a:solidFill>
                  <a:srgbClr val="FFFFFF"/>
                </a:solidFill>
                <a:latin typeface="Microsoft YaHei Light" charset="-122"/>
                <a:ea typeface="Microsoft YaHei Light" charset="-122"/>
                <a:cs typeface="Microsoft YaHei Light" charset="-122"/>
              </a:defRPr>
            </a:lvl1pPr>
            <a:lvl2pPr marL="914400" indent="-914400" rtl="0">
              <a:lnSpc>
                <a:spcPct val="90000"/>
              </a:lnSpc>
              <a:defRPr sz="4400">
                <a:latin typeface="Calibri Light" panose="020F0302020204030204" charset="0"/>
              </a:defRPr>
            </a:lvl2pPr>
            <a:lvl3pPr indent="-914400" rtl="0">
              <a:lnSpc>
                <a:spcPct val="90000"/>
              </a:lnSpc>
              <a:defRPr sz="4400">
                <a:latin typeface="Calibri Light" panose="020F0302020204030204" charset="0"/>
              </a:defRPr>
            </a:lvl3pPr>
            <a:lvl4pPr marL="914400" indent="-914400" rtl="0">
              <a:lnSpc>
                <a:spcPct val="90000"/>
              </a:lnSpc>
              <a:defRPr sz="4400">
                <a:latin typeface="Calibri Light" panose="020F0302020204030204" charset="0"/>
              </a:defRPr>
            </a:lvl4pPr>
            <a:lvl5pPr marL="914400" indent="-914400" rtl="0">
              <a:lnSpc>
                <a:spcPct val="90000"/>
              </a:lnSpc>
              <a:defRPr sz="4400">
                <a:latin typeface="Calibri Light" panose="020F0302020204030204" charset="0"/>
              </a:defRPr>
            </a:lvl5pPr>
            <a:lvl6pPr marL="1371600" indent="-914400" rtl="0">
              <a:lnSpc>
                <a:spcPct val="90000"/>
              </a:lnSpc>
              <a:defRPr sz="4400">
                <a:latin typeface="Calibri Light" panose="020F0302020204030204" charset="0"/>
              </a:defRPr>
            </a:lvl6pPr>
            <a:lvl7pPr marL="1828800" indent="-914400" rtl="0">
              <a:lnSpc>
                <a:spcPct val="90000"/>
              </a:lnSpc>
              <a:defRPr sz="4400">
                <a:latin typeface="Calibri Light" panose="020F0302020204030204" charset="0"/>
              </a:defRPr>
            </a:lvl7pPr>
            <a:lvl8pPr marL="2286000" indent="-914400" rtl="0">
              <a:lnSpc>
                <a:spcPct val="90000"/>
              </a:lnSpc>
              <a:defRPr sz="4400">
                <a:latin typeface="Calibri Light" panose="020F0302020204030204" charset="0"/>
              </a:defRPr>
            </a:lvl8pPr>
            <a:lvl9pPr marL="2743200" indent="-914400" rtl="0">
              <a:lnSpc>
                <a:spcPct val="90000"/>
              </a:lnSpc>
              <a:defRPr sz="4400">
                <a:latin typeface="Calibri Light" panose="020F0302020204030204" charset="0"/>
              </a:defRPr>
            </a:lvl9pPr>
          </a:lstStyle>
          <a:p>
            <a:r>
              <a:rPr lang="zh-CN" altLang="en-US" dirty="0"/>
              <a:t>可视化行为提取标签工具</a:t>
            </a:r>
            <a:endParaRPr lang="en-US" dirty="0"/>
          </a:p>
        </p:txBody>
      </p:sp>
      <p:pic>
        <p:nvPicPr>
          <p:cNvPr id="2" name="Picture 1"/>
          <p:cNvPicPr>
            <a:picLocks noChangeAspect="1"/>
          </p:cNvPicPr>
          <p:nvPr/>
        </p:nvPicPr>
        <p:blipFill>
          <a:blip r:embed="rId2"/>
          <a:stretch>
            <a:fillRect/>
          </a:stretch>
        </p:blipFill>
        <p:spPr>
          <a:xfrm>
            <a:off x="995401" y="1391478"/>
            <a:ext cx="6319797" cy="4898903"/>
          </a:xfrm>
          <a:prstGeom prst="rect">
            <a:avLst/>
          </a:prstGeom>
        </p:spPr>
      </p:pic>
      <p:sp>
        <p:nvSpPr>
          <p:cNvPr id="4" name="TextBox 3"/>
          <p:cNvSpPr txBox="1"/>
          <p:nvPr/>
        </p:nvSpPr>
        <p:spPr>
          <a:xfrm>
            <a:off x="7945340" y="2108421"/>
            <a:ext cx="2781531" cy="3477875"/>
          </a:xfrm>
          <a:prstGeom prst="rect">
            <a:avLst/>
          </a:prstGeom>
          <a:noFill/>
        </p:spPr>
        <p:txBody>
          <a:bodyPr wrap="none" rtlCol="0">
            <a:spAutoFit/>
          </a:bodyPr>
          <a:lstStyle/>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关注桌面端操作行为</a:t>
            </a:r>
            <a:endParaRPr lang="en-US" altLang="zh-CN" sz="2000" b="1" dirty="0" smtClean="0">
              <a:solidFill>
                <a:schemeClr val="bg1"/>
              </a:solidFill>
              <a:latin typeface="SimHei" charset="-122"/>
              <a:ea typeface="SimHei" charset="-122"/>
              <a:cs typeface="SimHei" charset="-122"/>
            </a:endParaRPr>
          </a:p>
          <a:p>
            <a:pPr marL="285750" indent="-285750">
              <a:buFont typeface="Wingdings" charset="2"/>
              <a:buChar char="§"/>
            </a:pPr>
            <a:endParaRPr lang="en-US" sz="2000" b="1" dirty="0">
              <a:solidFill>
                <a:schemeClr val="bg1"/>
              </a:solidFill>
              <a:latin typeface="SimHei" charset="-122"/>
              <a:ea typeface="SimHei" charset="-122"/>
              <a:cs typeface="SimHei" charset="-122"/>
            </a:endParaRPr>
          </a:p>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操作行为自动化提取</a:t>
            </a:r>
            <a:endParaRPr lang="en-US" altLang="zh-CN" sz="2000" b="1" dirty="0" smtClean="0">
              <a:solidFill>
                <a:schemeClr val="bg1"/>
              </a:solidFill>
              <a:latin typeface="SimHei" charset="-122"/>
              <a:ea typeface="SimHei" charset="-122"/>
              <a:cs typeface="SimHei" charset="-122"/>
            </a:endParaRPr>
          </a:p>
          <a:p>
            <a:pPr marL="285750" indent="-285750">
              <a:buFont typeface="Wingdings" charset="2"/>
              <a:buChar char="§"/>
            </a:pPr>
            <a:endParaRPr lang="en-US" sz="2000" b="1" dirty="0">
              <a:solidFill>
                <a:schemeClr val="bg1"/>
              </a:solidFill>
              <a:latin typeface="SimHei" charset="-122"/>
              <a:ea typeface="SimHei" charset="-122"/>
              <a:cs typeface="SimHei" charset="-122"/>
            </a:endParaRPr>
          </a:p>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动作内容标签化定义</a:t>
            </a:r>
            <a:endParaRPr lang="en-US" altLang="zh-CN" sz="2000" b="1" dirty="0" smtClean="0">
              <a:solidFill>
                <a:schemeClr val="bg1"/>
              </a:solidFill>
              <a:latin typeface="SimHei" charset="-122"/>
              <a:ea typeface="SimHei" charset="-122"/>
              <a:cs typeface="SimHei" charset="-122"/>
            </a:endParaRPr>
          </a:p>
          <a:p>
            <a:pPr marL="285750" indent="-285750">
              <a:buFont typeface="Wingdings" charset="2"/>
              <a:buChar char="§"/>
            </a:pPr>
            <a:endParaRPr lang="en-US" sz="2000" b="1" dirty="0">
              <a:solidFill>
                <a:schemeClr val="bg1"/>
              </a:solidFill>
              <a:latin typeface="SimHei" charset="-122"/>
              <a:ea typeface="SimHei" charset="-122"/>
              <a:cs typeface="SimHei" charset="-122"/>
            </a:endParaRPr>
          </a:p>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快速形成业务定义</a:t>
            </a:r>
            <a:endParaRPr lang="en-US" altLang="zh-CN" sz="2000" b="1" dirty="0" smtClean="0">
              <a:solidFill>
                <a:schemeClr val="bg1"/>
              </a:solidFill>
              <a:latin typeface="SimHei" charset="-122"/>
              <a:ea typeface="SimHei" charset="-122"/>
              <a:cs typeface="SimHei" charset="-122"/>
            </a:endParaRPr>
          </a:p>
          <a:p>
            <a:pPr marL="285750" indent="-285750">
              <a:buFont typeface="Wingdings" charset="2"/>
              <a:buChar char="§"/>
            </a:pPr>
            <a:endParaRPr lang="en-US" sz="2000" b="1" dirty="0">
              <a:solidFill>
                <a:schemeClr val="bg1"/>
              </a:solidFill>
              <a:latin typeface="SimHei" charset="-122"/>
              <a:ea typeface="SimHei" charset="-122"/>
              <a:cs typeface="SimHei" charset="-122"/>
            </a:endParaRPr>
          </a:p>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业务节点弹屏提示</a:t>
            </a:r>
          </a:p>
          <a:p>
            <a:pPr marL="285750" indent="-285750">
              <a:buFont typeface="Wingdings" charset="2"/>
              <a:buChar char="§"/>
            </a:pPr>
            <a:endParaRPr lang="zh-CN" altLang="en-US" sz="2000" b="1" dirty="0">
              <a:solidFill>
                <a:schemeClr val="bg1"/>
              </a:solidFill>
              <a:latin typeface="SimHei" charset="-122"/>
              <a:ea typeface="SimHei" charset="-122"/>
              <a:cs typeface="SimHei" charset="-122"/>
            </a:endParaRPr>
          </a:p>
          <a:p>
            <a:pPr marL="285750" indent="-285750">
              <a:buFont typeface="Wingdings" charset="2"/>
              <a:buChar char="§"/>
            </a:pPr>
            <a:r>
              <a:rPr lang="zh-CN" altLang="en-US" sz="2000" b="1" dirty="0" smtClean="0">
                <a:solidFill>
                  <a:schemeClr val="bg1"/>
                </a:solidFill>
                <a:latin typeface="SimHei" charset="-122"/>
                <a:ea typeface="SimHei" charset="-122"/>
                <a:cs typeface="SimHei" charset="-122"/>
              </a:rPr>
              <a:t>复杂业务操作指引</a:t>
            </a:r>
            <a:endParaRPr lang="en-US" sz="2000" b="1" dirty="0">
              <a:solidFill>
                <a:schemeClr val="bg1"/>
              </a:solidFill>
              <a:latin typeface="SimHei" charset="-122"/>
              <a:ea typeface="SimHei" charset="-122"/>
              <a:cs typeface="SimHei" charset="-122"/>
            </a:endParaRPr>
          </a:p>
        </p:txBody>
      </p:sp>
    </p:spTree>
    <p:extLst>
      <p:ext uri="{BB962C8B-B14F-4D97-AF65-F5344CB8AC3E}">
        <p14:creationId xmlns:p14="http://schemas.microsoft.com/office/powerpoint/2010/main" val="1131189562"/>
      </p:ext>
    </p:extLst>
  </p:cSld>
  <p:clrMapOvr>
    <a:masterClrMapping/>
  </p:clrMapOvr>
  <p:transition spd="slow" advClick="0">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真实的业务行为数据</a:t>
            </a:r>
            <a:endParaRPr kumimoji="1" lang="zh-CN" altLang="en-US" dirty="0"/>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678" y="872031"/>
            <a:ext cx="9718195" cy="5866700"/>
          </a:xfrm>
          <a:prstGeom prst="rect">
            <a:avLst/>
          </a:prstGeom>
        </p:spPr>
      </p:pic>
      <p:sp>
        <p:nvSpPr>
          <p:cNvPr id="5" name="矩形 4"/>
          <p:cNvSpPr/>
          <p:nvPr/>
        </p:nvSpPr>
        <p:spPr bwMode="auto">
          <a:xfrm>
            <a:off x="3415553" y="3429000"/>
            <a:ext cx="7073154" cy="2627243"/>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8" name="圆角矩形标注 7"/>
          <p:cNvSpPr/>
          <p:nvPr/>
        </p:nvSpPr>
        <p:spPr bwMode="auto">
          <a:xfrm>
            <a:off x="1183342" y="2070847"/>
            <a:ext cx="4343400" cy="658906"/>
          </a:xfrm>
          <a:prstGeom prst="wedgeRoundRectCallout">
            <a:avLst>
              <a:gd name="adj1" fmla="val 33434"/>
              <a:gd name="adj2" fmla="val 15200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员工号为</a:t>
            </a:r>
            <a:r>
              <a:rPr kumimoji="0" lang="en-U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125983</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的客服人员李婷，在与号码为</a:t>
            </a:r>
            <a:r>
              <a:rPr kumimoji="0" lang="en-U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13722666879</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的通话中的办理了哪些业务？</a:t>
            </a:r>
          </a:p>
        </p:txBody>
      </p:sp>
      <p:sp>
        <p:nvSpPr>
          <p:cNvPr id="9" name="圆角矩形标注 8"/>
          <p:cNvSpPr/>
          <p:nvPr/>
        </p:nvSpPr>
        <p:spPr bwMode="auto">
          <a:xfrm>
            <a:off x="6889377" y="1520492"/>
            <a:ext cx="3599330" cy="900953"/>
          </a:xfrm>
          <a:prstGeom prst="wedgeRoundRectCallout">
            <a:avLst>
              <a:gd name="adj1" fmla="val 35083"/>
              <a:gd name="adj2" fmla="val 15938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有没有查询或办理和客户无关的业务？</a:t>
            </a: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办理业务流程是不是合规？</a:t>
            </a:r>
            <a:endParaRPr kumimoji="0" lang="en-U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业务办理效率如何？</a:t>
            </a:r>
            <a:r>
              <a:rPr kumimoji="0" lang="is-I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a:t>
            </a:r>
            <a:endPar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p:txBody>
      </p:sp>
      <p:sp>
        <p:nvSpPr>
          <p:cNvPr id="7" name="矩形 6"/>
          <p:cNvSpPr/>
          <p:nvPr/>
        </p:nvSpPr>
        <p:spPr>
          <a:xfrm>
            <a:off x="1927800" y="1709003"/>
            <a:ext cx="8249871" cy="369788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0" name="文本框 9"/>
          <p:cNvSpPr txBox="1"/>
          <p:nvPr/>
        </p:nvSpPr>
        <p:spPr>
          <a:xfrm>
            <a:off x="2903185" y="2055405"/>
            <a:ext cx="5558150" cy="4832092"/>
          </a:xfrm>
          <a:prstGeom prst="rect">
            <a:avLst/>
          </a:prstGeom>
          <a:noFill/>
        </p:spPr>
        <p:txBody>
          <a:bodyPr wrap="square" rtlCol="0">
            <a:spAutoFit/>
          </a:bodyPr>
          <a:lstStyle/>
          <a:p>
            <a:pPr>
              <a:lnSpc>
                <a:spcPct val="200000"/>
              </a:lnSpc>
            </a:pPr>
            <a:r>
              <a:rPr kumimoji="1" lang="zh-CN" altLang="en-US" sz="2000" b="1" dirty="0" smtClean="0">
                <a:solidFill>
                  <a:schemeClr val="tx1">
                    <a:lumMod val="65000"/>
                    <a:lumOff val="35000"/>
                  </a:schemeClr>
                </a:solidFill>
              </a:rPr>
              <a:t>我想知道座席在通话中都办理了哪些业务</a:t>
            </a:r>
          </a:p>
          <a:p>
            <a:pPr>
              <a:lnSpc>
                <a:spcPct val="200000"/>
              </a:lnSpc>
            </a:pPr>
            <a:r>
              <a:rPr kumimoji="1" lang="zh-CN" altLang="en-US" sz="2000" b="1" dirty="0" smtClean="0">
                <a:solidFill>
                  <a:schemeClr val="tx1">
                    <a:lumMod val="65000"/>
                    <a:lumOff val="35000"/>
                  </a:schemeClr>
                </a:solidFill>
              </a:rPr>
              <a:t>座席办理业务的过程和轨迹是怎样的</a:t>
            </a:r>
          </a:p>
          <a:p>
            <a:pPr>
              <a:lnSpc>
                <a:spcPct val="200000"/>
              </a:lnSpc>
            </a:pPr>
            <a:r>
              <a:rPr kumimoji="1" lang="zh-CN" altLang="en-US" sz="2000" b="1" dirty="0" smtClean="0">
                <a:solidFill>
                  <a:schemeClr val="tx1">
                    <a:lumMod val="65000"/>
                    <a:lumOff val="35000"/>
                  </a:schemeClr>
                </a:solidFill>
              </a:rPr>
              <a:t>座席办理业务过程是不是合规呢</a:t>
            </a:r>
          </a:p>
          <a:p>
            <a:pPr>
              <a:lnSpc>
                <a:spcPct val="200000"/>
              </a:lnSpc>
            </a:pPr>
            <a:r>
              <a:rPr kumimoji="1" lang="zh-CN" altLang="en-US" sz="2000" b="1" dirty="0" smtClean="0">
                <a:solidFill>
                  <a:schemeClr val="tx1">
                    <a:lumMod val="65000"/>
                    <a:lumOff val="35000"/>
                  </a:schemeClr>
                </a:solidFill>
              </a:rPr>
              <a:t>录像较长，我想直接定位到某个操作回看录像</a:t>
            </a:r>
          </a:p>
          <a:p>
            <a:pPr>
              <a:lnSpc>
                <a:spcPct val="200000"/>
              </a:lnSpc>
            </a:pPr>
            <a:r>
              <a:rPr kumimoji="1" lang="is-IS" altLang="zh-CN" sz="2000" b="1" dirty="0" smtClean="0">
                <a:solidFill>
                  <a:schemeClr val="tx1">
                    <a:lumMod val="65000"/>
                    <a:lumOff val="35000"/>
                  </a:schemeClr>
                </a:solidFill>
              </a:rPr>
              <a:t>…...</a:t>
            </a:r>
            <a:endParaRPr kumimoji="1" lang="zh-CN" altLang="en-US" sz="2000" b="1" dirty="0" smtClean="0">
              <a:solidFill>
                <a:schemeClr val="tx1">
                  <a:lumMod val="65000"/>
                  <a:lumOff val="35000"/>
                </a:schemeClr>
              </a:solidFill>
            </a:endParaRPr>
          </a:p>
          <a:p>
            <a:pPr>
              <a:lnSpc>
                <a:spcPct val="200000"/>
              </a:lnSpc>
            </a:pPr>
            <a:endParaRPr kumimoji="1" lang="zh-CN" altLang="en-US" b="1" dirty="0" smtClean="0">
              <a:solidFill>
                <a:schemeClr val="tx1">
                  <a:lumMod val="65000"/>
                  <a:lumOff val="35000"/>
                </a:schemeClr>
              </a:solidFill>
            </a:endParaRPr>
          </a:p>
          <a:p>
            <a:pPr>
              <a:lnSpc>
                <a:spcPct val="200000"/>
              </a:lnSpc>
            </a:pPr>
            <a:endParaRPr kumimoji="1" lang="zh-CN" altLang="en-US" b="1" dirty="0" smtClean="0">
              <a:solidFill>
                <a:schemeClr val="tx1">
                  <a:lumMod val="65000"/>
                  <a:lumOff val="35000"/>
                </a:schemeClr>
              </a:solidFill>
            </a:endParaRPr>
          </a:p>
          <a:p>
            <a:pPr>
              <a:lnSpc>
                <a:spcPct val="200000"/>
              </a:lnSpc>
            </a:pPr>
            <a:endParaRPr kumimoji="1" lang="zh-CN" altLang="en-US" b="1" dirty="0">
              <a:solidFill>
                <a:schemeClr val="tx1">
                  <a:lumMod val="65000"/>
                  <a:lumOff val="35000"/>
                </a:schemeClr>
              </a:solidFill>
            </a:endParaRPr>
          </a:p>
        </p:txBody>
      </p:sp>
      <p:sp>
        <p:nvSpPr>
          <p:cNvPr id="3" name="文本框 2"/>
          <p:cNvSpPr txBox="1"/>
          <p:nvPr/>
        </p:nvSpPr>
        <p:spPr>
          <a:xfrm>
            <a:off x="7990085" y="1730820"/>
            <a:ext cx="1569703" cy="3170099"/>
          </a:xfrm>
          <a:prstGeom prst="rect">
            <a:avLst/>
          </a:prstGeom>
          <a:noFill/>
          <a:ln>
            <a:noFill/>
          </a:ln>
        </p:spPr>
        <p:txBody>
          <a:bodyPr wrap="square" rtlCol="0">
            <a:spAutoFit/>
          </a:bodyPr>
          <a:lstStyle/>
          <a:p>
            <a:r>
              <a:rPr kumimoji="1" lang="en-US" altLang="zh-CN" sz="20000" dirty="0" smtClean="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dir="18900000" algn="bl" rotWithShape="0">
                    <a:prstClr val="black">
                      <a:alpha val="40000"/>
                    </a:prstClr>
                  </a:outerShdw>
                </a:effectLst>
              </a:rPr>
              <a:t>?</a:t>
            </a:r>
            <a:endParaRPr kumimoji="1" lang="zh-CN" altLang="en-US" sz="20000" dirty="0">
              <a:ln>
                <a:solidFill>
                  <a:schemeClr val="accent1"/>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outerShdw blurRad="50800" dist="38100" dir="18900000" algn="bl" rotWithShape="0">
                  <a:prstClr val="black">
                    <a:alpha val="40000"/>
                  </a:prstClr>
                </a:outerShdw>
              </a:effectLst>
            </a:endParaRP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6678" y="4182958"/>
            <a:ext cx="5802699" cy="2555773"/>
          </a:xfrm>
          <a:prstGeom prst="rect">
            <a:avLst/>
          </a:prstGeom>
        </p:spPr>
      </p:pic>
      <p:sp>
        <p:nvSpPr>
          <p:cNvPr id="11" name="上箭头 10"/>
          <p:cNvSpPr/>
          <p:nvPr/>
        </p:nvSpPr>
        <p:spPr>
          <a:xfrm rot="16200000">
            <a:off x="7072228" y="5286789"/>
            <a:ext cx="380804" cy="620999"/>
          </a:xfrm>
          <a:prstGeom prst="upArrow">
            <a:avLst>
              <a:gd name="adj1" fmla="val 49997"/>
              <a:gd name="adj2" fmla="val 50000"/>
            </a:avLst>
          </a:prstGeom>
          <a:solidFill>
            <a:schemeClr val="accent2"/>
          </a:solidFill>
          <a:ln>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algn="ctr" eaLnBrk="1" fontAlgn="auto" hangingPunct="1">
              <a:spcBef>
                <a:spcPts val="0"/>
              </a:spcBef>
              <a:spcAft>
                <a:spcPts val="0"/>
              </a:spcAft>
            </a:pPr>
            <a:endParaRPr kumimoji="1" lang="zh-CN" altLang="en-US"/>
          </a:p>
        </p:txBody>
      </p:sp>
    </p:spTree>
    <p:extLst>
      <p:ext uri="{BB962C8B-B14F-4D97-AF65-F5344CB8AC3E}">
        <p14:creationId xmlns:p14="http://schemas.microsoft.com/office/powerpoint/2010/main" val="1574788777"/>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grpId="1" nodeType="clickEffect">
                                  <p:stCondLst>
                                    <p:cond delay="0"/>
                                  </p:stCondLst>
                                  <p:childTnLst>
                                    <p:animEffect transition="out" filter="barn(inVertical)">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6" presetClass="exit" presetSubtype="21" fill="hold" grpId="1" nodeType="withEffect">
                                  <p:stCondLst>
                                    <p:cond delay="0"/>
                                  </p:stCondLst>
                                  <p:childTnLst>
                                    <p:animEffect transition="out" filter="barn(inVertical)">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16" presetClass="exit" presetSubtype="21" fill="hold" grpId="0" nodeType="withEffect">
                                  <p:stCondLst>
                                    <p:cond delay="0"/>
                                  </p:stCondLst>
                                  <p:childTnLst>
                                    <p:animEffect transition="out" filter="barn(inVertic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ircle(in)">
                                      <p:cBhvr>
                                        <p:cTn id="25" dur="2000"/>
                                        <p:tgtEl>
                                          <p:spTgt spid="8"/>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circle(in)">
                                      <p:cBhvr>
                                        <p:cTn id="28" dur="20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xit" presetSubtype="10" fill="hold" grpId="0" nodeType="clickEffect">
                                  <p:stCondLst>
                                    <p:cond delay="0"/>
                                  </p:stCondLst>
                                  <p:childTnLst>
                                    <p:animEffect transition="out" filter="blinds(horizontal)">
                                      <p:cBhvr>
                                        <p:cTn id="32" dur="500"/>
                                        <p:tgtEl>
                                          <p:spTgt spid="7"/>
                                        </p:tgtEl>
                                      </p:cBhvr>
                                    </p:animEffect>
                                    <p:set>
                                      <p:cBhvr>
                                        <p:cTn id="33" dur="1" fill="hold">
                                          <p:stCondLst>
                                            <p:cond delay="499"/>
                                          </p:stCondLst>
                                        </p:cTn>
                                        <p:tgtEl>
                                          <p:spTgt spid="7"/>
                                        </p:tgtEl>
                                        <p:attrNameLst>
                                          <p:attrName>style.visibility</p:attrName>
                                        </p:attrNameLst>
                                      </p:cBhvr>
                                      <p:to>
                                        <p:strVal val="hidden"/>
                                      </p:to>
                                    </p:set>
                                  </p:childTnLst>
                                </p:cTn>
                              </p:par>
                              <p:par>
                                <p:cTn id="34" presetID="3" presetClass="exit" presetSubtype="10" fill="hold" grpId="0" nodeType="withEffect">
                                  <p:stCondLst>
                                    <p:cond delay="0"/>
                                  </p:stCondLst>
                                  <p:childTnLst>
                                    <p:animEffect transition="out" filter="blinds(horizontal)">
                                      <p:cBhvr>
                                        <p:cTn id="35" dur="500"/>
                                        <p:tgtEl>
                                          <p:spTgt spid="10"/>
                                        </p:tgtEl>
                                      </p:cBhvr>
                                    </p:animEffect>
                                    <p:set>
                                      <p:cBhvr>
                                        <p:cTn id="36" dur="1" fill="hold">
                                          <p:stCondLst>
                                            <p:cond delay="499"/>
                                          </p:stCondLst>
                                        </p:cTn>
                                        <p:tgtEl>
                                          <p:spTgt spid="1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dissolve">
                                      <p:cBhvr>
                                        <p:cTn id="41" dur="500"/>
                                        <p:tgtEl>
                                          <p:spTgt spid="11"/>
                                        </p:tgtEl>
                                      </p:cBhvr>
                                    </p:animEffect>
                                  </p:childTnLst>
                                </p:cTn>
                              </p:par>
                            </p:childTnLst>
                          </p:cTn>
                        </p:par>
                        <p:par>
                          <p:cTn id="42" fill="hold">
                            <p:stCondLst>
                              <p:cond delay="500"/>
                            </p:stCondLst>
                            <p:childTnLst>
                              <p:par>
                                <p:cTn id="43" presetID="2" presetClass="entr" presetSubtype="4" fill="hold" nodeType="after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ppt_x"/>
                                          </p:val>
                                        </p:tav>
                                        <p:tav tm="100000">
                                          <p:val>
                                            <p:strVal val="#ppt_x"/>
                                          </p:val>
                                        </p:tav>
                                      </p:tavLst>
                                    </p:anim>
                                    <p:anim calcmode="lin" valueType="num">
                                      <p:cBhvr additive="base">
                                        <p:cTn id="4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7" grpId="0" animBg="1"/>
      <p:bldP spid="7" grpId="1" animBg="1"/>
      <p:bldP spid="10" grpId="0"/>
      <p:bldP spid="10" grpId="1"/>
      <p:bldP spid="3" grpId="0"/>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24890" y="2430367"/>
            <a:ext cx="4189925" cy="3000821"/>
          </a:xfrm>
          <a:prstGeom prst="rect">
            <a:avLst/>
          </a:prstGeom>
        </p:spPr>
        <p:txBody>
          <a:bodyPr wrap="square">
            <a:spAutoFit/>
          </a:bodyPr>
          <a:lstStyle/>
          <a:p>
            <a:pPr marL="285750" indent="-285750">
              <a:lnSpc>
                <a:spcPct val="150000"/>
              </a:lnSpc>
              <a:buFont typeface="Wingdings" charset="2"/>
              <a:buChar char="v"/>
            </a:pPr>
            <a:r>
              <a:rPr lang="zh-CN" altLang="en-US" b="1" dirty="0" smtClean="0">
                <a:solidFill>
                  <a:schemeClr val="bg1"/>
                </a:solidFill>
                <a:latin typeface="SimHei" charset="-122"/>
                <a:ea typeface="SimHei" charset="-122"/>
                <a:cs typeface="SimHei" charset="-122"/>
              </a:rPr>
              <a:t>座席通话概览</a:t>
            </a:r>
            <a:endParaRPr lang="en-US" altLang="zh-CN" b="1" dirty="0">
              <a:solidFill>
                <a:schemeClr val="bg1"/>
              </a:solidFill>
              <a:latin typeface="SimHei" charset="-122"/>
              <a:ea typeface="SimHei" charset="-122"/>
              <a:cs typeface="SimHei" charset="-122"/>
            </a:endParaRPr>
          </a:p>
          <a:p>
            <a:pPr marL="285750" indent="-285750">
              <a:lnSpc>
                <a:spcPct val="150000"/>
              </a:lnSpc>
              <a:buFont typeface="Wingdings" charset="2"/>
              <a:buChar char="v"/>
            </a:pPr>
            <a:r>
              <a:rPr lang="zh-CN" altLang="en-US" b="1" dirty="0" smtClean="0">
                <a:solidFill>
                  <a:schemeClr val="bg1"/>
                </a:solidFill>
                <a:latin typeface="SimHei" charset="-122"/>
                <a:ea typeface="SimHei" charset="-122"/>
                <a:cs typeface="SimHei" charset="-122"/>
              </a:rPr>
              <a:t>团队通话概览</a:t>
            </a:r>
          </a:p>
          <a:p>
            <a:pPr marL="285750" indent="-285750">
              <a:lnSpc>
                <a:spcPct val="150000"/>
              </a:lnSpc>
              <a:buFont typeface="Wingdings" charset="2"/>
              <a:buChar char="v"/>
            </a:pPr>
            <a:r>
              <a:rPr lang="zh-CN" altLang="en-US" b="1" dirty="0" smtClean="0">
                <a:solidFill>
                  <a:schemeClr val="bg1"/>
                </a:solidFill>
                <a:latin typeface="SimHei" charset="-122"/>
                <a:ea typeface="SimHei" charset="-122"/>
                <a:cs typeface="SimHei" charset="-122"/>
              </a:rPr>
              <a:t>座席业务操作概览</a:t>
            </a:r>
          </a:p>
          <a:p>
            <a:pPr marL="285750" indent="-285750">
              <a:lnSpc>
                <a:spcPct val="150000"/>
              </a:lnSpc>
              <a:buFont typeface="Wingdings" charset="2"/>
              <a:buChar char="v"/>
            </a:pPr>
            <a:r>
              <a:rPr lang="zh-CN" altLang="en-US" b="1" dirty="0" smtClean="0">
                <a:solidFill>
                  <a:schemeClr val="bg1"/>
                </a:solidFill>
                <a:latin typeface="SimHei" charset="-122"/>
                <a:ea typeface="SimHei" charset="-122"/>
                <a:cs typeface="SimHei" charset="-122"/>
              </a:rPr>
              <a:t>团队业务操作概览</a:t>
            </a:r>
          </a:p>
          <a:p>
            <a:pPr marL="285750" indent="-285750">
              <a:lnSpc>
                <a:spcPct val="150000"/>
              </a:lnSpc>
              <a:buFont typeface="Wingdings" charset="2"/>
              <a:buChar char="v"/>
            </a:pPr>
            <a:r>
              <a:rPr lang="zh-CN" altLang="en-US" b="1" dirty="0" smtClean="0">
                <a:solidFill>
                  <a:schemeClr val="bg1"/>
                </a:solidFill>
                <a:latin typeface="SimHei" charset="-122"/>
                <a:ea typeface="SimHei" charset="-122"/>
                <a:cs typeface="SimHei" charset="-122"/>
              </a:rPr>
              <a:t>业务复杂度概览</a:t>
            </a:r>
          </a:p>
          <a:p>
            <a:pPr marL="285750" indent="-285750">
              <a:lnSpc>
                <a:spcPct val="150000"/>
              </a:lnSpc>
              <a:buFont typeface="Wingdings" charset="2"/>
              <a:buChar char="v"/>
            </a:pPr>
            <a:r>
              <a:rPr lang="zh-CN" altLang="en-US" b="1" dirty="0">
                <a:solidFill>
                  <a:schemeClr val="bg1"/>
                </a:solidFill>
                <a:latin typeface="SimHei" charset="-122"/>
                <a:ea typeface="SimHei" charset="-122"/>
                <a:cs typeface="SimHei" charset="-122"/>
              </a:rPr>
              <a:t>业务合规概览</a:t>
            </a:r>
          </a:p>
          <a:p>
            <a:pPr>
              <a:lnSpc>
                <a:spcPct val="150000"/>
              </a:lnSpc>
            </a:pPr>
            <a:endParaRPr lang="zh-CN" altLang="en-US" b="1" dirty="0" smtClean="0">
              <a:solidFill>
                <a:schemeClr val="bg1"/>
              </a:solidFill>
              <a:latin typeface="SimHei" charset="-122"/>
              <a:ea typeface="SimHei" charset="-122"/>
              <a:cs typeface="SimHei" charset="-122"/>
            </a:endParaRPr>
          </a:p>
        </p:txBody>
      </p:sp>
      <p:sp>
        <p:nvSpPr>
          <p:cNvPr id="6" name="TextBox 5"/>
          <p:cNvSpPr txBox="1"/>
          <p:nvPr/>
        </p:nvSpPr>
        <p:spPr>
          <a:xfrm>
            <a:off x="81003" y="171509"/>
            <a:ext cx="7234195" cy="535531"/>
          </a:xfrm>
          <a:prstGeom prst="rect">
            <a:avLst/>
          </a:prstGeom>
          <a:noFill/>
          <a:ln w="9525">
            <a:noFill/>
          </a:ln>
        </p:spPr>
        <p:txBody>
          <a:bodyPr anchor="ctr"/>
          <a:lstStyle>
            <a:defPPr>
              <a:defRPr lang="zh-CN"/>
            </a:defPPr>
            <a:lvl1pPr marL="914400" indent="-914400" rtl="0">
              <a:lnSpc>
                <a:spcPct val="90000"/>
              </a:lnSpc>
              <a:defRPr kumimoji="1" sz="3200">
                <a:solidFill>
                  <a:srgbClr val="FFFFFF"/>
                </a:solidFill>
                <a:latin typeface="Microsoft YaHei Light" charset="-122"/>
                <a:ea typeface="Microsoft YaHei Light" charset="-122"/>
                <a:cs typeface="Microsoft YaHei Light" charset="-122"/>
              </a:defRPr>
            </a:lvl1pPr>
            <a:lvl2pPr marL="914400" indent="-914400" rtl="0">
              <a:lnSpc>
                <a:spcPct val="90000"/>
              </a:lnSpc>
              <a:defRPr sz="4400">
                <a:latin typeface="Calibri Light" panose="020F0302020204030204" charset="0"/>
              </a:defRPr>
            </a:lvl2pPr>
            <a:lvl3pPr indent="-914400" rtl="0">
              <a:lnSpc>
                <a:spcPct val="90000"/>
              </a:lnSpc>
              <a:defRPr sz="4400">
                <a:latin typeface="Calibri Light" panose="020F0302020204030204" charset="0"/>
              </a:defRPr>
            </a:lvl3pPr>
            <a:lvl4pPr marL="914400" indent="-914400" rtl="0">
              <a:lnSpc>
                <a:spcPct val="90000"/>
              </a:lnSpc>
              <a:defRPr sz="4400">
                <a:latin typeface="Calibri Light" panose="020F0302020204030204" charset="0"/>
              </a:defRPr>
            </a:lvl4pPr>
            <a:lvl5pPr marL="914400" indent="-914400" rtl="0">
              <a:lnSpc>
                <a:spcPct val="90000"/>
              </a:lnSpc>
              <a:defRPr sz="4400">
                <a:latin typeface="Calibri Light" panose="020F0302020204030204" charset="0"/>
              </a:defRPr>
            </a:lvl5pPr>
            <a:lvl6pPr marL="1371600" indent="-914400" rtl="0">
              <a:lnSpc>
                <a:spcPct val="90000"/>
              </a:lnSpc>
              <a:defRPr sz="4400">
                <a:latin typeface="Calibri Light" panose="020F0302020204030204" charset="0"/>
              </a:defRPr>
            </a:lvl6pPr>
            <a:lvl7pPr marL="1828800" indent="-914400" rtl="0">
              <a:lnSpc>
                <a:spcPct val="90000"/>
              </a:lnSpc>
              <a:defRPr sz="4400">
                <a:latin typeface="Calibri Light" panose="020F0302020204030204" charset="0"/>
              </a:defRPr>
            </a:lvl7pPr>
            <a:lvl8pPr marL="2286000" indent="-914400" rtl="0">
              <a:lnSpc>
                <a:spcPct val="90000"/>
              </a:lnSpc>
              <a:defRPr sz="4400">
                <a:latin typeface="Calibri Light" panose="020F0302020204030204" charset="0"/>
              </a:defRPr>
            </a:lvl8pPr>
            <a:lvl9pPr marL="2743200" indent="-914400" rtl="0">
              <a:lnSpc>
                <a:spcPct val="90000"/>
              </a:lnSpc>
              <a:defRPr sz="4400">
                <a:latin typeface="Calibri Light" panose="020F0302020204030204" charset="0"/>
              </a:defRPr>
            </a:lvl9pPr>
          </a:lstStyle>
          <a:p>
            <a:r>
              <a:rPr lang="zh-CN" altLang="en-US" dirty="0"/>
              <a:t>多</a:t>
            </a:r>
            <a:r>
              <a:rPr lang="zh-CN" altLang="en-US" dirty="0" smtClean="0"/>
              <a:t>维度座席业务行为能力分析</a:t>
            </a:r>
            <a:endParaRPr lang="en-US" dirty="0"/>
          </a:p>
        </p:txBody>
      </p:sp>
      <p:pic>
        <p:nvPicPr>
          <p:cNvPr id="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7872" y="1319050"/>
            <a:ext cx="8198721" cy="9334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2385" y="1628354"/>
            <a:ext cx="6219111" cy="4003820"/>
          </a:xfrm>
          <a:prstGeom prst="rect">
            <a:avLst/>
          </a:prstGeom>
        </p:spPr>
      </p:pic>
      <p:sp>
        <p:nvSpPr>
          <p:cNvPr id="14" name="矩形 13"/>
          <p:cNvSpPr/>
          <p:nvPr/>
        </p:nvSpPr>
        <p:spPr>
          <a:xfrm>
            <a:off x="1959733" y="1319050"/>
            <a:ext cx="7739269" cy="419275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19" name="Freeform 176"/>
          <p:cNvSpPr>
            <a:spLocks noEditPoints="1"/>
          </p:cNvSpPr>
          <p:nvPr/>
        </p:nvSpPr>
        <p:spPr bwMode="auto">
          <a:xfrm>
            <a:off x="2904432" y="2233968"/>
            <a:ext cx="703400" cy="909054"/>
          </a:xfrm>
          <a:custGeom>
            <a:avLst/>
            <a:gdLst>
              <a:gd name="T0" fmla="*/ 187325 w 110"/>
              <a:gd name="T1" fmla="*/ 211406 h 142"/>
              <a:gd name="T2" fmla="*/ 0 w 110"/>
              <a:gd name="T3" fmla="*/ 470548 h 142"/>
              <a:gd name="T4" fmla="*/ 0 w 110"/>
              <a:gd name="T5" fmla="*/ 484187 h 142"/>
              <a:gd name="T6" fmla="*/ 374650 w 110"/>
              <a:gd name="T7" fmla="*/ 484187 h 142"/>
              <a:gd name="T8" fmla="*/ 374650 w 110"/>
              <a:gd name="T9" fmla="*/ 470548 h 142"/>
              <a:gd name="T10" fmla="*/ 187325 w 110"/>
              <a:gd name="T11" fmla="*/ 211406 h 142"/>
              <a:gd name="T12" fmla="*/ 190731 w 110"/>
              <a:gd name="T13" fmla="*/ 187537 h 142"/>
              <a:gd name="T14" fmla="*/ 286096 w 110"/>
              <a:gd name="T15" fmla="*/ 92064 h 142"/>
              <a:gd name="T16" fmla="*/ 190731 w 110"/>
              <a:gd name="T17" fmla="*/ 0 h 142"/>
              <a:gd name="T18" fmla="*/ 95365 w 110"/>
              <a:gd name="T19" fmla="*/ 92064 h 142"/>
              <a:gd name="T20" fmla="*/ 190731 w 110"/>
              <a:gd name="T21" fmla="*/ 187537 h 1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0" h="142">
                <a:moveTo>
                  <a:pt x="55" y="62"/>
                </a:moveTo>
                <a:cubicBezTo>
                  <a:pt x="25" y="62"/>
                  <a:pt x="0" y="96"/>
                  <a:pt x="0" y="138"/>
                </a:cubicBezTo>
                <a:cubicBezTo>
                  <a:pt x="0" y="139"/>
                  <a:pt x="0" y="140"/>
                  <a:pt x="0" y="142"/>
                </a:cubicBezTo>
                <a:cubicBezTo>
                  <a:pt x="110" y="142"/>
                  <a:pt x="110" y="142"/>
                  <a:pt x="110" y="142"/>
                </a:cubicBezTo>
                <a:cubicBezTo>
                  <a:pt x="110" y="140"/>
                  <a:pt x="110" y="139"/>
                  <a:pt x="110" y="138"/>
                </a:cubicBezTo>
                <a:cubicBezTo>
                  <a:pt x="110" y="96"/>
                  <a:pt x="86" y="62"/>
                  <a:pt x="55" y="62"/>
                </a:cubicBezTo>
                <a:close/>
                <a:moveTo>
                  <a:pt x="56" y="55"/>
                </a:moveTo>
                <a:cubicBezTo>
                  <a:pt x="71" y="55"/>
                  <a:pt x="84" y="42"/>
                  <a:pt x="84" y="27"/>
                </a:cubicBezTo>
                <a:cubicBezTo>
                  <a:pt x="84" y="12"/>
                  <a:pt x="71" y="0"/>
                  <a:pt x="56" y="0"/>
                </a:cubicBezTo>
                <a:cubicBezTo>
                  <a:pt x="40" y="0"/>
                  <a:pt x="28" y="12"/>
                  <a:pt x="28" y="27"/>
                </a:cubicBezTo>
                <a:cubicBezTo>
                  <a:pt x="28" y="42"/>
                  <a:pt x="40" y="55"/>
                  <a:pt x="56" y="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77"/>
          <p:cNvSpPr>
            <a:spLocks noEditPoints="1"/>
          </p:cNvSpPr>
          <p:nvPr/>
        </p:nvSpPr>
        <p:spPr bwMode="auto">
          <a:xfrm>
            <a:off x="3493969" y="2528680"/>
            <a:ext cx="351700" cy="608024"/>
          </a:xfrm>
          <a:custGeom>
            <a:avLst/>
            <a:gdLst>
              <a:gd name="T0" fmla="*/ 61306 w 55"/>
              <a:gd name="T1" fmla="*/ 143176 h 95"/>
              <a:gd name="T2" fmla="*/ 34059 w 55"/>
              <a:gd name="T3" fmla="*/ 146585 h 95"/>
              <a:gd name="T4" fmla="*/ 71524 w 55"/>
              <a:gd name="T5" fmla="*/ 310214 h 95"/>
              <a:gd name="T6" fmla="*/ 71524 w 55"/>
              <a:gd name="T7" fmla="*/ 323850 h 95"/>
              <a:gd name="T8" fmla="*/ 187325 w 55"/>
              <a:gd name="T9" fmla="*/ 323850 h 95"/>
              <a:gd name="T10" fmla="*/ 187325 w 55"/>
              <a:gd name="T11" fmla="*/ 313623 h 95"/>
              <a:gd name="T12" fmla="*/ 61306 w 55"/>
              <a:gd name="T13" fmla="*/ 143176 h 95"/>
              <a:gd name="T14" fmla="*/ 126019 w 55"/>
              <a:gd name="T15" fmla="*/ 61361 h 95"/>
              <a:gd name="T16" fmla="*/ 61306 w 55"/>
              <a:gd name="T17" fmla="*/ 0 h 95"/>
              <a:gd name="T18" fmla="*/ 0 w 55"/>
              <a:gd name="T19" fmla="*/ 61361 h 95"/>
              <a:gd name="T20" fmla="*/ 61306 w 55"/>
              <a:gd name="T21" fmla="*/ 126131 h 95"/>
              <a:gd name="T22" fmla="*/ 126019 w 55"/>
              <a:gd name="T23" fmla="*/ 61361 h 9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5" h="95">
                <a:moveTo>
                  <a:pt x="18" y="42"/>
                </a:moveTo>
                <a:cubicBezTo>
                  <a:pt x="15" y="42"/>
                  <a:pt x="13" y="42"/>
                  <a:pt x="10" y="43"/>
                </a:cubicBezTo>
                <a:cubicBezTo>
                  <a:pt x="17" y="56"/>
                  <a:pt x="21" y="73"/>
                  <a:pt x="21" y="91"/>
                </a:cubicBezTo>
                <a:cubicBezTo>
                  <a:pt x="21" y="92"/>
                  <a:pt x="21" y="93"/>
                  <a:pt x="21" y="95"/>
                </a:cubicBezTo>
                <a:cubicBezTo>
                  <a:pt x="55" y="95"/>
                  <a:pt x="55" y="95"/>
                  <a:pt x="55" y="95"/>
                </a:cubicBezTo>
                <a:cubicBezTo>
                  <a:pt x="55" y="94"/>
                  <a:pt x="55" y="93"/>
                  <a:pt x="55" y="92"/>
                </a:cubicBezTo>
                <a:cubicBezTo>
                  <a:pt x="55" y="64"/>
                  <a:pt x="38" y="42"/>
                  <a:pt x="18" y="42"/>
                </a:cubicBezTo>
                <a:close/>
                <a:moveTo>
                  <a:pt x="37" y="18"/>
                </a:moveTo>
                <a:cubicBezTo>
                  <a:pt x="37" y="8"/>
                  <a:pt x="29" y="0"/>
                  <a:pt x="18" y="0"/>
                </a:cubicBezTo>
                <a:cubicBezTo>
                  <a:pt x="8" y="0"/>
                  <a:pt x="0" y="8"/>
                  <a:pt x="0" y="18"/>
                </a:cubicBezTo>
                <a:cubicBezTo>
                  <a:pt x="0" y="28"/>
                  <a:pt x="8" y="37"/>
                  <a:pt x="18" y="37"/>
                </a:cubicBezTo>
                <a:cubicBezTo>
                  <a:pt x="29" y="37"/>
                  <a:pt x="37" y="28"/>
                  <a:pt x="3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155"/>
          <p:cNvSpPr>
            <a:spLocks noEditPoints="1"/>
          </p:cNvSpPr>
          <p:nvPr/>
        </p:nvSpPr>
        <p:spPr bwMode="auto">
          <a:xfrm>
            <a:off x="2732752" y="3938717"/>
            <a:ext cx="1328831" cy="790673"/>
          </a:xfrm>
          <a:custGeom>
            <a:avLst/>
            <a:gdLst>
              <a:gd name="T0" fmla="*/ 142875 w 321"/>
              <a:gd name="T1" fmla="*/ 115887 h 191"/>
              <a:gd name="T2" fmla="*/ 142875 w 321"/>
              <a:gd name="T3" fmla="*/ 303212 h 191"/>
              <a:gd name="T4" fmla="*/ 223838 w 321"/>
              <a:gd name="T5" fmla="*/ 303212 h 191"/>
              <a:gd name="T6" fmla="*/ 223838 w 321"/>
              <a:gd name="T7" fmla="*/ 115887 h 191"/>
              <a:gd name="T8" fmla="*/ 182563 w 321"/>
              <a:gd name="T9" fmla="*/ 79375 h 191"/>
              <a:gd name="T10" fmla="*/ 142875 w 321"/>
              <a:gd name="T11" fmla="*/ 115887 h 191"/>
              <a:gd name="T12" fmla="*/ 0 w 321"/>
              <a:gd name="T13" fmla="*/ 303212 h 191"/>
              <a:gd name="T14" fmla="*/ 84138 w 321"/>
              <a:gd name="T15" fmla="*/ 303212 h 191"/>
              <a:gd name="T16" fmla="*/ 84138 w 321"/>
              <a:gd name="T17" fmla="*/ 160337 h 191"/>
              <a:gd name="T18" fmla="*/ 0 w 321"/>
              <a:gd name="T19" fmla="*/ 231775 h 191"/>
              <a:gd name="T20" fmla="*/ 0 w 321"/>
              <a:gd name="T21" fmla="*/ 303212 h 191"/>
              <a:gd name="T22" fmla="*/ 425450 w 321"/>
              <a:gd name="T23" fmla="*/ 71437 h 191"/>
              <a:gd name="T24" fmla="*/ 425450 w 321"/>
              <a:gd name="T25" fmla="*/ 303212 h 191"/>
              <a:gd name="T26" fmla="*/ 509588 w 321"/>
              <a:gd name="T27" fmla="*/ 303212 h 191"/>
              <a:gd name="T28" fmla="*/ 509588 w 321"/>
              <a:gd name="T29" fmla="*/ 0 h 191"/>
              <a:gd name="T30" fmla="*/ 425450 w 321"/>
              <a:gd name="T31" fmla="*/ 71437 h 191"/>
              <a:gd name="T32" fmla="*/ 282575 w 321"/>
              <a:gd name="T33" fmla="*/ 163512 h 191"/>
              <a:gd name="T34" fmla="*/ 282575 w 321"/>
              <a:gd name="T35" fmla="*/ 303212 h 191"/>
              <a:gd name="T36" fmla="*/ 366713 w 321"/>
              <a:gd name="T37" fmla="*/ 303212 h 191"/>
              <a:gd name="T38" fmla="*/ 366713 w 321"/>
              <a:gd name="T39" fmla="*/ 119062 h 191"/>
              <a:gd name="T40" fmla="*/ 298450 w 321"/>
              <a:gd name="T41" fmla="*/ 177800 h 191"/>
              <a:gd name="T42" fmla="*/ 282575 w 321"/>
              <a:gd name="T43" fmla="*/ 163512 h 1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21" h="191">
                <a:moveTo>
                  <a:pt x="90" y="73"/>
                </a:moveTo>
                <a:lnTo>
                  <a:pt x="90" y="191"/>
                </a:lnTo>
                <a:lnTo>
                  <a:pt x="141" y="191"/>
                </a:lnTo>
                <a:lnTo>
                  <a:pt x="141" y="73"/>
                </a:lnTo>
                <a:lnTo>
                  <a:pt x="115" y="50"/>
                </a:lnTo>
                <a:lnTo>
                  <a:pt x="90" y="73"/>
                </a:lnTo>
                <a:close/>
                <a:moveTo>
                  <a:pt x="0" y="191"/>
                </a:moveTo>
                <a:lnTo>
                  <a:pt x="53" y="191"/>
                </a:lnTo>
                <a:lnTo>
                  <a:pt x="53" y="101"/>
                </a:lnTo>
                <a:lnTo>
                  <a:pt x="0" y="146"/>
                </a:lnTo>
                <a:lnTo>
                  <a:pt x="0" y="191"/>
                </a:lnTo>
                <a:close/>
                <a:moveTo>
                  <a:pt x="268" y="45"/>
                </a:moveTo>
                <a:lnTo>
                  <a:pt x="268" y="191"/>
                </a:lnTo>
                <a:lnTo>
                  <a:pt x="321" y="191"/>
                </a:lnTo>
                <a:lnTo>
                  <a:pt x="321" y="0"/>
                </a:lnTo>
                <a:lnTo>
                  <a:pt x="268" y="45"/>
                </a:lnTo>
                <a:close/>
                <a:moveTo>
                  <a:pt x="178" y="103"/>
                </a:moveTo>
                <a:lnTo>
                  <a:pt x="178" y="191"/>
                </a:lnTo>
                <a:lnTo>
                  <a:pt x="231" y="191"/>
                </a:lnTo>
                <a:lnTo>
                  <a:pt x="231" y="75"/>
                </a:lnTo>
                <a:lnTo>
                  <a:pt x="188" y="112"/>
                </a:lnTo>
                <a:lnTo>
                  <a:pt x="178"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56"/>
          <p:cNvSpPr>
            <a:spLocks/>
          </p:cNvSpPr>
          <p:nvPr/>
        </p:nvSpPr>
        <p:spPr bwMode="auto">
          <a:xfrm>
            <a:off x="2702160" y="3512314"/>
            <a:ext cx="1473718" cy="861049"/>
          </a:xfrm>
          <a:custGeom>
            <a:avLst/>
            <a:gdLst>
              <a:gd name="T0" fmla="*/ 565150 w 356"/>
              <a:gd name="T1" fmla="*/ 0 h 208"/>
              <a:gd name="T2" fmla="*/ 404813 w 356"/>
              <a:gd name="T3" fmla="*/ 0 h 208"/>
              <a:gd name="T4" fmla="*/ 473075 w 356"/>
              <a:gd name="T5" fmla="*/ 63500 h 208"/>
              <a:gd name="T6" fmla="*/ 298450 w 356"/>
              <a:gd name="T7" fmla="*/ 214313 h 208"/>
              <a:gd name="T8" fmla="*/ 182563 w 356"/>
              <a:gd name="T9" fmla="*/ 115888 h 208"/>
              <a:gd name="T10" fmla="*/ 0 w 356"/>
              <a:gd name="T11" fmla="*/ 265113 h 208"/>
              <a:gd name="T12" fmla="*/ 0 w 356"/>
              <a:gd name="T13" fmla="*/ 330200 h 208"/>
              <a:gd name="T14" fmla="*/ 182563 w 356"/>
              <a:gd name="T15" fmla="*/ 179388 h 208"/>
              <a:gd name="T16" fmla="*/ 298450 w 356"/>
              <a:gd name="T17" fmla="*/ 279400 h 208"/>
              <a:gd name="T18" fmla="*/ 506413 w 356"/>
              <a:gd name="T19" fmla="*/ 101600 h 208"/>
              <a:gd name="T20" fmla="*/ 565150 w 356"/>
              <a:gd name="T21" fmla="*/ 155575 h 208"/>
              <a:gd name="T22" fmla="*/ 565150 w 356"/>
              <a:gd name="T23" fmla="*/ 0 h 2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56" h="208">
                <a:moveTo>
                  <a:pt x="356" y="0"/>
                </a:moveTo>
                <a:lnTo>
                  <a:pt x="255" y="0"/>
                </a:lnTo>
                <a:lnTo>
                  <a:pt x="298" y="40"/>
                </a:lnTo>
                <a:lnTo>
                  <a:pt x="188" y="135"/>
                </a:lnTo>
                <a:lnTo>
                  <a:pt x="115" y="73"/>
                </a:lnTo>
                <a:lnTo>
                  <a:pt x="0" y="167"/>
                </a:lnTo>
                <a:lnTo>
                  <a:pt x="0" y="208"/>
                </a:lnTo>
                <a:lnTo>
                  <a:pt x="115" y="113"/>
                </a:lnTo>
                <a:lnTo>
                  <a:pt x="188" y="176"/>
                </a:lnTo>
                <a:lnTo>
                  <a:pt x="319" y="64"/>
                </a:lnTo>
                <a:lnTo>
                  <a:pt x="356" y="98"/>
                </a:lnTo>
                <a:lnTo>
                  <a:pt x="35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3"/>
          <p:cNvSpPr txBox="1"/>
          <p:nvPr/>
        </p:nvSpPr>
        <p:spPr>
          <a:xfrm>
            <a:off x="4787295" y="1676559"/>
            <a:ext cx="3647152" cy="4524315"/>
          </a:xfrm>
          <a:prstGeom prst="rect">
            <a:avLst/>
          </a:prstGeom>
          <a:noFill/>
        </p:spPr>
        <p:txBody>
          <a:bodyPr wrap="none" rtlCol="0">
            <a:spAutoFit/>
          </a:bodyPr>
          <a:lstStyle/>
          <a:p>
            <a:pPr>
              <a:lnSpc>
                <a:spcPct val="200000"/>
              </a:lnSpc>
            </a:pPr>
            <a:r>
              <a:rPr kumimoji="1" lang="zh-CN" altLang="en-US" b="1" dirty="0" smtClean="0">
                <a:solidFill>
                  <a:schemeClr val="tx1">
                    <a:lumMod val="65000"/>
                    <a:lumOff val="35000"/>
                  </a:schemeClr>
                </a:solidFill>
              </a:rPr>
              <a:t>座席工作情况如何？</a:t>
            </a:r>
          </a:p>
          <a:p>
            <a:pPr>
              <a:lnSpc>
                <a:spcPct val="200000"/>
              </a:lnSpc>
            </a:pPr>
            <a:r>
              <a:rPr kumimoji="1" lang="zh-CN" altLang="en-US" b="1" dirty="0" smtClean="0">
                <a:solidFill>
                  <a:schemeClr val="tx1">
                    <a:lumMod val="65000"/>
                    <a:lumOff val="35000"/>
                  </a:schemeClr>
                </a:solidFill>
              </a:rPr>
              <a:t>班组或团队工作情况如何？</a:t>
            </a:r>
          </a:p>
          <a:p>
            <a:pPr>
              <a:lnSpc>
                <a:spcPct val="200000"/>
              </a:lnSpc>
            </a:pPr>
            <a:r>
              <a:rPr kumimoji="1" lang="zh-CN" altLang="en-US" b="1" dirty="0" smtClean="0">
                <a:solidFill>
                  <a:schemeClr val="tx1">
                    <a:lumMod val="65000"/>
                    <a:lumOff val="35000"/>
                  </a:schemeClr>
                </a:solidFill>
              </a:rPr>
              <a:t>哪些座席或团队业务能力较高？</a:t>
            </a:r>
          </a:p>
          <a:p>
            <a:pPr>
              <a:lnSpc>
                <a:spcPct val="200000"/>
              </a:lnSpc>
            </a:pPr>
            <a:r>
              <a:rPr kumimoji="1" lang="zh-CN" altLang="en-US" b="1" dirty="0" smtClean="0">
                <a:solidFill>
                  <a:schemeClr val="tx1">
                    <a:lumMod val="65000"/>
                    <a:lumOff val="35000"/>
                  </a:schemeClr>
                </a:solidFill>
              </a:rPr>
              <a:t>有些</a:t>
            </a:r>
            <a:r>
              <a:rPr kumimoji="1" lang="zh-CN" altLang="en-US" b="1" dirty="0">
                <a:solidFill>
                  <a:schemeClr val="tx1">
                    <a:lumMod val="65000"/>
                    <a:lumOff val="35000"/>
                  </a:schemeClr>
                </a:solidFill>
              </a:rPr>
              <a:t>座席通话时间远超平均时间</a:t>
            </a:r>
            <a:r>
              <a:rPr kumimoji="1" lang="zh-CN" altLang="en-US" b="1" dirty="0" smtClean="0">
                <a:solidFill>
                  <a:schemeClr val="tx1">
                    <a:lumMod val="65000"/>
                    <a:lumOff val="35000"/>
                  </a:schemeClr>
                </a:solidFill>
              </a:rPr>
              <a:t>？</a:t>
            </a:r>
          </a:p>
          <a:p>
            <a:pPr>
              <a:lnSpc>
                <a:spcPct val="200000"/>
              </a:lnSpc>
            </a:pPr>
            <a:r>
              <a:rPr kumimoji="1" lang="zh-CN" altLang="en-US" b="1" dirty="0" smtClean="0">
                <a:solidFill>
                  <a:schemeClr val="tx1">
                    <a:lumMod val="65000"/>
                    <a:lumOff val="35000"/>
                  </a:schemeClr>
                </a:solidFill>
              </a:rPr>
              <a:t>哪些业务最常被办理或查询？</a:t>
            </a:r>
          </a:p>
          <a:p>
            <a:pPr>
              <a:lnSpc>
                <a:spcPct val="200000"/>
              </a:lnSpc>
            </a:pPr>
            <a:r>
              <a:rPr kumimoji="1" lang="zh-CN" altLang="en-US" b="1" dirty="0" smtClean="0">
                <a:solidFill>
                  <a:schemeClr val="tx1">
                    <a:lumMod val="65000"/>
                    <a:lumOff val="35000"/>
                  </a:schemeClr>
                </a:solidFill>
              </a:rPr>
              <a:t>哪些业务复杂度比较高？</a:t>
            </a:r>
          </a:p>
          <a:p>
            <a:pPr>
              <a:lnSpc>
                <a:spcPct val="200000"/>
              </a:lnSpc>
            </a:pPr>
            <a:endParaRPr kumimoji="1" lang="zh-CN" altLang="en-US" b="1" dirty="0" smtClean="0">
              <a:solidFill>
                <a:schemeClr val="tx1">
                  <a:lumMod val="65000"/>
                  <a:lumOff val="35000"/>
                </a:schemeClr>
              </a:solidFill>
            </a:endParaRPr>
          </a:p>
          <a:p>
            <a:pPr>
              <a:lnSpc>
                <a:spcPct val="200000"/>
              </a:lnSpc>
            </a:pPr>
            <a:endParaRPr kumimoji="1" lang="zh-CN" altLang="en-US" b="1" dirty="0">
              <a:solidFill>
                <a:schemeClr val="tx1">
                  <a:lumMod val="65000"/>
                  <a:lumOff val="35000"/>
                </a:schemeClr>
              </a:solidFill>
            </a:endParaRPr>
          </a:p>
        </p:txBody>
      </p:sp>
    </p:spTree>
    <p:extLst>
      <p:ext uri="{BB962C8B-B14F-4D97-AF65-F5344CB8AC3E}">
        <p14:creationId xmlns:p14="http://schemas.microsoft.com/office/powerpoint/2010/main" val="511583958"/>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4"/>
                                        </p:tgtEl>
                                      </p:cBhvr>
                                    </p:animEffect>
                                    <p:set>
                                      <p:cBhvr>
                                        <p:cTn id="7" dur="1" fill="hold">
                                          <p:stCondLst>
                                            <p:cond delay="499"/>
                                          </p:stCondLst>
                                        </p:cTn>
                                        <p:tgtEl>
                                          <p:spTgt spid="14"/>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19"/>
                                        </p:tgtEl>
                                      </p:cBhvr>
                                    </p:animEffect>
                                    <p:set>
                                      <p:cBhvr>
                                        <p:cTn id="10" dur="1" fill="hold">
                                          <p:stCondLst>
                                            <p:cond delay="499"/>
                                          </p:stCondLst>
                                        </p:cTn>
                                        <p:tgtEl>
                                          <p:spTgt spid="19"/>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3" presetClass="exit" presetSubtype="10" fill="hold" grpId="0" nodeType="withEffect">
                                  <p:stCondLst>
                                    <p:cond delay="0"/>
                                  </p:stCondLst>
                                  <p:childTnLst>
                                    <p:animEffect transition="out" filter="blinds(horizontal)">
                                      <p:cBhvr>
                                        <p:cTn id="15" dur="500"/>
                                        <p:tgtEl>
                                          <p:spTgt spid="21"/>
                                        </p:tgtEl>
                                      </p:cBhvr>
                                    </p:animEffect>
                                    <p:set>
                                      <p:cBhvr>
                                        <p:cTn id="16" dur="1" fill="hold">
                                          <p:stCondLst>
                                            <p:cond delay="499"/>
                                          </p:stCondLst>
                                        </p:cTn>
                                        <p:tgtEl>
                                          <p:spTgt spid="21"/>
                                        </p:tgtEl>
                                        <p:attrNameLst>
                                          <p:attrName>style.visibility</p:attrName>
                                        </p:attrNameLst>
                                      </p:cBhvr>
                                      <p:to>
                                        <p:strVal val="hidden"/>
                                      </p:to>
                                    </p:set>
                                  </p:childTnLst>
                                </p:cTn>
                              </p:par>
                              <p:par>
                                <p:cTn id="17" presetID="3" presetClass="exit" presetSubtype="10" fill="hold" grpId="0" nodeType="withEffect">
                                  <p:stCondLst>
                                    <p:cond delay="0"/>
                                  </p:stCondLst>
                                  <p:childTnLst>
                                    <p:animEffect transition="out" filter="blinds(horizontal)">
                                      <p:cBhvr>
                                        <p:cTn id="18" dur="500"/>
                                        <p:tgtEl>
                                          <p:spTgt spid="22"/>
                                        </p:tgtEl>
                                      </p:cBhvr>
                                    </p:animEffect>
                                    <p:set>
                                      <p:cBhvr>
                                        <p:cTn id="19" dur="1" fill="hold">
                                          <p:stCondLst>
                                            <p:cond delay="499"/>
                                          </p:stCondLst>
                                        </p:cTn>
                                        <p:tgtEl>
                                          <p:spTgt spid="22"/>
                                        </p:tgtEl>
                                        <p:attrNameLst>
                                          <p:attrName>style.visibility</p:attrName>
                                        </p:attrNameLst>
                                      </p:cBhvr>
                                      <p:to>
                                        <p:strVal val="hidden"/>
                                      </p:to>
                                    </p:set>
                                  </p:childTnLst>
                                </p:cTn>
                              </p:par>
                              <p:par>
                                <p:cTn id="20" presetID="3" presetClass="exit" presetSubtype="10" fill="hold" grpId="0" nodeType="withEffect">
                                  <p:stCondLst>
                                    <p:cond delay="0"/>
                                  </p:stCondLst>
                                  <p:childTnLst>
                                    <p:animEffect transition="out" filter="blinds(horizontal)">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animBg="1"/>
      <p:bldP spid="19" grpId="0" animBg="1"/>
      <p:bldP spid="20" grpId="0" animBg="1"/>
      <p:bldP spid="21" grpId="0" animBg="1"/>
      <p:bldP spid="22" grpId="0" animBg="1"/>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094" y="1267139"/>
            <a:ext cx="10626242" cy="5030781"/>
          </a:xfrm>
          <a:prstGeom prst="rect">
            <a:avLst/>
          </a:prstGeom>
        </p:spPr>
      </p:pic>
      <p:sp>
        <p:nvSpPr>
          <p:cNvPr id="2" name="标题 1"/>
          <p:cNvSpPr>
            <a:spLocks noGrp="1"/>
          </p:cNvSpPr>
          <p:nvPr>
            <p:ph type="title"/>
          </p:nvPr>
        </p:nvSpPr>
        <p:spPr/>
        <p:txBody>
          <a:bodyPr/>
          <a:lstStyle/>
          <a:p>
            <a:r>
              <a:rPr lang="zh-CN" altLang="en-US" dirty="0"/>
              <a:t>座席业务</a:t>
            </a:r>
            <a:r>
              <a:rPr lang="zh-CN" altLang="en-US" dirty="0" smtClean="0"/>
              <a:t>行为合规性分析</a:t>
            </a:r>
            <a:endParaRPr kumimoji="1" lang="zh-CN" altLang="en-US" dirty="0"/>
          </a:p>
        </p:txBody>
      </p:sp>
      <p:sp>
        <p:nvSpPr>
          <p:cNvPr id="5" name="矩形 4"/>
          <p:cNvSpPr/>
          <p:nvPr/>
        </p:nvSpPr>
        <p:spPr>
          <a:xfrm>
            <a:off x="584094" y="1267140"/>
            <a:ext cx="4544498" cy="503078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grpSp>
        <p:nvGrpSpPr>
          <p:cNvPr id="6" name="组合 2"/>
          <p:cNvGrpSpPr>
            <a:grpSpLocks/>
          </p:cNvGrpSpPr>
          <p:nvPr/>
        </p:nvGrpSpPr>
        <p:grpSpPr bwMode="auto">
          <a:xfrm>
            <a:off x="766001" y="2131938"/>
            <a:ext cx="4122738" cy="1700213"/>
            <a:chOff x="6096000" y="2981131"/>
            <a:chExt cx="4123508" cy="1254034"/>
          </a:xfrm>
        </p:grpSpPr>
        <p:sp>
          <p:nvSpPr>
            <p:cNvPr id="7" name="矩形 6"/>
            <p:cNvSpPr/>
            <p:nvPr/>
          </p:nvSpPr>
          <p:spPr>
            <a:xfrm>
              <a:off x="6096000" y="2981131"/>
              <a:ext cx="4123508" cy="358295"/>
            </a:xfrm>
            <a:prstGeom prst="rect">
              <a:avLst/>
            </a:prstGeom>
            <a:solidFill>
              <a:srgbClr val="FA9A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8" name="矩形 7"/>
            <p:cNvSpPr/>
            <p:nvPr/>
          </p:nvSpPr>
          <p:spPr>
            <a:xfrm>
              <a:off x="6096000" y="3428415"/>
              <a:ext cx="4123508" cy="358295"/>
            </a:xfrm>
            <a:prstGeom prst="rect">
              <a:avLst/>
            </a:prstGeom>
            <a:solidFill>
              <a:srgbClr val="B4B1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6096000" y="3876870"/>
              <a:ext cx="4123508" cy="358295"/>
            </a:xfrm>
            <a:prstGeom prst="rect">
              <a:avLst/>
            </a:prstGeom>
            <a:solidFill>
              <a:srgbClr val="FDCB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grpSp>
      <p:sp>
        <p:nvSpPr>
          <p:cNvPr id="10" name="任意多边形 7"/>
          <p:cNvSpPr>
            <a:spLocks noChangeAspect="1"/>
          </p:cNvSpPr>
          <p:nvPr/>
        </p:nvSpPr>
        <p:spPr bwMode="auto">
          <a:xfrm>
            <a:off x="877126" y="3432101"/>
            <a:ext cx="360363" cy="314325"/>
          </a:xfrm>
          <a:custGeom>
            <a:avLst/>
            <a:gdLst>
              <a:gd name="T0" fmla="*/ 702541 w 241301"/>
              <a:gd name="T1" fmla="*/ 199466 h 211138"/>
              <a:gd name="T2" fmla="*/ 752724 w 241301"/>
              <a:gd name="T3" fmla="*/ 199466 h 211138"/>
              <a:gd name="T4" fmla="*/ 802906 w 241301"/>
              <a:gd name="T5" fmla="*/ 249329 h 211138"/>
              <a:gd name="T6" fmla="*/ 802906 w 241301"/>
              <a:gd name="T7" fmla="*/ 648261 h 211138"/>
              <a:gd name="T8" fmla="*/ 752724 w 241301"/>
              <a:gd name="T9" fmla="*/ 698127 h 211138"/>
              <a:gd name="T10" fmla="*/ 702541 w 241301"/>
              <a:gd name="T11" fmla="*/ 698127 h 211138"/>
              <a:gd name="T12" fmla="*/ 702541 w 241301"/>
              <a:gd name="T13" fmla="*/ 199466 h 211138"/>
              <a:gd name="T14" fmla="*/ 153187 w 241301"/>
              <a:gd name="T15" fmla="*/ 199466 h 211138"/>
              <a:gd name="T16" fmla="*/ 649719 w 241301"/>
              <a:gd name="T17" fmla="*/ 199466 h 211138"/>
              <a:gd name="T18" fmla="*/ 649719 w 241301"/>
              <a:gd name="T19" fmla="*/ 698127 h 211138"/>
              <a:gd name="T20" fmla="*/ 153187 w 241301"/>
              <a:gd name="T21" fmla="*/ 698127 h 211138"/>
              <a:gd name="T22" fmla="*/ 50182 w 241301"/>
              <a:gd name="T23" fmla="*/ 199466 h 211138"/>
              <a:gd name="T24" fmla="*/ 100365 w 241301"/>
              <a:gd name="T25" fmla="*/ 199466 h 211138"/>
              <a:gd name="T26" fmla="*/ 100365 w 241301"/>
              <a:gd name="T27" fmla="*/ 698127 h 211138"/>
              <a:gd name="T28" fmla="*/ 50182 w 241301"/>
              <a:gd name="T29" fmla="*/ 698127 h 211138"/>
              <a:gd name="T30" fmla="*/ 0 w 241301"/>
              <a:gd name="T31" fmla="*/ 648261 h 211138"/>
              <a:gd name="T32" fmla="*/ 0 w 241301"/>
              <a:gd name="T33" fmla="*/ 249329 h 211138"/>
              <a:gd name="T34" fmla="*/ 50182 w 241301"/>
              <a:gd name="T35" fmla="*/ 199466 h 211138"/>
              <a:gd name="T36" fmla="*/ 302850 w 241301"/>
              <a:gd name="T37" fmla="*/ 0 h 211138"/>
              <a:gd name="T38" fmla="*/ 500053 w 241301"/>
              <a:gd name="T39" fmla="*/ 0 h 211138"/>
              <a:gd name="T40" fmla="*/ 549355 w 241301"/>
              <a:gd name="T41" fmla="*/ 48994 h 211138"/>
              <a:gd name="T42" fmla="*/ 549355 w 241301"/>
              <a:gd name="T43" fmla="*/ 146972 h 211138"/>
              <a:gd name="T44" fmla="*/ 500053 w 241301"/>
              <a:gd name="T45" fmla="*/ 146972 h 211138"/>
              <a:gd name="T46" fmla="*/ 500053 w 241301"/>
              <a:gd name="T47" fmla="*/ 73488 h 211138"/>
              <a:gd name="T48" fmla="*/ 475402 w 241301"/>
              <a:gd name="T49" fmla="*/ 48994 h 211138"/>
              <a:gd name="T50" fmla="*/ 327499 w 241301"/>
              <a:gd name="T51" fmla="*/ 48994 h 211138"/>
              <a:gd name="T52" fmla="*/ 302850 w 241301"/>
              <a:gd name="T53" fmla="*/ 73488 h 211138"/>
              <a:gd name="T54" fmla="*/ 302850 w 241301"/>
              <a:gd name="T55" fmla="*/ 146972 h 211138"/>
              <a:gd name="T56" fmla="*/ 253549 w 241301"/>
              <a:gd name="T57" fmla="*/ 146972 h 211138"/>
              <a:gd name="T58" fmla="*/ 253549 w 241301"/>
              <a:gd name="T59" fmla="*/ 48994 h 211138"/>
              <a:gd name="T60" fmla="*/ 302850 w 241301"/>
              <a:gd name="T61" fmla="*/ 0 h 2111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41301" h="211138">
                <a:moveTo>
                  <a:pt x="211138" y="60325"/>
                </a:moveTo>
                <a:cubicBezTo>
                  <a:pt x="211138" y="60325"/>
                  <a:pt x="211138" y="60325"/>
                  <a:pt x="226220" y="60325"/>
                </a:cubicBezTo>
                <a:cubicBezTo>
                  <a:pt x="233760" y="60325"/>
                  <a:pt x="241301" y="67866"/>
                  <a:pt x="241301" y="75406"/>
                </a:cubicBezTo>
                <a:cubicBezTo>
                  <a:pt x="241301" y="75406"/>
                  <a:pt x="241301" y="75406"/>
                  <a:pt x="241301" y="196057"/>
                </a:cubicBezTo>
                <a:cubicBezTo>
                  <a:pt x="241301" y="203597"/>
                  <a:pt x="233760" y="211138"/>
                  <a:pt x="226220" y="211138"/>
                </a:cubicBezTo>
                <a:cubicBezTo>
                  <a:pt x="226220" y="211138"/>
                  <a:pt x="226220" y="211138"/>
                  <a:pt x="211138" y="211138"/>
                </a:cubicBezTo>
                <a:cubicBezTo>
                  <a:pt x="211138" y="211138"/>
                  <a:pt x="211138" y="211138"/>
                  <a:pt x="211138" y="60325"/>
                </a:cubicBezTo>
                <a:close/>
                <a:moveTo>
                  <a:pt x="46038" y="60325"/>
                </a:moveTo>
                <a:lnTo>
                  <a:pt x="195263" y="60325"/>
                </a:lnTo>
                <a:lnTo>
                  <a:pt x="195263" y="211138"/>
                </a:lnTo>
                <a:lnTo>
                  <a:pt x="46038" y="211138"/>
                </a:lnTo>
                <a:lnTo>
                  <a:pt x="46038" y="60325"/>
                </a:lnTo>
                <a:close/>
                <a:moveTo>
                  <a:pt x="15081" y="60325"/>
                </a:moveTo>
                <a:cubicBezTo>
                  <a:pt x="15081" y="60325"/>
                  <a:pt x="15081" y="60325"/>
                  <a:pt x="30163" y="60325"/>
                </a:cubicBezTo>
                <a:lnTo>
                  <a:pt x="30163" y="211138"/>
                </a:lnTo>
                <a:cubicBezTo>
                  <a:pt x="30163" y="211138"/>
                  <a:pt x="30163" y="211138"/>
                  <a:pt x="15081" y="211138"/>
                </a:cubicBezTo>
                <a:cubicBezTo>
                  <a:pt x="7541" y="211138"/>
                  <a:pt x="0" y="203597"/>
                  <a:pt x="0" y="196057"/>
                </a:cubicBezTo>
                <a:cubicBezTo>
                  <a:pt x="0" y="196057"/>
                  <a:pt x="0" y="196057"/>
                  <a:pt x="0" y="75406"/>
                </a:cubicBezTo>
                <a:cubicBezTo>
                  <a:pt x="0" y="67866"/>
                  <a:pt x="7541" y="60325"/>
                  <a:pt x="15081" y="60325"/>
                </a:cubicBezTo>
                <a:close/>
                <a:moveTo>
                  <a:pt x="91017" y="0"/>
                </a:moveTo>
                <a:cubicBezTo>
                  <a:pt x="91017" y="0"/>
                  <a:pt x="91017" y="0"/>
                  <a:pt x="150283" y="0"/>
                </a:cubicBezTo>
                <a:cubicBezTo>
                  <a:pt x="157692" y="0"/>
                  <a:pt x="165100" y="7408"/>
                  <a:pt x="165100" y="14817"/>
                </a:cubicBezTo>
                <a:cubicBezTo>
                  <a:pt x="165100" y="14817"/>
                  <a:pt x="165100" y="14817"/>
                  <a:pt x="165100" y="44450"/>
                </a:cubicBezTo>
                <a:cubicBezTo>
                  <a:pt x="165100" y="44450"/>
                  <a:pt x="165100" y="44450"/>
                  <a:pt x="150283" y="44450"/>
                </a:cubicBezTo>
                <a:cubicBezTo>
                  <a:pt x="150283" y="44450"/>
                  <a:pt x="150283" y="44450"/>
                  <a:pt x="150283" y="22225"/>
                </a:cubicBezTo>
                <a:cubicBezTo>
                  <a:pt x="150283" y="18521"/>
                  <a:pt x="146579" y="14817"/>
                  <a:pt x="142875" y="14817"/>
                </a:cubicBezTo>
                <a:cubicBezTo>
                  <a:pt x="142875" y="14817"/>
                  <a:pt x="142875" y="14817"/>
                  <a:pt x="98425" y="14817"/>
                </a:cubicBezTo>
                <a:cubicBezTo>
                  <a:pt x="94721" y="14817"/>
                  <a:pt x="91017" y="18521"/>
                  <a:pt x="91017" y="22225"/>
                </a:cubicBezTo>
                <a:cubicBezTo>
                  <a:pt x="91017" y="22225"/>
                  <a:pt x="91017" y="22225"/>
                  <a:pt x="91017" y="44450"/>
                </a:cubicBezTo>
                <a:cubicBezTo>
                  <a:pt x="91017" y="44450"/>
                  <a:pt x="91017" y="44450"/>
                  <a:pt x="76200" y="44450"/>
                </a:cubicBezTo>
                <a:cubicBezTo>
                  <a:pt x="76200" y="44450"/>
                  <a:pt x="76200" y="44450"/>
                  <a:pt x="76200" y="14817"/>
                </a:cubicBezTo>
                <a:cubicBezTo>
                  <a:pt x="76200" y="7408"/>
                  <a:pt x="83608" y="0"/>
                  <a:pt x="910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75"/>
          <p:cNvSpPr>
            <a:spLocks noChangeAspect="1" noEditPoints="1"/>
          </p:cNvSpPr>
          <p:nvPr/>
        </p:nvSpPr>
        <p:spPr bwMode="auto">
          <a:xfrm>
            <a:off x="877126" y="2801863"/>
            <a:ext cx="360363" cy="360363"/>
          </a:xfrm>
          <a:custGeom>
            <a:avLst/>
            <a:gdLst>
              <a:gd name="T0" fmla="*/ 2147483646 w 56"/>
              <a:gd name="T1" fmla="*/ 0 h 56"/>
              <a:gd name="T2" fmla="*/ 2147483646 w 56"/>
              <a:gd name="T3" fmla="*/ 0 h 56"/>
              <a:gd name="T4" fmla="*/ 0 w 56"/>
              <a:gd name="T5" fmla="*/ 2147483646 h 56"/>
              <a:gd name="T6" fmla="*/ 0 w 56"/>
              <a:gd name="T7" fmla="*/ 2147483646 h 56"/>
              <a:gd name="T8" fmla="*/ 2147483646 w 56"/>
              <a:gd name="T9" fmla="*/ 2147483646 h 56"/>
              <a:gd name="T10" fmla="*/ 2147483646 w 56"/>
              <a:gd name="T11" fmla="*/ 2147483646 h 56"/>
              <a:gd name="T12" fmla="*/ 2147483646 w 56"/>
              <a:gd name="T13" fmla="*/ 2147483646 h 56"/>
              <a:gd name="T14" fmla="*/ 2147483646 w 56"/>
              <a:gd name="T15" fmla="*/ 2147483646 h 56"/>
              <a:gd name="T16" fmla="*/ 2147483646 w 56"/>
              <a:gd name="T17" fmla="*/ 2147483646 h 56"/>
              <a:gd name="T18" fmla="*/ 2147483646 w 56"/>
              <a:gd name="T19" fmla="*/ 2147483646 h 56"/>
              <a:gd name="T20" fmla="*/ 2147483646 w 56"/>
              <a:gd name="T21" fmla="*/ 2147483646 h 56"/>
              <a:gd name="T22" fmla="*/ 2147483646 w 56"/>
              <a:gd name="T23" fmla="*/ 0 h 56"/>
              <a:gd name="T24" fmla="*/ 2147483646 w 56"/>
              <a:gd name="T25" fmla="*/ 2147483646 h 56"/>
              <a:gd name="T26" fmla="*/ 2147483646 w 56"/>
              <a:gd name="T27" fmla="*/ 2147483646 h 56"/>
              <a:gd name="T28" fmla="*/ 2147483646 w 56"/>
              <a:gd name="T29" fmla="*/ 2147483646 h 56"/>
              <a:gd name="T30" fmla="*/ 2147483646 w 56"/>
              <a:gd name="T31" fmla="*/ 2147483646 h 56"/>
              <a:gd name="T32" fmla="*/ 2147483646 w 56"/>
              <a:gd name="T33" fmla="*/ 2147483646 h 56"/>
              <a:gd name="T34" fmla="*/ 2147483646 w 56"/>
              <a:gd name="T35" fmla="*/ 2147483646 h 56"/>
              <a:gd name="T36" fmla="*/ 2147483646 w 56"/>
              <a:gd name="T37" fmla="*/ 2147483646 h 56"/>
              <a:gd name="T38" fmla="*/ 2147483646 w 56"/>
              <a:gd name="T39" fmla="*/ 2147483646 h 56"/>
              <a:gd name="T40" fmla="*/ 2147483646 w 56"/>
              <a:gd name="T41" fmla="*/ 2147483646 h 56"/>
              <a:gd name="T42" fmla="*/ 2147483646 w 56"/>
              <a:gd name="T43" fmla="*/ 2147483646 h 56"/>
              <a:gd name="T44" fmla="*/ 2147483646 w 56"/>
              <a:gd name="T45" fmla="*/ 2147483646 h 56"/>
              <a:gd name="T46" fmla="*/ 2147483646 w 56"/>
              <a:gd name="T47" fmla="*/ 2147483646 h 56"/>
              <a:gd name="T48" fmla="*/ 2147483646 w 56"/>
              <a:gd name="T49" fmla="*/ 2147483646 h 56"/>
              <a:gd name="T50" fmla="*/ 2147483646 w 56"/>
              <a:gd name="T51" fmla="*/ 2147483646 h 56"/>
              <a:gd name="T52" fmla="*/ 2147483646 w 56"/>
              <a:gd name="T53" fmla="*/ 2147483646 h 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56" h="56">
                <a:moveTo>
                  <a:pt x="51" y="0"/>
                </a:moveTo>
                <a:cubicBezTo>
                  <a:pt x="5" y="0"/>
                  <a:pt x="5" y="0"/>
                  <a:pt x="5" y="0"/>
                </a:cubicBezTo>
                <a:cubicBezTo>
                  <a:pt x="2" y="0"/>
                  <a:pt x="0" y="2"/>
                  <a:pt x="0" y="5"/>
                </a:cubicBezTo>
                <a:cubicBezTo>
                  <a:pt x="0" y="35"/>
                  <a:pt x="0" y="35"/>
                  <a:pt x="0" y="35"/>
                </a:cubicBezTo>
                <a:cubicBezTo>
                  <a:pt x="0" y="38"/>
                  <a:pt x="2" y="40"/>
                  <a:pt x="5" y="40"/>
                </a:cubicBezTo>
                <a:cubicBezTo>
                  <a:pt x="8" y="40"/>
                  <a:pt x="8" y="40"/>
                  <a:pt x="8" y="40"/>
                </a:cubicBezTo>
                <a:cubicBezTo>
                  <a:pt x="8" y="56"/>
                  <a:pt x="8" y="56"/>
                  <a:pt x="8" y="56"/>
                </a:cubicBezTo>
                <a:cubicBezTo>
                  <a:pt x="17" y="40"/>
                  <a:pt x="17" y="40"/>
                  <a:pt x="17" y="40"/>
                </a:cubicBezTo>
                <a:cubicBezTo>
                  <a:pt x="51" y="40"/>
                  <a:pt x="51" y="40"/>
                  <a:pt x="51" y="40"/>
                </a:cubicBezTo>
                <a:cubicBezTo>
                  <a:pt x="54" y="40"/>
                  <a:pt x="56" y="38"/>
                  <a:pt x="56" y="35"/>
                </a:cubicBezTo>
                <a:cubicBezTo>
                  <a:pt x="56" y="5"/>
                  <a:pt x="56" y="5"/>
                  <a:pt x="56" y="5"/>
                </a:cubicBezTo>
                <a:cubicBezTo>
                  <a:pt x="56" y="2"/>
                  <a:pt x="54" y="0"/>
                  <a:pt x="51" y="0"/>
                </a:cubicBezTo>
                <a:close/>
                <a:moveTo>
                  <a:pt x="48" y="32"/>
                </a:moveTo>
                <a:cubicBezTo>
                  <a:pt x="24" y="32"/>
                  <a:pt x="24" y="32"/>
                  <a:pt x="24" y="32"/>
                </a:cubicBezTo>
                <a:cubicBezTo>
                  <a:pt x="24" y="28"/>
                  <a:pt x="24" y="28"/>
                  <a:pt x="24" y="28"/>
                </a:cubicBezTo>
                <a:cubicBezTo>
                  <a:pt x="48" y="28"/>
                  <a:pt x="48" y="28"/>
                  <a:pt x="48" y="28"/>
                </a:cubicBezTo>
                <a:lnTo>
                  <a:pt x="48" y="32"/>
                </a:lnTo>
                <a:close/>
                <a:moveTo>
                  <a:pt x="48" y="20"/>
                </a:moveTo>
                <a:cubicBezTo>
                  <a:pt x="8" y="20"/>
                  <a:pt x="8" y="20"/>
                  <a:pt x="8" y="20"/>
                </a:cubicBezTo>
                <a:cubicBezTo>
                  <a:pt x="8" y="16"/>
                  <a:pt x="8" y="16"/>
                  <a:pt x="8" y="16"/>
                </a:cubicBezTo>
                <a:cubicBezTo>
                  <a:pt x="48" y="16"/>
                  <a:pt x="48" y="16"/>
                  <a:pt x="48" y="16"/>
                </a:cubicBezTo>
                <a:lnTo>
                  <a:pt x="48" y="20"/>
                </a:lnTo>
                <a:close/>
                <a:moveTo>
                  <a:pt x="48" y="12"/>
                </a:moveTo>
                <a:cubicBezTo>
                  <a:pt x="8" y="12"/>
                  <a:pt x="8" y="12"/>
                  <a:pt x="8" y="12"/>
                </a:cubicBezTo>
                <a:cubicBezTo>
                  <a:pt x="8" y="8"/>
                  <a:pt x="8" y="8"/>
                  <a:pt x="8" y="8"/>
                </a:cubicBezTo>
                <a:cubicBezTo>
                  <a:pt x="48" y="8"/>
                  <a:pt x="48" y="8"/>
                  <a:pt x="48" y="8"/>
                </a:cubicBezTo>
                <a:lnTo>
                  <a:pt x="4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2" name="组合 9"/>
          <p:cNvGrpSpPr>
            <a:grpSpLocks noChangeAspect="1"/>
          </p:cNvGrpSpPr>
          <p:nvPr/>
        </p:nvGrpSpPr>
        <p:grpSpPr>
          <a:xfrm>
            <a:off x="877753" y="2195100"/>
            <a:ext cx="314703" cy="360000"/>
            <a:chOff x="2522538" y="5478463"/>
            <a:chExt cx="209550" cy="239712"/>
          </a:xfrm>
          <a:solidFill>
            <a:schemeClr val="bg1"/>
          </a:solidFill>
        </p:grpSpPr>
        <p:sp>
          <p:nvSpPr>
            <p:cNvPr id="13" name="Rectangle 210"/>
            <p:cNvSpPr>
              <a:spLocks noChangeArrowheads="1"/>
            </p:cNvSpPr>
            <p:nvPr/>
          </p:nvSpPr>
          <p:spPr bwMode="auto">
            <a:xfrm>
              <a:off x="2522538" y="5537200"/>
              <a:ext cx="149225" cy="180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sp>
          <p:nvSpPr>
            <p:cNvPr id="14" name="Freeform 211"/>
            <p:cNvSpPr>
              <a:spLocks/>
            </p:cNvSpPr>
            <p:nvPr/>
          </p:nvSpPr>
          <p:spPr bwMode="auto">
            <a:xfrm>
              <a:off x="2582863" y="5478463"/>
              <a:ext cx="149225" cy="179388"/>
            </a:xfrm>
            <a:custGeom>
              <a:avLst/>
              <a:gdLst>
                <a:gd name="T0" fmla="*/ 94 w 94"/>
                <a:gd name="T1" fmla="*/ 0 h 113"/>
                <a:gd name="T2" fmla="*/ 0 w 94"/>
                <a:gd name="T3" fmla="*/ 0 h 113"/>
                <a:gd name="T4" fmla="*/ 0 w 94"/>
                <a:gd name="T5" fmla="*/ 28 h 113"/>
                <a:gd name="T6" fmla="*/ 66 w 94"/>
                <a:gd name="T7" fmla="*/ 28 h 113"/>
                <a:gd name="T8" fmla="*/ 66 w 94"/>
                <a:gd name="T9" fmla="*/ 113 h 113"/>
                <a:gd name="T10" fmla="*/ 94 w 94"/>
                <a:gd name="T11" fmla="*/ 113 h 113"/>
                <a:gd name="T12" fmla="*/ 94 w 94"/>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94" h="113">
                  <a:moveTo>
                    <a:pt x="94" y="0"/>
                  </a:moveTo>
                  <a:lnTo>
                    <a:pt x="0" y="0"/>
                  </a:lnTo>
                  <a:lnTo>
                    <a:pt x="0" y="28"/>
                  </a:lnTo>
                  <a:lnTo>
                    <a:pt x="66" y="28"/>
                  </a:lnTo>
                  <a:lnTo>
                    <a:pt x="66" y="113"/>
                  </a:lnTo>
                  <a:lnTo>
                    <a:pt x="94" y="113"/>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bg1"/>
                </a:solidFill>
                <a:latin typeface="+mn-lt"/>
                <a:ea typeface="+mn-ea"/>
              </a:endParaRPr>
            </a:p>
          </p:txBody>
        </p:sp>
      </p:grpSp>
      <p:sp>
        <p:nvSpPr>
          <p:cNvPr id="15" name="矩形 24"/>
          <p:cNvSpPr>
            <a:spLocks noChangeArrowheads="1"/>
          </p:cNvSpPr>
          <p:nvPr/>
        </p:nvSpPr>
        <p:spPr bwMode="auto">
          <a:xfrm>
            <a:off x="1419396" y="3432101"/>
            <a:ext cx="3424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1600" dirty="0" smtClean="0">
                <a:solidFill>
                  <a:srgbClr val="4F434F"/>
                </a:solidFill>
                <a:ea typeface="微软雅黑" charset="0"/>
              </a:rPr>
              <a:t>在通话时间外查询客户信息？</a:t>
            </a:r>
            <a:endParaRPr lang="zh-CN" altLang="en-US" sz="1600" dirty="0">
              <a:solidFill>
                <a:srgbClr val="4F434F"/>
              </a:solidFill>
              <a:ea typeface="微软雅黑" charset="0"/>
            </a:endParaRPr>
          </a:p>
        </p:txBody>
      </p:sp>
      <p:sp>
        <p:nvSpPr>
          <p:cNvPr id="16" name="矩形 25"/>
          <p:cNvSpPr>
            <a:spLocks noChangeArrowheads="1"/>
          </p:cNvSpPr>
          <p:nvPr/>
        </p:nvSpPr>
        <p:spPr bwMode="auto">
          <a:xfrm>
            <a:off x="1421639" y="2811973"/>
            <a:ext cx="3424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1600" dirty="0" smtClean="0">
                <a:solidFill>
                  <a:srgbClr val="4F434F"/>
                </a:solidFill>
                <a:ea typeface="微软雅黑" charset="0"/>
              </a:rPr>
              <a:t>通话结束时没有转满意度？</a:t>
            </a:r>
            <a:endParaRPr lang="zh-CN" altLang="en-US" sz="1600" dirty="0">
              <a:solidFill>
                <a:srgbClr val="4F434F"/>
              </a:solidFill>
              <a:ea typeface="微软雅黑" charset="0"/>
            </a:endParaRPr>
          </a:p>
        </p:txBody>
      </p:sp>
      <p:sp>
        <p:nvSpPr>
          <p:cNvPr id="17" name="矩形 26"/>
          <p:cNvSpPr>
            <a:spLocks noChangeArrowheads="1"/>
          </p:cNvSpPr>
          <p:nvPr/>
        </p:nvSpPr>
        <p:spPr bwMode="auto">
          <a:xfrm>
            <a:off x="1427371" y="2205548"/>
            <a:ext cx="34242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1600" dirty="0" smtClean="0">
                <a:solidFill>
                  <a:srgbClr val="4F434F"/>
                </a:solidFill>
                <a:ea typeface="微软雅黑" charset="0"/>
              </a:rPr>
              <a:t>通话过程中主动挂断电话？</a:t>
            </a:r>
            <a:endParaRPr lang="zh-CN" altLang="en-US" sz="1600" dirty="0">
              <a:solidFill>
                <a:srgbClr val="4F434F"/>
              </a:solidFill>
              <a:ea typeface="微软雅黑" charset="0"/>
            </a:endParaRPr>
          </a:p>
        </p:txBody>
      </p:sp>
      <p:sp>
        <p:nvSpPr>
          <p:cNvPr id="25" name="圆角矩形 24"/>
          <p:cNvSpPr/>
          <p:nvPr/>
        </p:nvSpPr>
        <p:spPr>
          <a:xfrm>
            <a:off x="708347" y="4182009"/>
            <a:ext cx="4230069" cy="1840970"/>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kumimoji="1" lang="zh-CN" altLang="en-US"/>
          </a:p>
        </p:txBody>
      </p:sp>
      <p:sp>
        <p:nvSpPr>
          <p:cNvPr id="18" name="矩形 27"/>
          <p:cNvSpPr>
            <a:spLocks noChangeArrowheads="1"/>
          </p:cNvSpPr>
          <p:nvPr/>
        </p:nvSpPr>
        <p:spPr bwMode="auto">
          <a:xfrm>
            <a:off x="811107" y="4441565"/>
            <a:ext cx="404050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0"/>
              </a:spcBef>
              <a:buFontTx/>
              <a:buNone/>
            </a:pPr>
            <a:r>
              <a:rPr lang="zh-CN" altLang="en-US" sz="1600" dirty="0" smtClean="0">
                <a:solidFill>
                  <a:schemeClr val="tx1">
                    <a:lumMod val="65000"/>
                    <a:lumOff val="35000"/>
                  </a:schemeClr>
                </a:solidFill>
                <a:ea typeface="微软雅黑" charset="0"/>
              </a:rPr>
              <a:t>经常操作不合规的座席有哪些？</a:t>
            </a:r>
          </a:p>
          <a:p>
            <a:pPr eaLnBrk="1" hangingPunct="1">
              <a:lnSpc>
                <a:spcPct val="100000"/>
              </a:lnSpc>
              <a:spcBef>
                <a:spcPct val="0"/>
              </a:spcBef>
              <a:buFontTx/>
              <a:buNone/>
            </a:pPr>
            <a:r>
              <a:rPr lang="zh-CN" altLang="en-US" sz="1600" dirty="0" smtClean="0">
                <a:solidFill>
                  <a:schemeClr val="tx1">
                    <a:lumMod val="65000"/>
                    <a:lumOff val="35000"/>
                  </a:schemeClr>
                </a:solidFill>
                <a:ea typeface="微软雅黑" charset="0"/>
              </a:rPr>
              <a:t>因为操作习惯？还是故意为之？遗漏操作？</a:t>
            </a:r>
          </a:p>
          <a:p>
            <a:pPr>
              <a:lnSpc>
                <a:spcPct val="100000"/>
              </a:lnSpc>
              <a:spcBef>
                <a:spcPct val="0"/>
              </a:spcBef>
              <a:buNone/>
            </a:pPr>
            <a:r>
              <a:rPr lang="zh-CN" altLang="en-US" sz="1600" dirty="0">
                <a:solidFill>
                  <a:schemeClr val="tx1">
                    <a:lumMod val="65000"/>
                    <a:lumOff val="35000"/>
                  </a:schemeClr>
                </a:solidFill>
                <a:ea typeface="微软雅黑" charset="0"/>
              </a:rPr>
              <a:t>对自己当次的服务不满意？</a:t>
            </a:r>
          </a:p>
          <a:p>
            <a:pPr eaLnBrk="1" hangingPunct="1">
              <a:lnSpc>
                <a:spcPct val="100000"/>
              </a:lnSpc>
              <a:spcBef>
                <a:spcPct val="0"/>
              </a:spcBef>
              <a:buFontTx/>
              <a:buNone/>
            </a:pPr>
            <a:r>
              <a:rPr lang="zh-CN" altLang="en-US" sz="1600" dirty="0" smtClean="0">
                <a:solidFill>
                  <a:schemeClr val="tx1">
                    <a:lumMod val="65000"/>
                    <a:lumOff val="35000"/>
                  </a:schemeClr>
                </a:solidFill>
                <a:ea typeface="微软雅黑" charset="0"/>
              </a:rPr>
              <a:t>对业务操作不熟？工作效率低？</a:t>
            </a:r>
          </a:p>
          <a:p>
            <a:pPr eaLnBrk="1" hangingPunct="1">
              <a:lnSpc>
                <a:spcPct val="100000"/>
              </a:lnSpc>
              <a:spcBef>
                <a:spcPct val="0"/>
              </a:spcBef>
              <a:buFontTx/>
              <a:buNone/>
            </a:pPr>
            <a:r>
              <a:rPr lang="zh-CN" altLang="en-US" sz="1600" dirty="0" smtClean="0">
                <a:solidFill>
                  <a:schemeClr val="tx1">
                    <a:lumMod val="65000"/>
                    <a:lumOff val="35000"/>
                  </a:schemeClr>
                </a:solidFill>
                <a:ea typeface="微软雅黑" charset="0"/>
              </a:rPr>
              <a:t>为何查询客户信息？有泄漏信息嫌疑？</a:t>
            </a:r>
          </a:p>
        </p:txBody>
      </p:sp>
    </p:spTree>
    <p:extLst>
      <p:ext uri="{BB962C8B-B14F-4D97-AF65-F5344CB8AC3E}">
        <p14:creationId xmlns:p14="http://schemas.microsoft.com/office/powerpoint/2010/main" val="951186440"/>
      </p:ext>
    </p:extLst>
  </p:cSld>
  <p:clrMapOvr>
    <a:masterClrMapping/>
  </p:clrMapOvr>
  <p:transition spd="slow" advClick="0">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9763" y="125729"/>
            <a:ext cx="4452517" cy="597536"/>
          </a:xfrm>
        </p:spPr>
        <p:txBody>
          <a:bodyPr/>
          <a:lstStyle/>
          <a:p>
            <a:r>
              <a:rPr kumimoji="1" lang="zh-CN" altLang="en-US" dirty="0" smtClean="0"/>
              <a:t>流程分析－通话流程</a:t>
            </a:r>
            <a:endParaRPr kumimoji="1" lang="zh-CN" altLang="en-US" dirty="0"/>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511" y="1683029"/>
            <a:ext cx="11715076" cy="4757530"/>
          </a:xfrm>
          <a:prstGeom prst="rect">
            <a:avLst/>
          </a:prstGeom>
        </p:spPr>
      </p:pic>
      <p:sp>
        <p:nvSpPr>
          <p:cNvPr id="9" name="文本框 8"/>
          <p:cNvSpPr txBox="1"/>
          <p:nvPr/>
        </p:nvSpPr>
        <p:spPr>
          <a:xfrm>
            <a:off x="1106215" y="1109511"/>
            <a:ext cx="1569660" cy="369332"/>
          </a:xfrm>
          <a:prstGeom prst="rect">
            <a:avLst/>
          </a:prstGeom>
          <a:noFill/>
        </p:spPr>
        <p:txBody>
          <a:bodyPr wrap="none" rtlCol="0" anchor="t">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业务操作轨迹</a:t>
            </a:r>
          </a:p>
        </p:txBody>
      </p:sp>
      <p:sp>
        <p:nvSpPr>
          <p:cNvPr id="10" name="同心圆 16"/>
          <p:cNvSpPr/>
          <p:nvPr/>
        </p:nvSpPr>
        <p:spPr>
          <a:xfrm>
            <a:off x="889045" y="1195058"/>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2"/>
            </a:solidFill>
            <a:prstDash val="solid"/>
            <a:round/>
            <a:headEnd type="none" w="med" len="med"/>
            <a:tailEnd type="none" w="med" len="med"/>
          </a:ln>
        </p:spPr>
        <p:txBody>
          <a:bodyPr/>
          <a:lstStyle/>
          <a:p>
            <a:endParaRPr lang="zh-CN" altLang="en-US"/>
          </a:p>
        </p:txBody>
      </p:sp>
      <p:sp>
        <p:nvSpPr>
          <p:cNvPr id="11" name="文本框 10"/>
          <p:cNvSpPr txBox="1"/>
          <p:nvPr/>
        </p:nvSpPr>
        <p:spPr>
          <a:xfrm>
            <a:off x="3132620" y="1109511"/>
            <a:ext cx="1569660" cy="369332"/>
          </a:xfrm>
          <a:prstGeom prst="rect">
            <a:avLst/>
          </a:prstGeom>
          <a:noFill/>
        </p:spPr>
        <p:txBody>
          <a:bodyPr wrap="none" rtlCol="0" anchor="t">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业务流程分析</a:t>
            </a:r>
          </a:p>
        </p:txBody>
      </p:sp>
      <p:sp>
        <p:nvSpPr>
          <p:cNvPr id="12" name="同心圆 16"/>
          <p:cNvSpPr/>
          <p:nvPr/>
        </p:nvSpPr>
        <p:spPr>
          <a:xfrm>
            <a:off x="2915457" y="1195058"/>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2"/>
            </a:solidFill>
            <a:prstDash val="solid"/>
            <a:round/>
            <a:headEnd type="none" w="med" len="med"/>
            <a:tailEnd type="none" w="med" len="med"/>
          </a:ln>
        </p:spPr>
        <p:txBody>
          <a:bodyPr/>
          <a:lstStyle/>
          <a:p>
            <a:endParaRPr lang="zh-CN" altLang="en-US"/>
          </a:p>
        </p:txBody>
      </p:sp>
      <p:sp>
        <p:nvSpPr>
          <p:cNvPr id="13" name="文本框 12"/>
          <p:cNvSpPr txBox="1"/>
          <p:nvPr/>
        </p:nvSpPr>
        <p:spPr>
          <a:xfrm>
            <a:off x="5120929" y="1126231"/>
            <a:ext cx="1611788" cy="369332"/>
          </a:xfrm>
          <a:prstGeom prst="rect">
            <a:avLst/>
          </a:prstGeom>
          <a:noFill/>
        </p:spPr>
        <p:txBody>
          <a:bodyPr wrap="none" rtlCol="0" anchor="t">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业务操作习惯</a:t>
            </a:r>
          </a:p>
        </p:txBody>
      </p:sp>
      <p:sp>
        <p:nvSpPr>
          <p:cNvPr id="14" name="同心圆 16"/>
          <p:cNvSpPr/>
          <p:nvPr/>
        </p:nvSpPr>
        <p:spPr>
          <a:xfrm>
            <a:off x="4903759" y="1211778"/>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2"/>
            </a:solidFill>
            <a:prstDash val="solid"/>
            <a:round/>
            <a:headEnd type="none" w="med" len="med"/>
            <a:tailEnd type="none" w="med" len="med"/>
          </a:ln>
        </p:spPr>
        <p:txBody>
          <a:bodyPr/>
          <a:lstStyle/>
          <a:p>
            <a:endParaRPr lang="zh-CN" altLang="en-US"/>
          </a:p>
        </p:txBody>
      </p:sp>
      <p:sp>
        <p:nvSpPr>
          <p:cNvPr id="15" name="文本框 14"/>
          <p:cNvSpPr txBox="1"/>
          <p:nvPr/>
        </p:nvSpPr>
        <p:spPr>
          <a:xfrm>
            <a:off x="7151366" y="1122763"/>
            <a:ext cx="1569660" cy="369332"/>
          </a:xfrm>
          <a:prstGeom prst="rect">
            <a:avLst/>
          </a:prstGeom>
          <a:noFill/>
        </p:spPr>
        <p:txBody>
          <a:bodyPr wrap="none" rtlCol="0" anchor="t">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业务流程合规</a:t>
            </a:r>
          </a:p>
        </p:txBody>
      </p:sp>
      <p:sp>
        <p:nvSpPr>
          <p:cNvPr id="16" name="同心圆 16"/>
          <p:cNvSpPr/>
          <p:nvPr/>
        </p:nvSpPr>
        <p:spPr>
          <a:xfrm>
            <a:off x="6934196" y="1211778"/>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2"/>
            </a:solidFill>
            <a:prstDash val="solid"/>
            <a:round/>
            <a:headEnd type="none" w="med" len="med"/>
            <a:tailEnd type="none" w="med" len="med"/>
          </a:ln>
        </p:spPr>
        <p:txBody>
          <a:bodyPr/>
          <a:lstStyle/>
          <a:p>
            <a:endParaRPr lang="zh-CN" altLang="en-US"/>
          </a:p>
        </p:txBody>
      </p:sp>
      <p:sp>
        <p:nvSpPr>
          <p:cNvPr id="17" name="文本框 16"/>
          <p:cNvSpPr txBox="1"/>
          <p:nvPr/>
        </p:nvSpPr>
        <p:spPr>
          <a:xfrm>
            <a:off x="9177771" y="1122763"/>
            <a:ext cx="1569660" cy="369332"/>
          </a:xfrm>
          <a:prstGeom prst="rect">
            <a:avLst/>
          </a:prstGeom>
          <a:noFill/>
        </p:spPr>
        <p:txBody>
          <a:bodyPr wrap="none" rtlCol="0" anchor="t">
            <a:spAutoFit/>
          </a:bodyPr>
          <a:lstStyle/>
          <a:p>
            <a:r>
              <a:rPr lang="zh-CN" altLang="en-US"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优化业务流程</a:t>
            </a:r>
          </a:p>
        </p:txBody>
      </p:sp>
      <p:sp>
        <p:nvSpPr>
          <p:cNvPr id="18" name="同心圆 16"/>
          <p:cNvSpPr/>
          <p:nvPr/>
        </p:nvSpPr>
        <p:spPr>
          <a:xfrm>
            <a:off x="8955682" y="1211778"/>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2"/>
            </a:solidFill>
            <a:prstDash val="solid"/>
            <a:round/>
            <a:headEnd type="none" w="med" len="med"/>
            <a:tailEnd type="none" w="med" len="med"/>
          </a:ln>
        </p:spPr>
        <p:txBody>
          <a:bodyPr/>
          <a:lstStyle/>
          <a:p>
            <a:endParaRPr lang="zh-CN" altLang="en-US"/>
          </a:p>
        </p:txBody>
      </p:sp>
      <p:sp>
        <p:nvSpPr>
          <p:cNvPr id="19" name="圆角矩形标注 18"/>
          <p:cNvSpPr/>
          <p:nvPr/>
        </p:nvSpPr>
        <p:spPr bwMode="auto">
          <a:xfrm>
            <a:off x="470621" y="5542919"/>
            <a:ext cx="1676232" cy="407310"/>
          </a:xfrm>
          <a:prstGeom prst="wedgeRoundRectCallout">
            <a:avLst>
              <a:gd name="adj1" fmla="val -23902"/>
              <a:gd name="adj2" fmla="val -156839"/>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rPr>
              <a:t>业务标签列表</a:t>
            </a:r>
            <a:endPar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p:txBody>
      </p:sp>
      <p:sp>
        <p:nvSpPr>
          <p:cNvPr id="20" name="圆角矩形标注 19"/>
          <p:cNvSpPr/>
          <p:nvPr/>
        </p:nvSpPr>
        <p:spPr bwMode="auto">
          <a:xfrm>
            <a:off x="7500899" y="2172440"/>
            <a:ext cx="1669605" cy="407310"/>
          </a:xfrm>
          <a:prstGeom prst="wedgeRoundRectCallout">
            <a:avLst>
              <a:gd name="adj1" fmla="val -83987"/>
              <a:gd name="adj2" fmla="val -3320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定义业务流程</a:t>
            </a:r>
          </a:p>
        </p:txBody>
      </p:sp>
      <p:sp>
        <p:nvSpPr>
          <p:cNvPr id="21" name="圆角矩形标注 20"/>
          <p:cNvSpPr/>
          <p:nvPr/>
        </p:nvSpPr>
        <p:spPr bwMode="auto">
          <a:xfrm>
            <a:off x="4320209" y="5135609"/>
            <a:ext cx="1514019" cy="407310"/>
          </a:xfrm>
          <a:prstGeom prst="wedgeRoundRectCallout">
            <a:avLst>
              <a:gd name="adj1" fmla="val 96718"/>
              <a:gd name="adj2" fmla="val 31868"/>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rPr>
              <a:t>没有转满意度</a:t>
            </a:r>
            <a:endPar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p:txBody>
      </p:sp>
      <p:sp>
        <p:nvSpPr>
          <p:cNvPr id="22" name="圆角矩形标注 21"/>
          <p:cNvSpPr/>
          <p:nvPr/>
        </p:nvSpPr>
        <p:spPr bwMode="auto">
          <a:xfrm>
            <a:off x="9308018" y="5746574"/>
            <a:ext cx="1108191" cy="407310"/>
          </a:xfrm>
          <a:prstGeom prst="wedgeRoundRectCallout">
            <a:avLst>
              <a:gd name="adj1" fmla="val -65362"/>
              <a:gd name="adj2" fmla="val -11454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主动挂断</a:t>
            </a:r>
          </a:p>
        </p:txBody>
      </p:sp>
    </p:spTree>
    <p:extLst>
      <p:ext uri="{BB962C8B-B14F-4D97-AF65-F5344CB8AC3E}">
        <p14:creationId xmlns:p14="http://schemas.microsoft.com/office/powerpoint/2010/main" val="138172497"/>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dissolv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dissolv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1000" fill="hold"/>
                                        <p:tgtEl>
                                          <p:spTgt spid="1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1000"/>
                                        <p:tgtEl>
                                          <p:spTgt spid="18"/>
                                        </p:tgtEl>
                                      </p:cBhvr>
                                    </p:animEffect>
                                    <p:anim calcmode="lin" valueType="num">
                                      <p:cBhvr>
                                        <p:cTn id="71" dur="1000" fill="hold"/>
                                        <p:tgtEl>
                                          <p:spTgt spid="18"/>
                                        </p:tgtEl>
                                        <p:attrNameLst>
                                          <p:attrName>ppt_x</p:attrName>
                                        </p:attrNameLst>
                                      </p:cBhvr>
                                      <p:tavLst>
                                        <p:tav tm="0">
                                          <p:val>
                                            <p:strVal val="#ppt_x"/>
                                          </p:val>
                                        </p:tav>
                                        <p:tav tm="100000">
                                          <p:val>
                                            <p:strVal val="#ppt_x"/>
                                          </p:val>
                                        </p:tav>
                                      </p:tavLst>
                                    </p:anim>
                                    <p:anim calcmode="lin" valueType="num">
                                      <p:cBhvr>
                                        <p:cTn id="7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animBg="1"/>
      <p:bldP spid="13" grpId="0"/>
      <p:bldP spid="14" grpId="0" animBg="1"/>
      <p:bldP spid="15" grpId="0"/>
      <p:bldP spid="16" grpId="0" animBg="1"/>
      <p:bldP spid="17" grpId="0"/>
      <p:bldP spid="18" grpId="0" animBg="1"/>
      <p:bldP spid="19" grpId="0" animBg="1"/>
      <p:bldP spid="20" grpId="0" animBg="1"/>
      <p:bldP spid="21" grpId="0" animBg="1"/>
      <p:bldP spid="2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流程分析－卡片激活流程</a:t>
            </a:r>
            <a:endParaRPr kumimoji="1"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492" y="1533386"/>
            <a:ext cx="11111263" cy="4602370"/>
          </a:xfrm>
          <a:prstGeom prst="rect">
            <a:avLst/>
          </a:prstGeom>
        </p:spPr>
      </p:pic>
      <p:sp>
        <p:nvSpPr>
          <p:cNvPr id="4" name="圆角矩形标注 3"/>
          <p:cNvSpPr/>
          <p:nvPr/>
        </p:nvSpPr>
        <p:spPr bwMode="auto">
          <a:xfrm>
            <a:off x="3266828" y="4244203"/>
            <a:ext cx="2219571" cy="394057"/>
          </a:xfrm>
          <a:prstGeom prst="wedgeRoundRectCallout">
            <a:avLst>
              <a:gd name="adj1" fmla="val 20359"/>
              <a:gd name="adj2" fmla="val -96852"/>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rPr>
              <a:t>没有</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先核对身份？</a:t>
            </a:r>
          </a:p>
        </p:txBody>
      </p:sp>
      <p:sp>
        <p:nvSpPr>
          <p:cNvPr id="5" name="圆角矩形标注 4"/>
          <p:cNvSpPr/>
          <p:nvPr/>
        </p:nvSpPr>
        <p:spPr bwMode="auto">
          <a:xfrm>
            <a:off x="8699201" y="4797286"/>
            <a:ext cx="2219571" cy="622852"/>
          </a:xfrm>
          <a:prstGeom prst="wedgeRoundRectCallout">
            <a:avLst>
              <a:gd name="adj1" fmla="val -48303"/>
              <a:gd name="adj2" fmla="val -160267"/>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激活后没有确认卡片状态？</a:t>
            </a:r>
          </a:p>
        </p:txBody>
      </p:sp>
      <p:sp>
        <p:nvSpPr>
          <p:cNvPr id="6" name="圆角矩形标注 5"/>
          <p:cNvSpPr/>
          <p:nvPr/>
        </p:nvSpPr>
        <p:spPr bwMode="auto">
          <a:xfrm>
            <a:off x="6563138" y="1879600"/>
            <a:ext cx="1615662" cy="439530"/>
          </a:xfrm>
          <a:prstGeom prst="wedgeRoundRectCallout">
            <a:avLst>
              <a:gd name="adj1" fmla="val -69989"/>
              <a:gd name="adj2" fmla="val 47607"/>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流程</a:t>
            </a:r>
            <a:r>
              <a:rPr kumimoji="0" lang="zh-CN" altLang="en-US" sz="1600" b="0" i="0" u="none" strike="noStrike" cap="none" normalizeH="0" baseline="0" smtClean="0">
                <a:ln>
                  <a:noFill/>
                </a:ln>
                <a:solidFill>
                  <a:schemeClr val="accent2"/>
                </a:solidFill>
                <a:effectLst/>
                <a:latin typeface="Arial" panose="020B0604020202020204" pitchFamily="34" charset="0"/>
                <a:ea typeface="宋体" panose="02010600030101010101" pitchFamily="2" charset="-122"/>
              </a:rPr>
              <a:t>返回？</a:t>
            </a:r>
            <a:endPar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endParaRPr>
          </a:p>
        </p:txBody>
      </p:sp>
      <p:sp>
        <p:nvSpPr>
          <p:cNvPr id="7" name="圆角矩形标注 6"/>
          <p:cNvSpPr/>
          <p:nvPr/>
        </p:nvSpPr>
        <p:spPr bwMode="auto">
          <a:xfrm>
            <a:off x="5486399" y="4795922"/>
            <a:ext cx="2292626" cy="394057"/>
          </a:xfrm>
          <a:prstGeom prst="wedgeRoundRectCallout">
            <a:avLst>
              <a:gd name="adj1" fmla="val 23648"/>
              <a:gd name="adj2" fmla="val -12039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核对身份后结束了？</a:t>
            </a:r>
          </a:p>
        </p:txBody>
      </p:sp>
    </p:spTree>
    <p:extLst>
      <p:ext uri="{BB962C8B-B14F-4D97-AF65-F5344CB8AC3E}">
        <p14:creationId xmlns:p14="http://schemas.microsoft.com/office/powerpoint/2010/main" val="71703253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2" name="Group 8"/>
          <p:cNvGrpSpPr/>
          <p:nvPr/>
        </p:nvGrpSpPr>
        <p:grpSpPr>
          <a:xfrm>
            <a:off x="5645150" y="1716088"/>
            <a:ext cx="889000" cy="889000"/>
            <a:chOff x="0" y="0"/>
            <a:chExt cx="888824" cy="888824"/>
          </a:xfrm>
        </p:grpSpPr>
        <p:sp>
          <p:nvSpPr>
            <p:cNvPr id="4105" name="矩形 4"/>
            <p:cNvSpPr/>
            <p:nvPr/>
          </p:nvSpPr>
          <p:spPr>
            <a:xfrm rot="2700000">
              <a:off x="0" y="0"/>
              <a:ext cx="888824" cy="888824"/>
            </a:xfrm>
            <a:prstGeom prst="rect">
              <a:avLst/>
            </a:prstGeom>
            <a:solidFill>
              <a:srgbClr val="2F374C"/>
            </a:solidFill>
            <a:ln w="12700">
              <a:noFill/>
            </a:ln>
          </p:spPr>
          <p:txBody>
            <a:bodyPr anchor="ctr"/>
            <a:lstStyle/>
            <a:p>
              <a:pPr lvl="0" algn="ctr" eaLnBrk="1" hangingPunct="1"/>
              <a:endParaRPr lang="zh-CN" altLang="zh-CN" dirty="0">
                <a:solidFill>
                  <a:srgbClr val="A5A5A5"/>
                </a:solidFill>
                <a:latin typeface="宋体" panose="02010600030101010101" pitchFamily="2" charset="-122"/>
                <a:ea typeface="宋体" panose="02010600030101010101" pitchFamily="2" charset="-122"/>
                <a:sym typeface="宋体" panose="02010600030101010101" pitchFamily="2" charset="-122"/>
              </a:endParaRPr>
            </a:p>
          </p:txBody>
        </p:sp>
        <p:sp>
          <p:nvSpPr>
            <p:cNvPr id="4106" name="Freeform 6"/>
            <p:cNvSpPr>
              <a:spLocks noEditPoints="1"/>
            </p:cNvSpPr>
            <p:nvPr/>
          </p:nvSpPr>
          <p:spPr>
            <a:xfrm>
              <a:off x="187237" y="197556"/>
              <a:ext cx="514350" cy="493712"/>
            </a:xfrm>
            <a:custGeom>
              <a:avLst/>
              <a:gdLst>
                <a:gd name="txL" fmla="*/ 0 w 134"/>
                <a:gd name="txT" fmla="*/ 0 h 129"/>
                <a:gd name="txR" fmla="*/ 134 w 134"/>
                <a:gd name="txB" fmla="*/ 129 h 129"/>
              </a:gdLst>
              <a:ahLst/>
              <a:cxnLst>
                <a:cxn ang="0">
                  <a:pos x="88284" y="459267"/>
                </a:cxn>
                <a:cxn ang="0">
                  <a:pos x="88284" y="463094"/>
                </a:cxn>
                <a:cxn ang="0">
                  <a:pos x="99799" y="486058"/>
                </a:cxn>
                <a:cxn ang="0">
                  <a:pos x="126668" y="486058"/>
                </a:cxn>
                <a:cxn ang="0">
                  <a:pos x="257175" y="417168"/>
                </a:cxn>
                <a:cxn ang="0">
                  <a:pos x="383843" y="486058"/>
                </a:cxn>
                <a:cxn ang="0">
                  <a:pos x="414551" y="486058"/>
                </a:cxn>
                <a:cxn ang="0">
                  <a:pos x="426066" y="463094"/>
                </a:cxn>
                <a:cxn ang="0">
                  <a:pos x="426066" y="459267"/>
                </a:cxn>
                <a:cxn ang="0">
                  <a:pos x="395359" y="313832"/>
                </a:cxn>
                <a:cxn ang="0">
                  <a:pos x="502835" y="214325"/>
                </a:cxn>
                <a:cxn ang="0">
                  <a:pos x="514350" y="195188"/>
                </a:cxn>
                <a:cxn ang="0">
                  <a:pos x="510512" y="187534"/>
                </a:cxn>
                <a:cxn ang="0">
                  <a:pos x="487481" y="168398"/>
                </a:cxn>
                <a:cxn ang="0">
                  <a:pos x="341621" y="149262"/>
                </a:cxn>
                <a:cxn ang="0">
                  <a:pos x="280206" y="15309"/>
                </a:cxn>
                <a:cxn ang="0">
                  <a:pos x="257175" y="0"/>
                </a:cxn>
                <a:cxn ang="0">
                  <a:pos x="230306" y="15309"/>
                </a:cxn>
                <a:cxn ang="0">
                  <a:pos x="168891" y="149262"/>
                </a:cxn>
                <a:cxn ang="0">
                  <a:pos x="23031" y="168398"/>
                </a:cxn>
                <a:cxn ang="0">
                  <a:pos x="0" y="187534"/>
                </a:cxn>
                <a:cxn ang="0">
                  <a:pos x="0" y="195188"/>
                </a:cxn>
                <a:cxn ang="0">
                  <a:pos x="7677" y="214325"/>
                </a:cxn>
                <a:cxn ang="0">
                  <a:pos x="115153" y="313832"/>
                </a:cxn>
                <a:cxn ang="0">
                  <a:pos x="88284" y="459267"/>
                </a:cxn>
                <a:cxn ang="0">
                  <a:pos x="191922" y="179880"/>
                </a:cxn>
                <a:cxn ang="0">
                  <a:pos x="195760" y="172225"/>
                </a:cxn>
                <a:cxn ang="0">
                  <a:pos x="257175" y="42099"/>
                </a:cxn>
                <a:cxn ang="0">
                  <a:pos x="318590" y="172225"/>
                </a:cxn>
                <a:cxn ang="0">
                  <a:pos x="322428" y="179880"/>
                </a:cxn>
                <a:cxn ang="0">
                  <a:pos x="330105" y="179880"/>
                </a:cxn>
                <a:cxn ang="0">
                  <a:pos x="472127" y="199016"/>
                </a:cxn>
                <a:cxn ang="0">
                  <a:pos x="368490" y="294696"/>
                </a:cxn>
                <a:cxn ang="0">
                  <a:pos x="360813" y="302351"/>
                </a:cxn>
                <a:cxn ang="0">
                  <a:pos x="360813" y="310005"/>
                </a:cxn>
                <a:cxn ang="0">
                  <a:pos x="391520" y="451613"/>
                </a:cxn>
                <a:cxn ang="0">
                  <a:pos x="264852" y="382722"/>
                </a:cxn>
                <a:cxn ang="0">
                  <a:pos x="257175" y="378895"/>
                </a:cxn>
                <a:cxn ang="0">
                  <a:pos x="249498" y="382722"/>
                </a:cxn>
                <a:cxn ang="0">
                  <a:pos x="122830" y="451613"/>
                </a:cxn>
                <a:cxn ang="0">
                  <a:pos x="149699" y="310005"/>
                </a:cxn>
                <a:cxn ang="0">
                  <a:pos x="153537" y="302351"/>
                </a:cxn>
                <a:cxn ang="0">
                  <a:pos x="145860" y="294696"/>
                </a:cxn>
                <a:cxn ang="0">
                  <a:pos x="38384" y="199016"/>
                </a:cxn>
                <a:cxn ang="0">
                  <a:pos x="184245" y="179880"/>
                </a:cxn>
                <a:cxn ang="0">
                  <a:pos x="191922" y="179880"/>
                </a:cxn>
              </a:cxnLst>
              <a:rect l="txL" t="txT" r="txR" b="txB"/>
              <a:pathLst>
                <a:path w="134" h="129">
                  <a:moveTo>
                    <a:pt x="23" y="120"/>
                  </a:moveTo>
                  <a:cubicBezTo>
                    <a:pt x="23" y="120"/>
                    <a:pt x="23" y="121"/>
                    <a:pt x="23" y="121"/>
                  </a:cubicBezTo>
                  <a:cubicBezTo>
                    <a:pt x="23" y="123"/>
                    <a:pt x="24" y="126"/>
                    <a:pt x="26" y="127"/>
                  </a:cubicBezTo>
                  <a:cubicBezTo>
                    <a:pt x="28" y="129"/>
                    <a:pt x="31" y="129"/>
                    <a:pt x="33" y="127"/>
                  </a:cubicBezTo>
                  <a:cubicBezTo>
                    <a:pt x="33" y="127"/>
                    <a:pt x="59" y="113"/>
                    <a:pt x="67" y="109"/>
                  </a:cubicBezTo>
                  <a:cubicBezTo>
                    <a:pt x="100" y="127"/>
                    <a:pt x="100" y="127"/>
                    <a:pt x="100" y="127"/>
                  </a:cubicBezTo>
                  <a:cubicBezTo>
                    <a:pt x="103" y="129"/>
                    <a:pt x="106" y="129"/>
                    <a:pt x="108" y="127"/>
                  </a:cubicBezTo>
                  <a:cubicBezTo>
                    <a:pt x="110" y="126"/>
                    <a:pt x="111" y="123"/>
                    <a:pt x="111" y="121"/>
                  </a:cubicBezTo>
                  <a:cubicBezTo>
                    <a:pt x="111" y="121"/>
                    <a:pt x="111" y="120"/>
                    <a:pt x="111" y="120"/>
                  </a:cubicBezTo>
                  <a:cubicBezTo>
                    <a:pt x="111" y="120"/>
                    <a:pt x="105" y="91"/>
                    <a:pt x="103" y="82"/>
                  </a:cubicBezTo>
                  <a:cubicBezTo>
                    <a:pt x="131" y="56"/>
                    <a:pt x="131" y="56"/>
                    <a:pt x="131" y="56"/>
                  </a:cubicBezTo>
                  <a:cubicBezTo>
                    <a:pt x="133" y="55"/>
                    <a:pt x="134" y="53"/>
                    <a:pt x="134" y="51"/>
                  </a:cubicBezTo>
                  <a:cubicBezTo>
                    <a:pt x="134" y="50"/>
                    <a:pt x="134" y="49"/>
                    <a:pt x="133" y="49"/>
                  </a:cubicBezTo>
                  <a:cubicBezTo>
                    <a:pt x="132" y="46"/>
                    <a:pt x="130" y="44"/>
                    <a:pt x="127" y="44"/>
                  </a:cubicBezTo>
                  <a:cubicBezTo>
                    <a:pt x="127" y="44"/>
                    <a:pt x="98" y="40"/>
                    <a:pt x="89" y="39"/>
                  </a:cubicBezTo>
                  <a:cubicBezTo>
                    <a:pt x="73" y="4"/>
                    <a:pt x="73" y="4"/>
                    <a:pt x="73" y="4"/>
                  </a:cubicBezTo>
                  <a:cubicBezTo>
                    <a:pt x="72" y="2"/>
                    <a:pt x="70" y="0"/>
                    <a:pt x="67" y="0"/>
                  </a:cubicBezTo>
                  <a:cubicBezTo>
                    <a:pt x="64" y="0"/>
                    <a:pt x="61" y="2"/>
                    <a:pt x="60" y="4"/>
                  </a:cubicBezTo>
                  <a:cubicBezTo>
                    <a:pt x="44" y="39"/>
                    <a:pt x="44" y="39"/>
                    <a:pt x="44" y="39"/>
                  </a:cubicBezTo>
                  <a:cubicBezTo>
                    <a:pt x="6" y="44"/>
                    <a:pt x="6" y="44"/>
                    <a:pt x="6" y="44"/>
                  </a:cubicBezTo>
                  <a:cubicBezTo>
                    <a:pt x="3" y="44"/>
                    <a:pt x="1" y="46"/>
                    <a:pt x="0" y="49"/>
                  </a:cubicBezTo>
                  <a:cubicBezTo>
                    <a:pt x="0" y="49"/>
                    <a:pt x="0" y="50"/>
                    <a:pt x="0" y="51"/>
                  </a:cubicBezTo>
                  <a:cubicBezTo>
                    <a:pt x="0" y="53"/>
                    <a:pt x="1" y="55"/>
                    <a:pt x="2" y="56"/>
                  </a:cubicBezTo>
                  <a:cubicBezTo>
                    <a:pt x="2" y="56"/>
                    <a:pt x="24" y="76"/>
                    <a:pt x="30" y="82"/>
                  </a:cubicBezTo>
                  <a:lnTo>
                    <a:pt x="23" y="120"/>
                  </a:lnTo>
                  <a:close/>
                  <a:moveTo>
                    <a:pt x="50" y="47"/>
                  </a:moveTo>
                  <a:cubicBezTo>
                    <a:pt x="50" y="47"/>
                    <a:pt x="51" y="45"/>
                    <a:pt x="51" y="45"/>
                  </a:cubicBezTo>
                  <a:cubicBezTo>
                    <a:pt x="67" y="11"/>
                    <a:pt x="67" y="11"/>
                    <a:pt x="67" y="11"/>
                  </a:cubicBezTo>
                  <a:cubicBezTo>
                    <a:pt x="71" y="19"/>
                    <a:pt x="83" y="45"/>
                    <a:pt x="83" y="45"/>
                  </a:cubicBezTo>
                  <a:cubicBezTo>
                    <a:pt x="84" y="47"/>
                    <a:pt x="84" y="47"/>
                    <a:pt x="84" y="47"/>
                  </a:cubicBezTo>
                  <a:cubicBezTo>
                    <a:pt x="84" y="47"/>
                    <a:pt x="86" y="47"/>
                    <a:pt x="86" y="47"/>
                  </a:cubicBezTo>
                  <a:cubicBezTo>
                    <a:pt x="123" y="52"/>
                    <a:pt x="123" y="52"/>
                    <a:pt x="123" y="52"/>
                  </a:cubicBezTo>
                  <a:cubicBezTo>
                    <a:pt x="116" y="58"/>
                    <a:pt x="96" y="77"/>
                    <a:pt x="96" y="77"/>
                  </a:cubicBezTo>
                  <a:cubicBezTo>
                    <a:pt x="94" y="79"/>
                    <a:pt x="94" y="79"/>
                    <a:pt x="94" y="79"/>
                  </a:cubicBezTo>
                  <a:cubicBezTo>
                    <a:pt x="94" y="81"/>
                    <a:pt x="94" y="81"/>
                    <a:pt x="94" y="81"/>
                  </a:cubicBezTo>
                  <a:cubicBezTo>
                    <a:pt x="102" y="118"/>
                    <a:pt x="102" y="118"/>
                    <a:pt x="102" y="118"/>
                  </a:cubicBezTo>
                  <a:cubicBezTo>
                    <a:pt x="93" y="114"/>
                    <a:pt x="69" y="100"/>
                    <a:pt x="69" y="100"/>
                  </a:cubicBezTo>
                  <a:cubicBezTo>
                    <a:pt x="67" y="99"/>
                    <a:pt x="67" y="99"/>
                    <a:pt x="67" y="99"/>
                  </a:cubicBezTo>
                  <a:cubicBezTo>
                    <a:pt x="67" y="99"/>
                    <a:pt x="65" y="100"/>
                    <a:pt x="65" y="100"/>
                  </a:cubicBezTo>
                  <a:cubicBezTo>
                    <a:pt x="32" y="118"/>
                    <a:pt x="32" y="118"/>
                    <a:pt x="32" y="118"/>
                  </a:cubicBezTo>
                  <a:cubicBezTo>
                    <a:pt x="34" y="109"/>
                    <a:pt x="39" y="81"/>
                    <a:pt x="39" y="81"/>
                  </a:cubicBezTo>
                  <a:cubicBezTo>
                    <a:pt x="40" y="79"/>
                    <a:pt x="40" y="79"/>
                    <a:pt x="40" y="79"/>
                  </a:cubicBezTo>
                  <a:cubicBezTo>
                    <a:pt x="40" y="79"/>
                    <a:pt x="38" y="77"/>
                    <a:pt x="38" y="77"/>
                  </a:cubicBezTo>
                  <a:cubicBezTo>
                    <a:pt x="10" y="52"/>
                    <a:pt x="10" y="52"/>
                    <a:pt x="10" y="52"/>
                  </a:cubicBezTo>
                  <a:cubicBezTo>
                    <a:pt x="20" y="51"/>
                    <a:pt x="48" y="47"/>
                    <a:pt x="48" y="47"/>
                  </a:cubicBezTo>
                  <a:lnTo>
                    <a:pt x="50" y="47"/>
                  </a:lnTo>
                  <a:close/>
                </a:path>
              </a:pathLst>
            </a:custGeom>
            <a:solidFill>
              <a:schemeClr val="bg1"/>
            </a:solidFill>
            <a:ln w="9525">
              <a:solidFill>
                <a:schemeClr val="bg1"/>
              </a:solidFill>
            </a:ln>
          </p:spPr>
          <p:txBody>
            <a:bodyPr/>
            <a:lstStyle/>
            <a:p>
              <a:endParaRPr lang="zh-CN" altLang="en-US"/>
            </a:p>
          </p:txBody>
        </p:sp>
      </p:grpSp>
      <p:sp>
        <p:nvSpPr>
          <p:cNvPr id="6" name="文本框 5"/>
          <p:cNvSpPr/>
          <p:nvPr/>
        </p:nvSpPr>
        <p:spPr>
          <a:xfrm>
            <a:off x="5618163" y="2791233"/>
            <a:ext cx="954107" cy="1015663"/>
          </a:xfrm>
          <a:prstGeom prst="rect">
            <a:avLst/>
          </a:prstGeom>
          <a:noFill/>
          <a:ln w="9525">
            <a:noFill/>
          </a:ln>
        </p:spPr>
        <p:txBody>
          <a:bodyPr wrap="none">
            <a:spAutoFit/>
          </a:bodyPr>
          <a:lstStyle/>
          <a:p>
            <a:pPr lvl="0" eaLnBrk="1" hangingPunct="1"/>
            <a:r>
              <a:rPr lang="en-US" sz="6000" b="1" dirty="0" smtClean="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a:t>
            </a:r>
            <a:r>
              <a:rPr lang="en-US" altLang="zh-CN" sz="6000" b="1" dirty="0" smtClean="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3</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7" name="文本框 6"/>
          <p:cNvSpPr/>
          <p:nvPr/>
        </p:nvSpPr>
        <p:spPr>
          <a:xfrm>
            <a:off x="2584450" y="4176226"/>
            <a:ext cx="7010400" cy="870743"/>
          </a:xfrm>
          <a:prstGeom prst="rect">
            <a:avLst/>
          </a:prstGeom>
          <a:noFill/>
          <a:ln w="9525">
            <a:noFill/>
          </a:ln>
        </p:spPr>
        <p:txBody>
          <a:bodyPr>
            <a:noAutofit/>
          </a:bodyPr>
          <a:lstStyle/>
          <a:p>
            <a:pPr lvl="0" algn="ctr" eaLnBrk="1" hangingPunct="1">
              <a:lnSpc>
                <a:spcPts val="2400"/>
              </a:lnSpc>
            </a:pPr>
            <a:r>
              <a:rPr lang="zh-CN" altLang="en-US" sz="4000" dirty="0" smtClean="0">
                <a:solidFill>
                  <a:srgbClr val="F2F2F2"/>
                </a:solidFill>
                <a:latin typeface="Microsoft YaHei Light" charset="-122"/>
                <a:ea typeface="Microsoft YaHei Light" charset="-122"/>
                <a:cs typeface="Microsoft YaHei Light" charset="-122"/>
                <a:sym typeface="Arial" panose="020B0604020202020204" pitchFamily="34" charset="0"/>
              </a:rPr>
              <a:t>安全运维分析</a:t>
            </a:r>
            <a:endPar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endParaRPr>
          </a:p>
        </p:txBody>
      </p:sp>
    </p:spTree>
    <p:extLst>
      <p:ext uri="{BB962C8B-B14F-4D97-AF65-F5344CB8AC3E}">
        <p14:creationId xmlns:p14="http://schemas.microsoft.com/office/powerpoint/2010/main" val="866396003"/>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152"/>
                                        </p:tgtEl>
                                        <p:attrNameLst>
                                          <p:attrName>style.visibility</p:attrName>
                                        </p:attrNameLst>
                                      </p:cBhvr>
                                      <p:to>
                                        <p:strVal val="visible"/>
                                      </p:to>
                                    </p:set>
                                    <p:animEffect filter="dissolve">
                                      <p:cBhvr>
                                        <p:cTn id="7" dur="500"/>
                                        <p:tgtEl>
                                          <p:spTgt spid="6152"/>
                                        </p:tgtEl>
                                      </p:cBhvr>
                                    </p:animEffect>
                                  </p:childTnLst>
                                </p:cTn>
                              </p:par>
                            </p:childTnLst>
                          </p:cTn>
                        </p:par>
                        <p:par>
                          <p:cTn id="8" fill="hold">
                            <p:stCondLst>
                              <p:cond delay="500"/>
                            </p:stCondLst>
                            <p:childTnLst>
                              <p:par>
                                <p:cTn id="9" presetID="23" presetClass="entr" presetSubtype="36" fill="hold" grpId="0" nodeType="afterEffect">
                                  <p:stCondLst>
                                    <p:cond delay="0"/>
                                  </p:stCondLst>
                                  <p:iterate type="lt">
                                    <p:tmPct val="17000"/>
                                  </p:iterate>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strVal val="(6*min(max(#ppt_w*#ppt_h,.3),1)-7.4)/-.7*#ppt_w"/>
                                          </p:val>
                                        </p:tav>
                                        <p:tav tm="100000">
                                          <p:val>
                                            <p:strVal val="#ppt_w"/>
                                          </p:val>
                                        </p:tav>
                                      </p:tavLst>
                                    </p:anim>
                                    <p:anim calcmode="lin" valueType="num">
                                      <p:cBhvr>
                                        <p:cTn id="12" dur="500" fill="hold"/>
                                        <p:tgtEl>
                                          <p:spTgt spid="6"/>
                                        </p:tgtEl>
                                        <p:attrNameLst>
                                          <p:attrName>ppt_h</p:attrName>
                                        </p:attrNameLst>
                                      </p:cBhvr>
                                      <p:tavLst>
                                        <p:tav tm="0">
                                          <p:val>
                                            <p:strVal val="(6*min(max(#ppt_w*#ppt_h,.3),1)-7.4)/-.7*#ppt_h"/>
                                          </p:val>
                                        </p:tav>
                                        <p:tav tm="100000">
                                          <p:val>
                                            <p:strVal val="#ppt_h"/>
                                          </p:val>
                                        </p:tav>
                                      </p:tavLst>
                                    </p:anim>
                                    <p:anim calcmode="lin" valueType="num">
                                      <p:cBhvr>
                                        <p:cTn id="13" dur="500" fill="hold"/>
                                        <p:tgtEl>
                                          <p:spTgt spid="6"/>
                                        </p:tgtEl>
                                        <p:attrNameLst>
                                          <p:attrName>ppt_x</p:attrName>
                                        </p:attrNameLst>
                                      </p:cBhvr>
                                      <p:tavLst>
                                        <p:tav tm="0">
                                          <p:val>
                                            <p:fltVal val="0.5"/>
                                          </p:val>
                                        </p:tav>
                                        <p:tav tm="100000">
                                          <p:val>
                                            <p:strVal val="#ppt_x"/>
                                          </p:val>
                                        </p:tav>
                                      </p:tavLst>
                                    </p:anim>
                                    <p:anim calcmode="lin" valueType="num">
                                      <p:cBhvr>
                                        <p:cTn id="14"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85"/>
                            </p:stCondLst>
                            <p:childTnLst>
                              <p:par>
                                <p:cTn id="16" presetID="9"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filter="dissolv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p:bldP spid="7" grpId="0" bldLvl="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标题 24"/>
          <p:cNvSpPr>
            <a:spLocks noGrp="1"/>
          </p:cNvSpPr>
          <p:nvPr>
            <p:ph type="title"/>
          </p:nvPr>
        </p:nvSpPr>
        <p:spPr/>
        <p:txBody>
          <a:bodyPr/>
          <a:lstStyle/>
          <a:p>
            <a:r>
              <a:rPr kumimoji="1" lang="zh-CN" altLang="en-US" dirty="0" smtClean="0"/>
              <a:t>运维需求</a:t>
            </a:r>
            <a:endParaRPr kumimoji="1" lang="zh-CN" altLang="en-US" dirty="0"/>
          </a:p>
        </p:txBody>
      </p:sp>
      <p:grpSp>
        <p:nvGrpSpPr>
          <p:cNvPr id="6" name="组 69"/>
          <p:cNvGrpSpPr/>
          <p:nvPr/>
        </p:nvGrpSpPr>
        <p:grpSpPr>
          <a:xfrm>
            <a:off x="3143672" y="1268760"/>
            <a:ext cx="709613" cy="749300"/>
            <a:chOff x="6289676" y="1189037"/>
            <a:chExt cx="709613" cy="749300"/>
          </a:xfrm>
        </p:grpSpPr>
        <p:sp>
          <p:nvSpPr>
            <p:cNvPr id="7" name="Freeform 101"/>
            <p:cNvSpPr>
              <a:spLocks/>
            </p:cNvSpPr>
            <p:nvPr/>
          </p:nvSpPr>
          <p:spPr bwMode="auto">
            <a:xfrm>
              <a:off x="6289676" y="1635125"/>
              <a:ext cx="709613" cy="303212"/>
            </a:xfrm>
            <a:custGeom>
              <a:avLst/>
              <a:gdLst>
                <a:gd name="T0" fmla="*/ 857 w 860"/>
                <a:gd name="T1" fmla="*/ 325 h 367"/>
                <a:gd name="T2" fmla="*/ 857 w 860"/>
                <a:gd name="T3" fmla="*/ 249 h 367"/>
                <a:gd name="T4" fmla="*/ 832 w 860"/>
                <a:gd name="T5" fmla="*/ 175 h 367"/>
                <a:gd name="T6" fmla="*/ 430 w 860"/>
                <a:gd name="T7" fmla="*/ 0 h 367"/>
                <a:gd name="T8" fmla="*/ 28 w 860"/>
                <a:gd name="T9" fmla="*/ 175 h 367"/>
                <a:gd name="T10" fmla="*/ 3 w 860"/>
                <a:gd name="T11" fmla="*/ 248 h 367"/>
                <a:gd name="T12" fmla="*/ 3 w 860"/>
                <a:gd name="T13" fmla="*/ 325 h 367"/>
                <a:gd name="T14" fmla="*/ 47 w 860"/>
                <a:gd name="T15" fmla="*/ 367 h 367"/>
                <a:gd name="T16" fmla="*/ 813 w 860"/>
                <a:gd name="T17" fmla="*/ 367 h 367"/>
                <a:gd name="T18" fmla="*/ 857 w 860"/>
                <a:gd name="T19" fmla="*/ 325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0" h="367">
                  <a:moveTo>
                    <a:pt x="857" y="325"/>
                  </a:moveTo>
                  <a:cubicBezTo>
                    <a:pt x="857" y="249"/>
                    <a:pt x="857" y="249"/>
                    <a:pt x="857" y="249"/>
                  </a:cubicBezTo>
                  <a:cubicBezTo>
                    <a:pt x="857" y="249"/>
                    <a:pt x="860" y="203"/>
                    <a:pt x="832" y="175"/>
                  </a:cubicBezTo>
                  <a:cubicBezTo>
                    <a:pt x="804" y="147"/>
                    <a:pt x="430" y="0"/>
                    <a:pt x="430" y="0"/>
                  </a:cubicBezTo>
                  <a:cubicBezTo>
                    <a:pt x="430" y="0"/>
                    <a:pt x="56" y="147"/>
                    <a:pt x="28" y="175"/>
                  </a:cubicBezTo>
                  <a:cubicBezTo>
                    <a:pt x="0" y="203"/>
                    <a:pt x="3" y="248"/>
                    <a:pt x="3" y="248"/>
                  </a:cubicBezTo>
                  <a:cubicBezTo>
                    <a:pt x="3" y="325"/>
                    <a:pt x="3" y="325"/>
                    <a:pt x="3" y="325"/>
                  </a:cubicBezTo>
                  <a:cubicBezTo>
                    <a:pt x="3" y="325"/>
                    <a:pt x="1" y="367"/>
                    <a:pt x="47" y="367"/>
                  </a:cubicBezTo>
                  <a:cubicBezTo>
                    <a:pt x="813" y="367"/>
                    <a:pt x="813" y="367"/>
                    <a:pt x="813" y="367"/>
                  </a:cubicBezTo>
                  <a:cubicBezTo>
                    <a:pt x="859" y="367"/>
                    <a:pt x="857" y="325"/>
                    <a:pt x="857" y="325"/>
                  </a:cubicBezTo>
                </a:path>
              </a:pathLst>
            </a:custGeom>
            <a:solidFill>
              <a:srgbClr val="2D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pic>
          <p:nvPicPr>
            <p:cNvPr id="8" name="Picture 10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3039" y="1644650"/>
              <a:ext cx="241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reeform 103"/>
            <p:cNvSpPr>
              <a:spLocks/>
            </p:cNvSpPr>
            <p:nvPr/>
          </p:nvSpPr>
          <p:spPr bwMode="auto">
            <a:xfrm>
              <a:off x="6608764" y="1797050"/>
              <a:ext cx="71438" cy="90487"/>
            </a:xfrm>
            <a:custGeom>
              <a:avLst/>
              <a:gdLst>
                <a:gd name="T0" fmla="*/ 0 w 87"/>
                <a:gd name="T1" fmla="*/ 85 h 111"/>
                <a:gd name="T2" fmla="*/ 44 w 87"/>
                <a:gd name="T3" fmla="*/ 111 h 111"/>
                <a:gd name="T4" fmla="*/ 45 w 87"/>
                <a:gd name="T5" fmla="*/ 111 h 111"/>
                <a:gd name="T6" fmla="*/ 87 w 87"/>
                <a:gd name="T7" fmla="*/ 85 h 111"/>
                <a:gd name="T8" fmla="*/ 62 w 87"/>
                <a:gd name="T9" fmla="*/ 0 h 111"/>
                <a:gd name="T10" fmla="*/ 25 w 87"/>
                <a:gd name="T11" fmla="*/ 0 h 111"/>
                <a:gd name="T12" fmla="*/ 0 w 87"/>
                <a:gd name="T13" fmla="*/ 85 h 111"/>
              </a:gdLst>
              <a:ahLst/>
              <a:cxnLst>
                <a:cxn ang="0">
                  <a:pos x="T0" y="T1"/>
                </a:cxn>
                <a:cxn ang="0">
                  <a:pos x="T2" y="T3"/>
                </a:cxn>
                <a:cxn ang="0">
                  <a:pos x="T4" y="T5"/>
                </a:cxn>
                <a:cxn ang="0">
                  <a:pos x="T6" y="T7"/>
                </a:cxn>
                <a:cxn ang="0">
                  <a:pos x="T8" y="T9"/>
                </a:cxn>
                <a:cxn ang="0">
                  <a:pos x="T10" y="T11"/>
                </a:cxn>
                <a:cxn ang="0">
                  <a:pos x="T12" y="T13"/>
                </a:cxn>
              </a:cxnLst>
              <a:rect l="0" t="0" r="r" b="b"/>
              <a:pathLst>
                <a:path w="87" h="111">
                  <a:moveTo>
                    <a:pt x="0" y="85"/>
                  </a:moveTo>
                  <a:cubicBezTo>
                    <a:pt x="13" y="95"/>
                    <a:pt x="27" y="104"/>
                    <a:pt x="44" y="111"/>
                  </a:cubicBezTo>
                  <a:cubicBezTo>
                    <a:pt x="45" y="111"/>
                    <a:pt x="45" y="111"/>
                    <a:pt x="45" y="111"/>
                  </a:cubicBezTo>
                  <a:cubicBezTo>
                    <a:pt x="61" y="103"/>
                    <a:pt x="75" y="95"/>
                    <a:pt x="87" y="85"/>
                  </a:cubicBezTo>
                  <a:cubicBezTo>
                    <a:pt x="62" y="0"/>
                    <a:pt x="62" y="0"/>
                    <a:pt x="62" y="0"/>
                  </a:cubicBezTo>
                  <a:cubicBezTo>
                    <a:pt x="25" y="0"/>
                    <a:pt x="25" y="0"/>
                    <a:pt x="25" y="0"/>
                  </a:cubicBezTo>
                  <a:cubicBezTo>
                    <a:pt x="0" y="85"/>
                    <a:pt x="0" y="85"/>
                    <a:pt x="0" y="85"/>
                  </a:cubicBezTo>
                </a:path>
              </a:pathLst>
            </a:custGeom>
            <a:solidFill>
              <a:srgbClr val="E13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pic>
          <p:nvPicPr>
            <p:cNvPr id="10" name="Picture 10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6226" y="1792287"/>
              <a:ext cx="36513" cy="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105"/>
            <p:cNvSpPr>
              <a:spLocks/>
            </p:cNvSpPr>
            <p:nvPr/>
          </p:nvSpPr>
          <p:spPr bwMode="auto">
            <a:xfrm>
              <a:off x="6680201" y="1866900"/>
              <a:ext cx="0" cy="1587"/>
            </a:xfrm>
            <a:custGeom>
              <a:avLst/>
              <a:gdLst>
                <a:gd name="T0" fmla="*/ 0 w 1"/>
                <a:gd name="T1" fmla="*/ 0 h 2"/>
                <a:gd name="T2" fmla="*/ 0 w 1"/>
                <a:gd name="T3" fmla="*/ 0 h 2"/>
                <a:gd name="T4" fmla="*/ 1 w 1"/>
                <a:gd name="T5" fmla="*/ 2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0" y="0"/>
                    <a:pt x="0" y="0"/>
                  </a:cubicBezTo>
                  <a:cubicBezTo>
                    <a:pt x="1" y="2"/>
                    <a:pt x="1" y="2"/>
                    <a:pt x="1" y="2"/>
                  </a:cubicBezTo>
                  <a:cubicBezTo>
                    <a:pt x="0" y="0"/>
                    <a:pt x="0" y="0"/>
                    <a:pt x="0" y="0"/>
                  </a:cubicBezTo>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pic>
          <p:nvPicPr>
            <p:cNvPr id="12" name="Picture 10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7026" y="1863725"/>
              <a:ext cx="6350" cy="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Freeform 107"/>
            <p:cNvSpPr>
              <a:spLocks/>
            </p:cNvSpPr>
            <p:nvPr/>
          </p:nvSpPr>
          <p:spPr bwMode="auto">
            <a:xfrm>
              <a:off x="6629401" y="1797050"/>
              <a:ext cx="50800" cy="69850"/>
            </a:xfrm>
            <a:custGeom>
              <a:avLst/>
              <a:gdLst>
                <a:gd name="T0" fmla="*/ 37 w 62"/>
                <a:gd name="T1" fmla="*/ 0 h 86"/>
                <a:gd name="T2" fmla="*/ 0 w 62"/>
                <a:gd name="T3" fmla="*/ 0 h 86"/>
                <a:gd name="T4" fmla="*/ 0 w 62"/>
                <a:gd name="T5" fmla="*/ 0 h 86"/>
                <a:gd name="T6" fmla="*/ 62 w 62"/>
                <a:gd name="T7" fmla="*/ 86 h 86"/>
                <a:gd name="T8" fmla="*/ 62 w 62"/>
                <a:gd name="T9" fmla="*/ 85 h 86"/>
                <a:gd name="T10" fmla="*/ 37 w 62"/>
                <a:gd name="T11" fmla="*/ 0 h 86"/>
              </a:gdLst>
              <a:ahLst/>
              <a:cxnLst>
                <a:cxn ang="0">
                  <a:pos x="T0" y="T1"/>
                </a:cxn>
                <a:cxn ang="0">
                  <a:pos x="T2" y="T3"/>
                </a:cxn>
                <a:cxn ang="0">
                  <a:pos x="T4" y="T5"/>
                </a:cxn>
                <a:cxn ang="0">
                  <a:pos x="T6" y="T7"/>
                </a:cxn>
                <a:cxn ang="0">
                  <a:pos x="T8" y="T9"/>
                </a:cxn>
                <a:cxn ang="0">
                  <a:pos x="T10" y="T11"/>
                </a:cxn>
              </a:cxnLst>
              <a:rect l="0" t="0" r="r" b="b"/>
              <a:pathLst>
                <a:path w="62" h="86">
                  <a:moveTo>
                    <a:pt x="37" y="0"/>
                  </a:moveTo>
                  <a:cubicBezTo>
                    <a:pt x="0" y="0"/>
                    <a:pt x="0" y="0"/>
                    <a:pt x="0" y="0"/>
                  </a:cubicBezTo>
                  <a:cubicBezTo>
                    <a:pt x="0" y="0"/>
                    <a:pt x="0" y="0"/>
                    <a:pt x="0" y="0"/>
                  </a:cubicBezTo>
                  <a:cubicBezTo>
                    <a:pt x="62" y="86"/>
                    <a:pt x="62" y="86"/>
                    <a:pt x="62" y="86"/>
                  </a:cubicBezTo>
                  <a:cubicBezTo>
                    <a:pt x="62" y="86"/>
                    <a:pt x="62" y="86"/>
                    <a:pt x="62" y="85"/>
                  </a:cubicBezTo>
                  <a:cubicBezTo>
                    <a:pt x="37" y="0"/>
                    <a:pt x="37" y="0"/>
                    <a:pt x="37" y="0"/>
                  </a:cubicBezTo>
                </a:path>
              </a:pathLst>
            </a:custGeom>
            <a:solidFill>
              <a:srgbClr val="B62B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Freeform 108"/>
            <p:cNvSpPr>
              <a:spLocks/>
            </p:cNvSpPr>
            <p:nvPr/>
          </p:nvSpPr>
          <p:spPr bwMode="auto">
            <a:xfrm>
              <a:off x="6605589" y="1731962"/>
              <a:ext cx="76200" cy="68262"/>
            </a:xfrm>
            <a:custGeom>
              <a:avLst/>
              <a:gdLst>
                <a:gd name="T0" fmla="*/ 47 w 93"/>
                <a:gd name="T1" fmla="*/ 0 h 83"/>
                <a:gd name="T2" fmla="*/ 6 w 93"/>
                <a:gd name="T3" fmla="*/ 29 h 83"/>
                <a:gd name="T4" fmla="*/ 27 w 93"/>
                <a:gd name="T5" fmla="*/ 83 h 83"/>
                <a:gd name="T6" fmla="*/ 66 w 93"/>
                <a:gd name="T7" fmla="*/ 83 h 83"/>
                <a:gd name="T8" fmla="*/ 87 w 93"/>
                <a:gd name="T9" fmla="*/ 29 h 83"/>
                <a:gd name="T10" fmla="*/ 47 w 93"/>
                <a:gd name="T11" fmla="*/ 0 h 83"/>
              </a:gdLst>
              <a:ahLst/>
              <a:cxnLst>
                <a:cxn ang="0">
                  <a:pos x="T0" y="T1"/>
                </a:cxn>
                <a:cxn ang="0">
                  <a:pos x="T2" y="T3"/>
                </a:cxn>
                <a:cxn ang="0">
                  <a:pos x="T4" y="T5"/>
                </a:cxn>
                <a:cxn ang="0">
                  <a:pos x="T6" y="T7"/>
                </a:cxn>
                <a:cxn ang="0">
                  <a:pos x="T8" y="T9"/>
                </a:cxn>
                <a:cxn ang="0">
                  <a:pos x="T10" y="T11"/>
                </a:cxn>
              </a:cxnLst>
              <a:rect l="0" t="0" r="r" b="b"/>
              <a:pathLst>
                <a:path w="93" h="83">
                  <a:moveTo>
                    <a:pt x="47" y="0"/>
                  </a:moveTo>
                  <a:cubicBezTo>
                    <a:pt x="41" y="0"/>
                    <a:pt x="6" y="29"/>
                    <a:pt x="6" y="29"/>
                  </a:cubicBezTo>
                  <a:cubicBezTo>
                    <a:pt x="0" y="35"/>
                    <a:pt x="19" y="83"/>
                    <a:pt x="27" y="83"/>
                  </a:cubicBezTo>
                  <a:cubicBezTo>
                    <a:pt x="66" y="83"/>
                    <a:pt x="66" y="83"/>
                    <a:pt x="66" y="83"/>
                  </a:cubicBezTo>
                  <a:cubicBezTo>
                    <a:pt x="74" y="83"/>
                    <a:pt x="93" y="35"/>
                    <a:pt x="87" y="29"/>
                  </a:cubicBezTo>
                  <a:cubicBezTo>
                    <a:pt x="87" y="29"/>
                    <a:pt x="52" y="0"/>
                    <a:pt x="47" y="0"/>
                  </a:cubicBezTo>
                  <a:close/>
                </a:path>
              </a:pathLst>
            </a:custGeom>
            <a:solidFill>
              <a:srgbClr val="E133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109"/>
            <p:cNvSpPr>
              <a:spLocks/>
            </p:cNvSpPr>
            <p:nvPr/>
          </p:nvSpPr>
          <p:spPr bwMode="auto">
            <a:xfrm>
              <a:off x="6475414" y="1673225"/>
              <a:ext cx="338138" cy="215900"/>
            </a:xfrm>
            <a:custGeom>
              <a:avLst/>
              <a:gdLst>
                <a:gd name="T0" fmla="*/ 410 w 410"/>
                <a:gd name="T1" fmla="*/ 134 h 262"/>
                <a:gd name="T2" fmla="*/ 389 w 410"/>
                <a:gd name="T3" fmla="*/ 17 h 262"/>
                <a:gd name="T4" fmla="*/ 336 w 410"/>
                <a:gd name="T5" fmla="*/ 0 h 262"/>
                <a:gd name="T6" fmla="*/ 205 w 410"/>
                <a:gd name="T7" fmla="*/ 260 h 262"/>
                <a:gd name="T8" fmla="*/ 74 w 410"/>
                <a:gd name="T9" fmla="*/ 0 h 262"/>
                <a:gd name="T10" fmla="*/ 21 w 410"/>
                <a:gd name="T11" fmla="*/ 17 h 262"/>
                <a:gd name="T12" fmla="*/ 0 w 410"/>
                <a:gd name="T13" fmla="*/ 134 h 262"/>
                <a:gd name="T14" fmla="*/ 52 w 410"/>
                <a:gd name="T15" fmla="*/ 134 h 262"/>
                <a:gd name="T16" fmla="*/ 26 w 410"/>
                <a:gd name="T17" fmla="*/ 185 h 262"/>
                <a:gd name="T18" fmla="*/ 205 w 410"/>
                <a:gd name="T19" fmla="*/ 262 h 262"/>
                <a:gd name="T20" fmla="*/ 384 w 410"/>
                <a:gd name="T21" fmla="*/ 185 h 262"/>
                <a:gd name="T22" fmla="*/ 358 w 410"/>
                <a:gd name="T23" fmla="*/ 134 h 262"/>
                <a:gd name="T24" fmla="*/ 410 w 410"/>
                <a:gd name="T25" fmla="*/ 13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0" h="262">
                  <a:moveTo>
                    <a:pt x="410" y="134"/>
                  </a:moveTo>
                  <a:cubicBezTo>
                    <a:pt x="389" y="17"/>
                    <a:pt x="389" y="17"/>
                    <a:pt x="389" y="17"/>
                  </a:cubicBezTo>
                  <a:cubicBezTo>
                    <a:pt x="375" y="13"/>
                    <a:pt x="350" y="3"/>
                    <a:pt x="336" y="0"/>
                  </a:cubicBezTo>
                  <a:cubicBezTo>
                    <a:pt x="361" y="94"/>
                    <a:pt x="228" y="237"/>
                    <a:pt x="205" y="260"/>
                  </a:cubicBezTo>
                  <a:cubicBezTo>
                    <a:pt x="182" y="237"/>
                    <a:pt x="48" y="94"/>
                    <a:pt x="74" y="0"/>
                  </a:cubicBezTo>
                  <a:cubicBezTo>
                    <a:pt x="60" y="3"/>
                    <a:pt x="35" y="13"/>
                    <a:pt x="21" y="17"/>
                  </a:cubicBezTo>
                  <a:cubicBezTo>
                    <a:pt x="0" y="134"/>
                    <a:pt x="0" y="134"/>
                    <a:pt x="0" y="134"/>
                  </a:cubicBezTo>
                  <a:cubicBezTo>
                    <a:pt x="52" y="134"/>
                    <a:pt x="52" y="134"/>
                    <a:pt x="52" y="134"/>
                  </a:cubicBezTo>
                  <a:cubicBezTo>
                    <a:pt x="26" y="185"/>
                    <a:pt x="26" y="185"/>
                    <a:pt x="26" y="185"/>
                  </a:cubicBezTo>
                  <a:cubicBezTo>
                    <a:pt x="205" y="262"/>
                    <a:pt x="205" y="262"/>
                    <a:pt x="205" y="262"/>
                  </a:cubicBezTo>
                  <a:cubicBezTo>
                    <a:pt x="384" y="185"/>
                    <a:pt x="384" y="185"/>
                    <a:pt x="384" y="185"/>
                  </a:cubicBezTo>
                  <a:cubicBezTo>
                    <a:pt x="358" y="134"/>
                    <a:pt x="358" y="134"/>
                    <a:pt x="358" y="134"/>
                  </a:cubicBezTo>
                  <a:lnTo>
                    <a:pt x="410" y="134"/>
                  </a:lnTo>
                  <a:close/>
                </a:path>
              </a:pathLst>
            </a:custGeom>
            <a:solidFill>
              <a:srgbClr val="44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6" name="Freeform 110"/>
            <p:cNvSpPr>
              <a:spLocks noEditPoints="1"/>
            </p:cNvSpPr>
            <p:nvPr/>
          </p:nvSpPr>
          <p:spPr bwMode="auto">
            <a:xfrm>
              <a:off x="6502401" y="1649412"/>
              <a:ext cx="284163" cy="149225"/>
            </a:xfrm>
            <a:custGeom>
              <a:avLst/>
              <a:gdLst>
                <a:gd name="T0" fmla="*/ 172 w 344"/>
                <a:gd name="T1" fmla="*/ 99 h 181"/>
                <a:gd name="T2" fmla="*/ 83 w 344"/>
                <a:gd name="T3" fmla="*/ 181 h 181"/>
                <a:gd name="T4" fmla="*/ 57 w 344"/>
                <a:gd name="T5" fmla="*/ 0 h 181"/>
                <a:gd name="T6" fmla="*/ 172 w 344"/>
                <a:gd name="T7" fmla="*/ 99 h 181"/>
                <a:gd name="T8" fmla="*/ 287 w 344"/>
                <a:gd name="T9" fmla="*/ 0 h 181"/>
                <a:gd name="T10" fmla="*/ 172 w 344"/>
                <a:gd name="T11" fmla="*/ 99 h 181"/>
                <a:gd name="T12" fmla="*/ 261 w 344"/>
                <a:gd name="T13" fmla="*/ 181 h 181"/>
                <a:gd name="T14" fmla="*/ 287 w 344"/>
                <a:gd name="T15" fmla="*/ 0 h 1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181">
                  <a:moveTo>
                    <a:pt x="172" y="99"/>
                  </a:moveTo>
                  <a:cubicBezTo>
                    <a:pt x="83" y="181"/>
                    <a:pt x="83" y="181"/>
                    <a:pt x="83" y="181"/>
                  </a:cubicBezTo>
                  <a:cubicBezTo>
                    <a:pt x="83" y="181"/>
                    <a:pt x="0" y="66"/>
                    <a:pt x="57" y="0"/>
                  </a:cubicBezTo>
                  <a:cubicBezTo>
                    <a:pt x="57" y="0"/>
                    <a:pt x="59" y="76"/>
                    <a:pt x="172" y="99"/>
                  </a:cubicBezTo>
                  <a:close/>
                  <a:moveTo>
                    <a:pt x="287" y="0"/>
                  </a:moveTo>
                  <a:cubicBezTo>
                    <a:pt x="287" y="0"/>
                    <a:pt x="285" y="76"/>
                    <a:pt x="172" y="99"/>
                  </a:cubicBezTo>
                  <a:cubicBezTo>
                    <a:pt x="261" y="181"/>
                    <a:pt x="261" y="181"/>
                    <a:pt x="261" y="181"/>
                  </a:cubicBezTo>
                  <a:cubicBezTo>
                    <a:pt x="261" y="181"/>
                    <a:pt x="344" y="66"/>
                    <a:pt x="28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Rectangle 111"/>
            <p:cNvSpPr>
              <a:spLocks noChangeArrowheads="1"/>
            </p:cNvSpPr>
            <p:nvPr/>
          </p:nvSpPr>
          <p:spPr bwMode="auto">
            <a:xfrm>
              <a:off x="6792914" y="1878012"/>
              <a:ext cx="98425" cy="19050"/>
            </a:xfrm>
            <a:prstGeom prst="rect">
              <a:avLst/>
            </a:prstGeom>
            <a:solidFill>
              <a:srgbClr val="4444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112"/>
            <p:cNvSpPr>
              <a:spLocks/>
            </p:cNvSpPr>
            <p:nvPr/>
          </p:nvSpPr>
          <p:spPr bwMode="auto">
            <a:xfrm>
              <a:off x="6550026" y="1587500"/>
              <a:ext cx="188913" cy="142875"/>
            </a:xfrm>
            <a:custGeom>
              <a:avLst/>
              <a:gdLst>
                <a:gd name="T0" fmla="*/ 230 w 230"/>
                <a:gd name="T1" fmla="*/ 87 h 173"/>
                <a:gd name="T2" fmla="*/ 115 w 230"/>
                <a:gd name="T3" fmla="*/ 2 h 173"/>
                <a:gd name="T4" fmla="*/ 0 w 230"/>
                <a:gd name="T5" fmla="*/ 87 h 173"/>
                <a:gd name="T6" fmla="*/ 115 w 230"/>
                <a:gd name="T7" fmla="*/ 173 h 173"/>
                <a:gd name="T8" fmla="*/ 230 w 230"/>
                <a:gd name="T9" fmla="*/ 87 h 173"/>
              </a:gdLst>
              <a:ahLst/>
              <a:cxnLst>
                <a:cxn ang="0">
                  <a:pos x="T0" y="T1"/>
                </a:cxn>
                <a:cxn ang="0">
                  <a:pos x="T2" y="T3"/>
                </a:cxn>
                <a:cxn ang="0">
                  <a:pos x="T4" y="T5"/>
                </a:cxn>
                <a:cxn ang="0">
                  <a:pos x="T6" y="T7"/>
                </a:cxn>
                <a:cxn ang="0">
                  <a:pos x="T8" y="T9"/>
                </a:cxn>
              </a:cxnLst>
              <a:rect l="0" t="0" r="r" b="b"/>
              <a:pathLst>
                <a:path w="230" h="173">
                  <a:moveTo>
                    <a:pt x="230" y="87"/>
                  </a:moveTo>
                  <a:cubicBezTo>
                    <a:pt x="230" y="0"/>
                    <a:pt x="219" y="2"/>
                    <a:pt x="115" y="2"/>
                  </a:cubicBezTo>
                  <a:cubicBezTo>
                    <a:pt x="11" y="2"/>
                    <a:pt x="0" y="0"/>
                    <a:pt x="0" y="87"/>
                  </a:cubicBezTo>
                  <a:cubicBezTo>
                    <a:pt x="0" y="134"/>
                    <a:pt x="51" y="173"/>
                    <a:pt x="115" y="173"/>
                  </a:cubicBezTo>
                  <a:cubicBezTo>
                    <a:pt x="179" y="173"/>
                    <a:pt x="230" y="134"/>
                    <a:pt x="230" y="87"/>
                  </a:cubicBezTo>
                  <a:close/>
                </a:path>
              </a:pathLst>
            </a:custGeom>
            <a:solidFill>
              <a:srgbClr val="C7B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113"/>
            <p:cNvSpPr>
              <a:spLocks/>
            </p:cNvSpPr>
            <p:nvPr/>
          </p:nvSpPr>
          <p:spPr bwMode="auto">
            <a:xfrm>
              <a:off x="6794501" y="1441450"/>
              <a:ext cx="41275" cy="93662"/>
            </a:xfrm>
            <a:custGeom>
              <a:avLst/>
              <a:gdLst>
                <a:gd name="T0" fmla="*/ 17 w 50"/>
                <a:gd name="T1" fmla="*/ 0 h 114"/>
                <a:gd name="T2" fmla="*/ 0 w 50"/>
                <a:gd name="T3" fmla="*/ 111 h 114"/>
                <a:gd name="T4" fmla="*/ 45 w 50"/>
                <a:gd name="T5" fmla="*/ 61 h 114"/>
                <a:gd name="T6" fmla="*/ 17 w 50"/>
                <a:gd name="T7" fmla="*/ 0 h 114"/>
              </a:gdLst>
              <a:ahLst/>
              <a:cxnLst>
                <a:cxn ang="0">
                  <a:pos x="T0" y="T1"/>
                </a:cxn>
                <a:cxn ang="0">
                  <a:pos x="T2" y="T3"/>
                </a:cxn>
                <a:cxn ang="0">
                  <a:pos x="T4" y="T5"/>
                </a:cxn>
                <a:cxn ang="0">
                  <a:pos x="T6" y="T7"/>
                </a:cxn>
              </a:cxnLst>
              <a:rect l="0" t="0" r="r" b="b"/>
              <a:pathLst>
                <a:path w="50" h="114">
                  <a:moveTo>
                    <a:pt x="17" y="0"/>
                  </a:moveTo>
                  <a:cubicBezTo>
                    <a:pt x="0" y="111"/>
                    <a:pt x="0" y="111"/>
                    <a:pt x="0" y="111"/>
                  </a:cubicBezTo>
                  <a:cubicBezTo>
                    <a:pt x="21" y="114"/>
                    <a:pt x="41" y="92"/>
                    <a:pt x="45" y="61"/>
                  </a:cubicBezTo>
                  <a:cubicBezTo>
                    <a:pt x="50" y="30"/>
                    <a:pt x="37" y="3"/>
                    <a:pt x="17" y="0"/>
                  </a:cubicBezTo>
                </a:path>
              </a:pathLst>
            </a:custGeom>
            <a:solidFill>
              <a:srgbClr val="C7B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114"/>
            <p:cNvSpPr>
              <a:spLocks/>
            </p:cNvSpPr>
            <p:nvPr/>
          </p:nvSpPr>
          <p:spPr bwMode="auto">
            <a:xfrm>
              <a:off x="6451601" y="1441450"/>
              <a:ext cx="41275" cy="93662"/>
            </a:xfrm>
            <a:custGeom>
              <a:avLst/>
              <a:gdLst>
                <a:gd name="T0" fmla="*/ 33 w 49"/>
                <a:gd name="T1" fmla="*/ 0 h 114"/>
                <a:gd name="T2" fmla="*/ 49 w 49"/>
                <a:gd name="T3" fmla="*/ 111 h 114"/>
                <a:gd name="T4" fmla="*/ 4 w 49"/>
                <a:gd name="T5" fmla="*/ 61 h 114"/>
                <a:gd name="T6" fmla="*/ 33 w 49"/>
                <a:gd name="T7" fmla="*/ 0 h 114"/>
              </a:gdLst>
              <a:ahLst/>
              <a:cxnLst>
                <a:cxn ang="0">
                  <a:pos x="T0" y="T1"/>
                </a:cxn>
                <a:cxn ang="0">
                  <a:pos x="T2" y="T3"/>
                </a:cxn>
                <a:cxn ang="0">
                  <a:pos x="T4" y="T5"/>
                </a:cxn>
                <a:cxn ang="0">
                  <a:pos x="T6" y="T7"/>
                </a:cxn>
              </a:cxnLst>
              <a:rect l="0" t="0" r="r" b="b"/>
              <a:pathLst>
                <a:path w="49" h="114">
                  <a:moveTo>
                    <a:pt x="33" y="0"/>
                  </a:moveTo>
                  <a:cubicBezTo>
                    <a:pt x="49" y="111"/>
                    <a:pt x="49" y="111"/>
                    <a:pt x="49" y="111"/>
                  </a:cubicBezTo>
                  <a:cubicBezTo>
                    <a:pt x="29" y="114"/>
                    <a:pt x="9" y="92"/>
                    <a:pt x="4" y="61"/>
                  </a:cubicBezTo>
                  <a:cubicBezTo>
                    <a:pt x="0" y="30"/>
                    <a:pt x="12" y="3"/>
                    <a:pt x="33" y="0"/>
                  </a:cubicBezTo>
                  <a:close/>
                </a:path>
              </a:pathLst>
            </a:custGeom>
            <a:solidFill>
              <a:srgbClr val="C7B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Oval 115"/>
            <p:cNvSpPr>
              <a:spLocks noChangeArrowheads="1"/>
            </p:cNvSpPr>
            <p:nvPr/>
          </p:nvSpPr>
          <p:spPr bwMode="auto">
            <a:xfrm>
              <a:off x="6478589" y="1271587"/>
              <a:ext cx="330200" cy="407987"/>
            </a:xfrm>
            <a:prstGeom prst="ellipse">
              <a:avLst/>
            </a:prstGeom>
            <a:solidFill>
              <a:srgbClr val="C7B2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116"/>
            <p:cNvSpPr>
              <a:spLocks/>
            </p:cNvSpPr>
            <p:nvPr/>
          </p:nvSpPr>
          <p:spPr bwMode="auto">
            <a:xfrm>
              <a:off x="6426201" y="1189037"/>
              <a:ext cx="434975" cy="274637"/>
            </a:xfrm>
            <a:custGeom>
              <a:avLst/>
              <a:gdLst>
                <a:gd name="T0" fmla="*/ 433 w 528"/>
                <a:gd name="T1" fmla="*/ 124 h 334"/>
                <a:gd name="T2" fmla="*/ 142 w 528"/>
                <a:gd name="T3" fmla="*/ 80 h 334"/>
                <a:gd name="T4" fmla="*/ 48 w 528"/>
                <a:gd name="T5" fmla="*/ 315 h 334"/>
                <a:gd name="T6" fmla="*/ 73 w 528"/>
                <a:gd name="T7" fmla="*/ 334 h 334"/>
                <a:gd name="T8" fmla="*/ 197 w 528"/>
                <a:gd name="T9" fmla="*/ 211 h 334"/>
                <a:gd name="T10" fmla="*/ 273 w 528"/>
                <a:gd name="T11" fmla="*/ 216 h 334"/>
                <a:gd name="T12" fmla="*/ 393 w 528"/>
                <a:gd name="T13" fmla="*/ 205 h 334"/>
                <a:gd name="T14" fmla="*/ 463 w 528"/>
                <a:gd name="T15" fmla="*/ 325 h 334"/>
                <a:gd name="T16" fmla="*/ 482 w 528"/>
                <a:gd name="T17" fmla="*/ 315 h 334"/>
                <a:gd name="T18" fmla="*/ 433 w 528"/>
                <a:gd name="T19" fmla="*/ 12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8" h="334">
                  <a:moveTo>
                    <a:pt x="433" y="124"/>
                  </a:moveTo>
                  <a:cubicBezTo>
                    <a:pt x="411" y="71"/>
                    <a:pt x="284" y="0"/>
                    <a:pt x="142" y="80"/>
                  </a:cubicBezTo>
                  <a:cubicBezTo>
                    <a:pt x="0" y="159"/>
                    <a:pt x="48" y="315"/>
                    <a:pt x="48" y="315"/>
                  </a:cubicBezTo>
                  <a:cubicBezTo>
                    <a:pt x="68" y="315"/>
                    <a:pt x="73" y="334"/>
                    <a:pt x="73" y="334"/>
                  </a:cubicBezTo>
                  <a:cubicBezTo>
                    <a:pt x="74" y="331"/>
                    <a:pt x="114" y="222"/>
                    <a:pt x="197" y="211"/>
                  </a:cubicBezTo>
                  <a:cubicBezTo>
                    <a:pt x="224" y="208"/>
                    <a:pt x="249" y="212"/>
                    <a:pt x="273" y="216"/>
                  </a:cubicBezTo>
                  <a:cubicBezTo>
                    <a:pt x="312" y="223"/>
                    <a:pt x="350" y="230"/>
                    <a:pt x="393" y="205"/>
                  </a:cubicBezTo>
                  <a:cubicBezTo>
                    <a:pt x="402" y="257"/>
                    <a:pt x="465" y="266"/>
                    <a:pt x="463" y="325"/>
                  </a:cubicBezTo>
                  <a:cubicBezTo>
                    <a:pt x="472" y="314"/>
                    <a:pt x="482" y="315"/>
                    <a:pt x="482" y="315"/>
                  </a:cubicBezTo>
                  <a:cubicBezTo>
                    <a:pt x="528" y="139"/>
                    <a:pt x="433" y="124"/>
                    <a:pt x="433" y="124"/>
                  </a:cubicBezTo>
                </a:path>
              </a:pathLst>
            </a:custGeom>
            <a:solidFill>
              <a:srgbClr val="703F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117"/>
            <p:cNvSpPr>
              <a:spLocks/>
            </p:cNvSpPr>
            <p:nvPr/>
          </p:nvSpPr>
          <p:spPr bwMode="auto">
            <a:xfrm>
              <a:off x="6489701" y="1357312"/>
              <a:ext cx="317500" cy="98425"/>
            </a:xfrm>
            <a:custGeom>
              <a:avLst/>
              <a:gdLst>
                <a:gd name="T0" fmla="*/ 316 w 385"/>
                <a:gd name="T1" fmla="*/ 0 h 120"/>
                <a:gd name="T2" fmla="*/ 250 w 385"/>
                <a:gd name="T3" fmla="*/ 18 h 120"/>
                <a:gd name="T4" fmla="*/ 250 w 385"/>
                <a:gd name="T5" fmla="*/ 18 h 120"/>
                <a:gd name="T6" fmla="*/ 250 w 385"/>
                <a:gd name="T7" fmla="*/ 18 h 120"/>
                <a:gd name="T8" fmla="*/ 250 w 385"/>
                <a:gd name="T9" fmla="*/ 18 h 120"/>
                <a:gd name="T10" fmla="*/ 250 w 385"/>
                <a:gd name="T11" fmla="*/ 18 h 120"/>
                <a:gd name="T12" fmla="*/ 196 w 385"/>
                <a:gd name="T13" fmla="*/ 11 h 120"/>
                <a:gd name="T14" fmla="*/ 196 w 385"/>
                <a:gd name="T15" fmla="*/ 11 h 120"/>
                <a:gd name="T16" fmla="*/ 196 w 385"/>
                <a:gd name="T17" fmla="*/ 11 h 120"/>
                <a:gd name="T18" fmla="*/ 196 w 385"/>
                <a:gd name="T19" fmla="*/ 11 h 120"/>
                <a:gd name="T20" fmla="*/ 196 w 385"/>
                <a:gd name="T21" fmla="*/ 11 h 120"/>
                <a:gd name="T22" fmla="*/ 195 w 385"/>
                <a:gd name="T23" fmla="*/ 11 h 120"/>
                <a:gd name="T24" fmla="*/ 195 w 385"/>
                <a:gd name="T25" fmla="*/ 11 h 120"/>
                <a:gd name="T26" fmla="*/ 140 w 385"/>
                <a:gd name="T27" fmla="*/ 5 h 120"/>
                <a:gd name="T28" fmla="*/ 140 w 385"/>
                <a:gd name="T29" fmla="*/ 5 h 120"/>
                <a:gd name="T30" fmla="*/ 140 w 385"/>
                <a:gd name="T31" fmla="*/ 5 h 120"/>
                <a:gd name="T32" fmla="*/ 120 w 385"/>
                <a:gd name="T33" fmla="*/ 6 h 120"/>
                <a:gd name="T34" fmla="*/ 120 w 385"/>
                <a:gd name="T35" fmla="*/ 6 h 120"/>
                <a:gd name="T36" fmla="*/ 119 w 385"/>
                <a:gd name="T37" fmla="*/ 6 h 120"/>
                <a:gd name="T38" fmla="*/ 119 w 385"/>
                <a:gd name="T39" fmla="*/ 6 h 120"/>
                <a:gd name="T40" fmla="*/ 119 w 385"/>
                <a:gd name="T41" fmla="*/ 6 h 120"/>
                <a:gd name="T42" fmla="*/ 119 w 385"/>
                <a:gd name="T43" fmla="*/ 6 h 120"/>
                <a:gd name="T44" fmla="*/ 119 w 385"/>
                <a:gd name="T45" fmla="*/ 6 h 120"/>
                <a:gd name="T46" fmla="*/ 8 w 385"/>
                <a:gd name="T47" fmla="*/ 101 h 120"/>
                <a:gd name="T48" fmla="*/ 0 w 385"/>
                <a:gd name="T49" fmla="*/ 120 h 120"/>
                <a:gd name="T50" fmla="*/ 113 w 385"/>
                <a:gd name="T51" fmla="*/ 23 h 120"/>
                <a:gd name="T52" fmla="*/ 134 w 385"/>
                <a:gd name="T53" fmla="*/ 22 h 120"/>
                <a:gd name="T54" fmla="*/ 189 w 385"/>
                <a:gd name="T55" fmla="*/ 28 h 120"/>
                <a:gd name="T56" fmla="*/ 243 w 385"/>
                <a:gd name="T57" fmla="*/ 35 h 120"/>
                <a:gd name="T58" fmla="*/ 309 w 385"/>
                <a:gd name="T59" fmla="*/ 17 h 120"/>
                <a:gd name="T60" fmla="*/ 385 w 385"/>
                <a:gd name="T61" fmla="*/ 104 h 120"/>
                <a:gd name="T62" fmla="*/ 316 w 385"/>
                <a:gd name="T63" fmla="*/ 1 h 120"/>
                <a:gd name="T64" fmla="*/ 316 w 385"/>
                <a:gd name="T65" fmla="*/ 1 h 120"/>
                <a:gd name="T66" fmla="*/ 316 w 385"/>
                <a:gd name="T67" fmla="*/ 1 h 120"/>
                <a:gd name="T68" fmla="*/ 316 w 385"/>
                <a:gd name="T69" fmla="*/ 1 h 120"/>
                <a:gd name="T70" fmla="*/ 316 w 385"/>
                <a:gd name="T71" fmla="*/ 1 h 120"/>
                <a:gd name="T72" fmla="*/ 316 w 385"/>
                <a:gd name="T73" fmla="*/ 1 h 120"/>
                <a:gd name="T74" fmla="*/ 316 w 385"/>
                <a:gd name="T75" fmla="*/ 1 h 120"/>
                <a:gd name="T76" fmla="*/ 316 w 385"/>
                <a:gd name="T77" fmla="*/ 0 h 120"/>
                <a:gd name="T78" fmla="*/ 316 w 385"/>
                <a:gd name="T79" fmla="*/ 0 h 120"/>
                <a:gd name="T80" fmla="*/ 316 w 385"/>
                <a:gd name="T8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85" h="120">
                  <a:moveTo>
                    <a:pt x="316" y="0"/>
                  </a:moveTo>
                  <a:cubicBezTo>
                    <a:pt x="293" y="13"/>
                    <a:pt x="271" y="18"/>
                    <a:pt x="250" y="18"/>
                  </a:cubicBezTo>
                  <a:cubicBezTo>
                    <a:pt x="250" y="18"/>
                    <a:pt x="250" y="18"/>
                    <a:pt x="250" y="18"/>
                  </a:cubicBezTo>
                  <a:cubicBezTo>
                    <a:pt x="250" y="18"/>
                    <a:pt x="250" y="18"/>
                    <a:pt x="250" y="18"/>
                  </a:cubicBezTo>
                  <a:cubicBezTo>
                    <a:pt x="250" y="18"/>
                    <a:pt x="250" y="18"/>
                    <a:pt x="250" y="18"/>
                  </a:cubicBezTo>
                  <a:cubicBezTo>
                    <a:pt x="250" y="18"/>
                    <a:pt x="250" y="18"/>
                    <a:pt x="250" y="18"/>
                  </a:cubicBezTo>
                  <a:cubicBezTo>
                    <a:pt x="232" y="18"/>
                    <a:pt x="214" y="15"/>
                    <a:pt x="196" y="11"/>
                  </a:cubicBezTo>
                  <a:cubicBezTo>
                    <a:pt x="196" y="11"/>
                    <a:pt x="196" y="11"/>
                    <a:pt x="196" y="11"/>
                  </a:cubicBezTo>
                  <a:cubicBezTo>
                    <a:pt x="196" y="11"/>
                    <a:pt x="196" y="11"/>
                    <a:pt x="196" y="11"/>
                  </a:cubicBezTo>
                  <a:cubicBezTo>
                    <a:pt x="196" y="11"/>
                    <a:pt x="196" y="11"/>
                    <a:pt x="196" y="11"/>
                  </a:cubicBezTo>
                  <a:cubicBezTo>
                    <a:pt x="196" y="11"/>
                    <a:pt x="196" y="11"/>
                    <a:pt x="196" y="11"/>
                  </a:cubicBezTo>
                  <a:cubicBezTo>
                    <a:pt x="196" y="11"/>
                    <a:pt x="195" y="11"/>
                    <a:pt x="195" y="11"/>
                  </a:cubicBezTo>
                  <a:cubicBezTo>
                    <a:pt x="195" y="11"/>
                    <a:pt x="195" y="11"/>
                    <a:pt x="195" y="11"/>
                  </a:cubicBezTo>
                  <a:cubicBezTo>
                    <a:pt x="177" y="8"/>
                    <a:pt x="159" y="5"/>
                    <a:pt x="140" y="5"/>
                  </a:cubicBezTo>
                  <a:cubicBezTo>
                    <a:pt x="140" y="5"/>
                    <a:pt x="140" y="5"/>
                    <a:pt x="140" y="5"/>
                  </a:cubicBezTo>
                  <a:cubicBezTo>
                    <a:pt x="140" y="5"/>
                    <a:pt x="140" y="5"/>
                    <a:pt x="140" y="5"/>
                  </a:cubicBezTo>
                  <a:cubicBezTo>
                    <a:pt x="134" y="5"/>
                    <a:pt x="127" y="5"/>
                    <a:pt x="120" y="6"/>
                  </a:cubicBezTo>
                  <a:cubicBezTo>
                    <a:pt x="120" y="6"/>
                    <a:pt x="120" y="6"/>
                    <a:pt x="120" y="6"/>
                  </a:cubicBezTo>
                  <a:cubicBezTo>
                    <a:pt x="120" y="6"/>
                    <a:pt x="120" y="6"/>
                    <a:pt x="119" y="6"/>
                  </a:cubicBezTo>
                  <a:cubicBezTo>
                    <a:pt x="119" y="6"/>
                    <a:pt x="119" y="6"/>
                    <a:pt x="119" y="6"/>
                  </a:cubicBezTo>
                  <a:cubicBezTo>
                    <a:pt x="119" y="6"/>
                    <a:pt x="119" y="6"/>
                    <a:pt x="119" y="6"/>
                  </a:cubicBezTo>
                  <a:cubicBezTo>
                    <a:pt x="119" y="6"/>
                    <a:pt x="119" y="6"/>
                    <a:pt x="119" y="6"/>
                  </a:cubicBezTo>
                  <a:cubicBezTo>
                    <a:pt x="119" y="6"/>
                    <a:pt x="119" y="6"/>
                    <a:pt x="119" y="6"/>
                  </a:cubicBezTo>
                  <a:cubicBezTo>
                    <a:pt x="63" y="14"/>
                    <a:pt x="26" y="68"/>
                    <a:pt x="8" y="101"/>
                  </a:cubicBezTo>
                  <a:cubicBezTo>
                    <a:pt x="5" y="109"/>
                    <a:pt x="2" y="115"/>
                    <a:pt x="0" y="120"/>
                  </a:cubicBezTo>
                  <a:cubicBezTo>
                    <a:pt x="19" y="83"/>
                    <a:pt x="56" y="31"/>
                    <a:pt x="113" y="23"/>
                  </a:cubicBezTo>
                  <a:cubicBezTo>
                    <a:pt x="120" y="22"/>
                    <a:pt x="127" y="22"/>
                    <a:pt x="134" y="22"/>
                  </a:cubicBezTo>
                  <a:cubicBezTo>
                    <a:pt x="153" y="22"/>
                    <a:pt x="171" y="25"/>
                    <a:pt x="189" y="28"/>
                  </a:cubicBezTo>
                  <a:cubicBezTo>
                    <a:pt x="208" y="32"/>
                    <a:pt x="225" y="35"/>
                    <a:pt x="243" y="35"/>
                  </a:cubicBezTo>
                  <a:cubicBezTo>
                    <a:pt x="264" y="35"/>
                    <a:pt x="286" y="31"/>
                    <a:pt x="309" y="17"/>
                  </a:cubicBezTo>
                  <a:cubicBezTo>
                    <a:pt x="316" y="60"/>
                    <a:pt x="369" y="67"/>
                    <a:pt x="385" y="104"/>
                  </a:cubicBezTo>
                  <a:cubicBezTo>
                    <a:pt x="376" y="59"/>
                    <a:pt x="325" y="47"/>
                    <a:pt x="316" y="1"/>
                  </a:cubicBezTo>
                  <a:cubicBezTo>
                    <a:pt x="316" y="1"/>
                    <a:pt x="316" y="1"/>
                    <a:pt x="316" y="1"/>
                  </a:cubicBezTo>
                  <a:cubicBezTo>
                    <a:pt x="316" y="1"/>
                    <a:pt x="316" y="1"/>
                    <a:pt x="316" y="1"/>
                  </a:cubicBezTo>
                  <a:cubicBezTo>
                    <a:pt x="316" y="1"/>
                    <a:pt x="316" y="1"/>
                    <a:pt x="316" y="1"/>
                  </a:cubicBezTo>
                  <a:cubicBezTo>
                    <a:pt x="316" y="1"/>
                    <a:pt x="316" y="1"/>
                    <a:pt x="316" y="1"/>
                  </a:cubicBezTo>
                  <a:cubicBezTo>
                    <a:pt x="316" y="1"/>
                    <a:pt x="316" y="1"/>
                    <a:pt x="316" y="1"/>
                  </a:cubicBezTo>
                  <a:cubicBezTo>
                    <a:pt x="316" y="1"/>
                    <a:pt x="316" y="1"/>
                    <a:pt x="316" y="1"/>
                  </a:cubicBezTo>
                  <a:cubicBezTo>
                    <a:pt x="316" y="1"/>
                    <a:pt x="316" y="0"/>
                    <a:pt x="316" y="0"/>
                  </a:cubicBezTo>
                  <a:cubicBezTo>
                    <a:pt x="316" y="0"/>
                    <a:pt x="316" y="0"/>
                    <a:pt x="316" y="0"/>
                  </a:cubicBezTo>
                  <a:cubicBezTo>
                    <a:pt x="316" y="0"/>
                    <a:pt x="316" y="0"/>
                    <a:pt x="316" y="0"/>
                  </a:cubicBezTo>
                </a:path>
              </a:pathLst>
            </a:custGeom>
            <a:solidFill>
              <a:srgbClr val="A291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118"/>
            <p:cNvSpPr>
              <a:spLocks noEditPoints="1"/>
            </p:cNvSpPr>
            <p:nvPr/>
          </p:nvSpPr>
          <p:spPr bwMode="auto">
            <a:xfrm>
              <a:off x="6496051" y="1357312"/>
              <a:ext cx="254000" cy="84137"/>
            </a:xfrm>
            <a:custGeom>
              <a:avLst/>
              <a:gdLst>
                <a:gd name="T0" fmla="*/ 242 w 308"/>
                <a:gd name="T1" fmla="*/ 18 h 101"/>
                <a:gd name="T2" fmla="*/ 242 w 308"/>
                <a:gd name="T3" fmla="*/ 18 h 101"/>
                <a:gd name="T4" fmla="*/ 242 w 308"/>
                <a:gd name="T5" fmla="*/ 18 h 101"/>
                <a:gd name="T6" fmla="*/ 242 w 308"/>
                <a:gd name="T7" fmla="*/ 18 h 101"/>
                <a:gd name="T8" fmla="*/ 188 w 308"/>
                <a:gd name="T9" fmla="*/ 11 h 101"/>
                <a:gd name="T10" fmla="*/ 188 w 308"/>
                <a:gd name="T11" fmla="*/ 11 h 101"/>
                <a:gd name="T12" fmla="*/ 188 w 308"/>
                <a:gd name="T13" fmla="*/ 11 h 101"/>
                <a:gd name="T14" fmla="*/ 188 w 308"/>
                <a:gd name="T15" fmla="*/ 11 h 101"/>
                <a:gd name="T16" fmla="*/ 188 w 308"/>
                <a:gd name="T17" fmla="*/ 11 h 101"/>
                <a:gd name="T18" fmla="*/ 188 w 308"/>
                <a:gd name="T19" fmla="*/ 11 h 101"/>
                <a:gd name="T20" fmla="*/ 188 w 308"/>
                <a:gd name="T21" fmla="*/ 11 h 101"/>
                <a:gd name="T22" fmla="*/ 188 w 308"/>
                <a:gd name="T23" fmla="*/ 11 h 101"/>
                <a:gd name="T24" fmla="*/ 187 w 308"/>
                <a:gd name="T25" fmla="*/ 11 h 101"/>
                <a:gd name="T26" fmla="*/ 187 w 308"/>
                <a:gd name="T27" fmla="*/ 11 h 101"/>
                <a:gd name="T28" fmla="*/ 187 w 308"/>
                <a:gd name="T29" fmla="*/ 11 h 101"/>
                <a:gd name="T30" fmla="*/ 111 w 308"/>
                <a:gd name="T31" fmla="*/ 6 h 101"/>
                <a:gd name="T32" fmla="*/ 0 w 308"/>
                <a:gd name="T33" fmla="*/ 101 h 101"/>
                <a:gd name="T34" fmla="*/ 111 w 308"/>
                <a:gd name="T35" fmla="*/ 6 h 101"/>
                <a:gd name="T36" fmla="*/ 111 w 308"/>
                <a:gd name="T37" fmla="*/ 6 h 101"/>
                <a:gd name="T38" fmla="*/ 111 w 308"/>
                <a:gd name="T39" fmla="*/ 6 h 101"/>
                <a:gd name="T40" fmla="*/ 111 w 308"/>
                <a:gd name="T41" fmla="*/ 6 h 101"/>
                <a:gd name="T42" fmla="*/ 111 w 308"/>
                <a:gd name="T43" fmla="*/ 6 h 101"/>
                <a:gd name="T44" fmla="*/ 111 w 308"/>
                <a:gd name="T45" fmla="*/ 6 h 101"/>
                <a:gd name="T46" fmla="*/ 111 w 308"/>
                <a:gd name="T47" fmla="*/ 6 h 101"/>
                <a:gd name="T48" fmla="*/ 132 w 308"/>
                <a:gd name="T49" fmla="*/ 5 h 101"/>
                <a:gd name="T50" fmla="*/ 112 w 308"/>
                <a:gd name="T51" fmla="*/ 6 h 101"/>
                <a:gd name="T52" fmla="*/ 112 w 308"/>
                <a:gd name="T53" fmla="*/ 6 h 101"/>
                <a:gd name="T54" fmla="*/ 112 w 308"/>
                <a:gd name="T55" fmla="*/ 6 h 101"/>
                <a:gd name="T56" fmla="*/ 132 w 308"/>
                <a:gd name="T57" fmla="*/ 5 h 101"/>
                <a:gd name="T58" fmla="*/ 132 w 308"/>
                <a:gd name="T59" fmla="*/ 5 h 101"/>
                <a:gd name="T60" fmla="*/ 132 w 308"/>
                <a:gd name="T61" fmla="*/ 5 h 101"/>
                <a:gd name="T62" fmla="*/ 132 w 308"/>
                <a:gd name="T63" fmla="*/ 5 h 101"/>
                <a:gd name="T64" fmla="*/ 132 w 308"/>
                <a:gd name="T65" fmla="*/ 5 h 101"/>
                <a:gd name="T66" fmla="*/ 308 w 308"/>
                <a:gd name="T67" fmla="*/ 1 h 101"/>
                <a:gd name="T68" fmla="*/ 308 w 308"/>
                <a:gd name="T69" fmla="*/ 1 h 101"/>
                <a:gd name="T70" fmla="*/ 308 w 308"/>
                <a:gd name="T71" fmla="*/ 1 h 101"/>
                <a:gd name="T72" fmla="*/ 308 w 308"/>
                <a:gd name="T73" fmla="*/ 1 h 101"/>
                <a:gd name="T74" fmla="*/ 308 w 308"/>
                <a:gd name="T75" fmla="*/ 1 h 101"/>
                <a:gd name="T76" fmla="*/ 308 w 308"/>
                <a:gd name="T77" fmla="*/ 1 h 101"/>
                <a:gd name="T78" fmla="*/ 308 w 308"/>
                <a:gd name="T79" fmla="*/ 1 h 101"/>
                <a:gd name="T80" fmla="*/ 308 w 308"/>
                <a:gd name="T81" fmla="*/ 1 h 101"/>
                <a:gd name="T82" fmla="*/ 308 w 308"/>
                <a:gd name="T83" fmla="*/ 1 h 101"/>
                <a:gd name="T84" fmla="*/ 308 w 308"/>
                <a:gd name="T85" fmla="*/ 0 h 101"/>
                <a:gd name="T86" fmla="*/ 308 w 308"/>
                <a:gd name="T87" fmla="*/ 1 h 101"/>
                <a:gd name="T88" fmla="*/ 308 w 308"/>
                <a:gd name="T89" fmla="*/ 0 h 101"/>
                <a:gd name="T90" fmla="*/ 308 w 308"/>
                <a:gd name="T91" fmla="*/ 0 h 101"/>
                <a:gd name="T92" fmla="*/ 242 w 308"/>
                <a:gd name="T93" fmla="*/ 18 h 101"/>
                <a:gd name="T94" fmla="*/ 308 w 308"/>
                <a:gd name="T95" fmla="*/ 0 h 101"/>
                <a:gd name="T96" fmla="*/ 308 w 308"/>
                <a:gd name="T97" fmla="*/ 0 h 101"/>
                <a:gd name="T98" fmla="*/ 308 w 308"/>
                <a:gd name="T99"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8" h="101">
                  <a:moveTo>
                    <a:pt x="242" y="18"/>
                  </a:moveTo>
                  <a:cubicBezTo>
                    <a:pt x="242" y="18"/>
                    <a:pt x="242" y="18"/>
                    <a:pt x="242" y="18"/>
                  </a:cubicBezTo>
                  <a:cubicBezTo>
                    <a:pt x="242" y="18"/>
                    <a:pt x="242" y="18"/>
                    <a:pt x="242" y="18"/>
                  </a:cubicBezTo>
                  <a:cubicBezTo>
                    <a:pt x="242" y="18"/>
                    <a:pt x="242" y="18"/>
                    <a:pt x="242" y="18"/>
                  </a:cubicBezTo>
                  <a:moveTo>
                    <a:pt x="188" y="11"/>
                  </a:moveTo>
                  <a:cubicBezTo>
                    <a:pt x="188" y="11"/>
                    <a:pt x="188" y="11"/>
                    <a:pt x="188" y="11"/>
                  </a:cubicBezTo>
                  <a:cubicBezTo>
                    <a:pt x="188" y="11"/>
                    <a:pt x="188" y="11"/>
                    <a:pt x="188" y="11"/>
                  </a:cubicBezTo>
                  <a:cubicBezTo>
                    <a:pt x="188" y="11"/>
                    <a:pt x="188" y="11"/>
                    <a:pt x="188" y="11"/>
                  </a:cubicBezTo>
                  <a:cubicBezTo>
                    <a:pt x="188" y="11"/>
                    <a:pt x="188" y="11"/>
                    <a:pt x="188" y="11"/>
                  </a:cubicBezTo>
                  <a:moveTo>
                    <a:pt x="188" y="11"/>
                  </a:moveTo>
                  <a:cubicBezTo>
                    <a:pt x="188" y="11"/>
                    <a:pt x="188" y="11"/>
                    <a:pt x="188" y="11"/>
                  </a:cubicBezTo>
                  <a:cubicBezTo>
                    <a:pt x="188" y="11"/>
                    <a:pt x="188" y="11"/>
                    <a:pt x="188" y="11"/>
                  </a:cubicBezTo>
                  <a:moveTo>
                    <a:pt x="187" y="11"/>
                  </a:moveTo>
                  <a:cubicBezTo>
                    <a:pt x="187" y="11"/>
                    <a:pt x="187" y="11"/>
                    <a:pt x="187" y="11"/>
                  </a:cubicBezTo>
                  <a:cubicBezTo>
                    <a:pt x="187" y="11"/>
                    <a:pt x="187" y="11"/>
                    <a:pt x="187" y="11"/>
                  </a:cubicBezTo>
                  <a:moveTo>
                    <a:pt x="111" y="6"/>
                  </a:moveTo>
                  <a:cubicBezTo>
                    <a:pt x="55" y="14"/>
                    <a:pt x="18" y="68"/>
                    <a:pt x="0" y="101"/>
                  </a:cubicBezTo>
                  <a:cubicBezTo>
                    <a:pt x="18" y="68"/>
                    <a:pt x="55" y="14"/>
                    <a:pt x="111" y="6"/>
                  </a:cubicBezTo>
                  <a:moveTo>
                    <a:pt x="111" y="6"/>
                  </a:moveTo>
                  <a:cubicBezTo>
                    <a:pt x="111" y="6"/>
                    <a:pt x="111" y="6"/>
                    <a:pt x="111" y="6"/>
                  </a:cubicBezTo>
                  <a:cubicBezTo>
                    <a:pt x="111" y="6"/>
                    <a:pt x="111" y="6"/>
                    <a:pt x="111" y="6"/>
                  </a:cubicBezTo>
                  <a:moveTo>
                    <a:pt x="111" y="6"/>
                  </a:moveTo>
                  <a:cubicBezTo>
                    <a:pt x="111" y="6"/>
                    <a:pt x="111" y="6"/>
                    <a:pt x="111" y="6"/>
                  </a:cubicBezTo>
                  <a:cubicBezTo>
                    <a:pt x="111" y="6"/>
                    <a:pt x="111" y="6"/>
                    <a:pt x="111" y="6"/>
                  </a:cubicBezTo>
                  <a:moveTo>
                    <a:pt x="132" y="5"/>
                  </a:moveTo>
                  <a:cubicBezTo>
                    <a:pt x="126" y="5"/>
                    <a:pt x="119" y="5"/>
                    <a:pt x="112" y="6"/>
                  </a:cubicBezTo>
                  <a:cubicBezTo>
                    <a:pt x="112" y="6"/>
                    <a:pt x="112" y="6"/>
                    <a:pt x="112" y="6"/>
                  </a:cubicBezTo>
                  <a:cubicBezTo>
                    <a:pt x="112" y="6"/>
                    <a:pt x="112" y="6"/>
                    <a:pt x="112" y="6"/>
                  </a:cubicBezTo>
                  <a:cubicBezTo>
                    <a:pt x="119" y="5"/>
                    <a:pt x="126" y="5"/>
                    <a:pt x="132" y="5"/>
                  </a:cubicBezTo>
                  <a:moveTo>
                    <a:pt x="132" y="5"/>
                  </a:moveTo>
                  <a:cubicBezTo>
                    <a:pt x="132" y="5"/>
                    <a:pt x="132" y="5"/>
                    <a:pt x="132" y="5"/>
                  </a:cubicBezTo>
                  <a:cubicBezTo>
                    <a:pt x="132" y="5"/>
                    <a:pt x="132" y="5"/>
                    <a:pt x="132" y="5"/>
                  </a:cubicBezTo>
                  <a:cubicBezTo>
                    <a:pt x="132" y="5"/>
                    <a:pt x="132" y="5"/>
                    <a:pt x="132" y="5"/>
                  </a:cubicBezTo>
                  <a:moveTo>
                    <a:pt x="308" y="1"/>
                  </a:moveTo>
                  <a:cubicBezTo>
                    <a:pt x="308" y="1"/>
                    <a:pt x="308" y="1"/>
                    <a:pt x="308" y="1"/>
                  </a:cubicBezTo>
                  <a:cubicBezTo>
                    <a:pt x="308" y="1"/>
                    <a:pt x="308" y="1"/>
                    <a:pt x="308" y="1"/>
                  </a:cubicBezTo>
                  <a:moveTo>
                    <a:pt x="308" y="1"/>
                  </a:moveTo>
                  <a:cubicBezTo>
                    <a:pt x="308" y="1"/>
                    <a:pt x="308" y="1"/>
                    <a:pt x="308" y="1"/>
                  </a:cubicBezTo>
                  <a:cubicBezTo>
                    <a:pt x="308" y="1"/>
                    <a:pt x="308" y="1"/>
                    <a:pt x="308" y="1"/>
                  </a:cubicBezTo>
                  <a:moveTo>
                    <a:pt x="308" y="1"/>
                  </a:moveTo>
                  <a:cubicBezTo>
                    <a:pt x="308" y="1"/>
                    <a:pt x="308" y="1"/>
                    <a:pt x="308" y="1"/>
                  </a:cubicBezTo>
                  <a:cubicBezTo>
                    <a:pt x="308" y="1"/>
                    <a:pt x="308" y="1"/>
                    <a:pt x="308" y="1"/>
                  </a:cubicBezTo>
                  <a:moveTo>
                    <a:pt x="308" y="0"/>
                  </a:moveTo>
                  <a:cubicBezTo>
                    <a:pt x="308" y="0"/>
                    <a:pt x="308" y="1"/>
                    <a:pt x="308" y="1"/>
                  </a:cubicBezTo>
                  <a:cubicBezTo>
                    <a:pt x="308" y="1"/>
                    <a:pt x="308" y="0"/>
                    <a:pt x="308" y="0"/>
                  </a:cubicBezTo>
                  <a:moveTo>
                    <a:pt x="308" y="0"/>
                  </a:moveTo>
                  <a:cubicBezTo>
                    <a:pt x="285" y="13"/>
                    <a:pt x="263" y="18"/>
                    <a:pt x="242" y="18"/>
                  </a:cubicBezTo>
                  <a:cubicBezTo>
                    <a:pt x="263" y="18"/>
                    <a:pt x="285" y="13"/>
                    <a:pt x="308" y="0"/>
                  </a:cubicBezTo>
                  <a:cubicBezTo>
                    <a:pt x="308" y="0"/>
                    <a:pt x="308" y="0"/>
                    <a:pt x="308" y="0"/>
                  </a:cubicBezTo>
                  <a:cubicBezTo>
                    <a:pt x="308" y="0"/>
                    <a:pt x="308" y="0"/>
                    <a:pt x="308" y="0"/>
                  </a:cubicBezTo>
                </a:path>
              </a:pathLst>
            </a:custGeom>
            <a:solidFill>
              <a:srgbClr val="5C35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29" name="组 88"/>
          <p:cNvGrpSpPr/>
          <p:nvPr/>
        </p:nvGrpSpPr>
        <p:grpSpPr>
          <a:xfrm>
            <a:off x="4583832" y="1512759"/>
            <a:ext cx="727727" cy="454501"/>
            <a:chOff x="9645640" y="879369"/>
            <a:chExt cx="727727" cy="454501"/>
          </a:xfrm>
        </p:grpSpPr>
        <p:sp>
          <p:nvSpPr>
            <p:cNvPr id="30" name="Freeform 1159"/>
            <p:cNvSpPr>
              <a:spLocks/>
            </p:cNvSpPr>
            <p:nvPr/>
          </p:nvSpPr>
          <p:spPr bwMode="auto">
            <a:xfrm>
              <a:off x="9696870" y="879369"/>
              <a:ext cx="625267" cy="369118"/>
            </a:xfrm>
            <a:custGeom>
              <a:avLst/>
              <a:gdLst>
                <a:gd name="T0" fmla="*/ 20 w 806"/>
                <a:gd name="T1" fmla="*/ 0 h 476"/>
                <a:gd name="T2" fmla="*/ 0 w 806"/>
                <a:gd name="T3" fmla="*/ 20 h 476"/>
                <a:gd name="T4" fmla="*/ 0 w 806"/>
                <a:gd name="T5" fmla="*/ 456 h 476"/>
                <a:gd name="T6" fmla="*/ 20 w 806"/>
                <a:gd name="T7" fmla="*/ 476 h 476"/>
                <a:gd name="T8" fmla="*/ 786 w 806"/>
                <a:gd name="T9" fmla="*/ 476 h 476"/>
                <a:gd name="T10" fmla="*/ 806 w 806"/>
                <a:gd name="T11" fmla="*/ 456 h 476"/>
                <a:gd name="T12" fmla="*/ 806 w 806"/>
                <a:gd name="T13" fmla="*/ 20 h 476"/>
                <a:gd name="T14" fmla="*/ 786 w 806"/>
                <a:gd name="T15" fmla="*/ 0 h 476"/>
                <a:gd name="T16" fmla="*/ 20 w 806"/>
                <a:gd name="T17" fmla="*/ 0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6" h="476">
                  <a:moveTo>
                    <a:pt x="20" y="0"/>
                  </a:moveTo>
                  <a:cubicBezTo>
                    <a:pt x="9" y="0"/>
                    <a:pt x="0" y="9"/>
                    <a:pt x="0" y="20"/>
                  </a:cubicBezTo>
                  <a:cubicBezTo>
                    <a:pt x="0" y="456"/>
                    <a:pt x="0" y="456"/>
                    <a:pt x="0" y="456"/>
                  </a:cubicBezTo>
                  <a:cubicBezTo>
                    <a:pt x="0" y="467"/>
                    <a:pt x="9" y="476"/>
                    <a:pt x="20" y="476"/>
                  </a:cubicBezTo>
                  <a:cubicBezTo>
                    <a:pt x="786" y="476"/>
                    <a:pt x="786" y="476"/>
                    <a:pt x="786" y="476"/>
                  </a:cubicBezTo>
                  <a:cubicBezTo>
                    <a:pt x="797" y="476"/>
                    <a:pt x="806" y="467"/>
                    <a:pt x="806" y="456"/>
                  </a:cubicBezTo>
                  <a:cubicBezTo>
                    <a:pt x="806" y="20"/>
                    <a:pt x="806" y="20"/>
                    <a:pt x="806" y="20"/>
                  </a:cubicBezTo>
                  <a:cubicBezTo>
                    <a:pt x="806" y="9"/>
                    <a:pt x="797" y="0"/>
                    <a:pt x="786" y="0"/>
                  </a:cubicBezTo>
                  <a:lnTo>
                    <a:pt x="20" y="0"/>
                  </a:lnTo>
                  <a:close/>
                </a:path>
              </a:pathLst>
            </a:custGeom>
            <a:solidFill>
              <a:srgbClr val="2D2D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1160"/>
            <p:cNvSpPr>
              <a:spLocks noChangeArrowheads="1"/>
            </p:cNvSpPr>
            <p:nvPr/>
          </p:nvSpPr>
          <p:spPr bwMode="auto">
            <a:xfrm>
              <a:off x="9696870" y="890206"/>
              <a:ext cx="625267" cy="368461"/>
            </a:xfrm>
            <a:prstGeom prst="rect">
              <a:avLst/>
            </a:prstGeom>
            <a:solidFill>
              <a:srgbClr val="3838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1161"/>
            <p:cNvSpPr>
              <a:spLocks/>
            </p:cNvSpPr>
            <p:nvPr/>
          </p:nvSpPr>
          <p:spPr bwMode="auto">
            <a:xfrm>
              <a:off x="9645640" y="1285924"/>
              <a:ext cx="727727" cy="47946"/>
            </a:xfrm>
            <a:custGeom>
              <a:avLst/>
              <a:gdLst>
                <a:gd name="T0" fmla="*/ 938 w 938"/>
                <a:gd name="T1" fmla="*/ 31 h 62"/>
                <a:gd name="T2" fmla="*/ 908 w 938"/>
                <a:gd name="T3" fmla="*/ 0 h 62"/>
                <a:gd name="T4" fmla="*/ 30 w 938"/>
                <a:gd name="T5" fmla="*/ 0 h 62"/>
                <a:gd name="T6" fmla="*/ 0 w 938"/>
                <a:gd name="T7" fmla="*/ 31 h 62"/>
                <a:gd name="T8" fmla="*/ 30 w 938"/>
                <a:gd name="T9" fmla="*/ 62 h 62"/>
                <a:gd name="T10" fmla="*/ 908 w 938"/>
                <a:gd name="T11" fmla="*/ 62 h 62"/>
                <a:gd name="T12" fmla="*/ 938 w 938"/>
                <a:gd name="T13" fmla="*/ 31 h 62"/>
              </a:gdLst>
              <a:ahLst/>
              <a:cxnLst>
                <a:cxn ang="0">
                  <a:pos x="T0" y="T1"/>
                </a:cxn>
                <a:cxn ang="0">
                  <a:pos x="T2" y="T3"/>
                </a:cxn>
                <a:cxn ang="0">
                  <a:pos x="T4" y="T5"/>
                </a:cxn>
                <a:cxn ang="0">
                  <a:pos x="T6" y="T7"/>
                </a:cxn>
                <a:cxn ang="0">
                  <a:pos x="T8" y="T9"/>
                </a:cxn>
                <a:cxn ang="0">
                  <a:pos x="T10" y="T11"/>
                </a:cxn>
                <a:cxn ang="0">
                  <a:pos x="T12" y="T13"/>
                </a:cxn>
              </a:cxnLst>
              <a:rect l="0" t="0" r="r" b="b"/>
              <a:pathLst>
                <a:path w="938" h="62">
                  <a:moveTo>
                    <a:pt x="938" y="31"/>
                  </a:moveTo>
                  <a:cubicBezTo>
                    <a:pt x="938" y="13"/>
                    <a:pt x="925" y="0"/>
                    <a:pt x="908" y="0"/>
                  </a:cubicBezTo>
                  <a:cubicBezTo>
                    <a:pt x="30" y="0"/>
                    <a:pt x="30" y="0"/>
                    <a:pt x="30" y="0"/>
                  </a:cubicBezTo>
                  <a:cubicBezTo>
                    <a:pt x="13" y="0"/>
                    <a:pt x="0" y="13"/>
                    <a:pt x="0" y="31"/>
                  </a:cubicBezTo>
                  <a:cubicBezTo>
                    <a:pt x="0" y="48"/>
                    <a:pt x="13" y="62"/>
                    <a:pt x="30" y="62"/>
                  </a:cubicBezTo>
                  <a:cubicBezTo>
                    <a:pt x="908" y="62"/>
                    <a:pt x="908" y="62"/>
                    <a:pt x="908" y="62"/>
                  </a:cubicBezTo>
                  <a:cubicBezTo>
                    <a:pt x="925" y="62"/>
                    <a:pt x="938" y="48"/>
                    <a:pt x="938" y="31"/>
                  </a:cubicBez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1162"/>
            <p:cNvSpPr>
              <a:spLocks/>
            </p:cNvSpPr>
            <p:nvPr/>
          </p:nvSpPr>
          <p:spPr bwMode="auto">
            <a:xfrm>
              <a:off x="9648596" y="1258667"/>
              <a:ext cx="721488" cy="40393"/>
            </a:xfrm>
            <a:custGeom>
              <a:avLst/>
              <a:gdLst>
                <a:gd name="T0" fmla="*/ 2197 w 2197"/>
                <a:gd name="T1" fmla="*/ 123 h 123"/>
                <a:gd name="T2" fmla="*/ 0 w 2197"/>
                <a:gd name="T3" fmla="*/ 123 h 123"/>
                <a:gd name="T4" fmla="*/ 147 w 2197"/>
                <a:gd name="T5" fmla="*/ 0 h 123"/>
                <a:gd name="T6" fmla="*/ 2051 w 2197"/>
                <a:gd name="T7" fmla="*/ 0 h 123"/>
                <a:gd name="T8" fmla="*/ 2197 w 2197"/>
                <a:gd name="T9" fmla="*/ 123 h 123"/>
              </a:gdLst>
              <a:ahLst/>
              <a:cxnLst>
                <a:cxn ang="0">
                  <a:pos x="T0" y="T1"/>
                </a:cxn>
                <a:cxn ang="0">
                  <a:pos x="T2" y="T3"/>
                </a:cxn>
                <a:cxn ang="0">
                  <a:pos x="T4" y="T5"/>
                </a:cxn>
                <a:cxn ang="0">
                  <a:pos x="T6" y="T7"/>
                </a:cxn>
                <a:cxn ang="0">
                  <a:pos x="T8" y="T9"/>
                </a:cxn>
              </a:cxnLst>
              <a:rect l="0" t="0" r="r" b="b"/>
              <a:pathLst>
                <a:path w="2197" h="123">
                  <a:moveTo>
                    <a:pt x="2197" y="123"/>
                  </a:moveTo>
                  <a:lnTo>
                    <a:pt x="0" y="123"/>
                  </a:lnTo>
                  <a:lnTo>
                    <a:pt x="147" y="0"/>
                  </a:lnTo>
                  <a:lnTo>
                    <a:pt x="2051" y="0"/>
                  </a:lnTo>
                  <a:lnTo>
                    <a:pt x="2197" y="123"/>
                  </a:lnTo>
                  <a:close/>
                </a:path>
              </a:pathLst>
            </a:custGeom>
            <a:solidFill>
              <a:srgbClr val="B9B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34" name="组 93"/>
          <p:cNvGrpSpPr/>
          <p:nvPr/>
        </p:nvGrpSpPr>
        <p:grpSpPr>
          <a:xfrm>
            <a:off x="6031281" y="1333395"/>
            <a:ext cx="810530" cy="810530"/>
            <a:chOff x="7455102" y="1746728"/>
            <a:chExt cx="810530" cy="810530"/>
          </a:xfrm>
        </p:grpSpPr>
        <p:sp>
          <p:nvSpPr>
            <p:cNvPr id="35" name="Rectangle 803"/>
            <p:cNvSpPr>
              <a:spLocks noChangeArrowheads="1"/>
            </p:cNvSpPr>
            <p:nvPr/>
          </p:nvSpPr>
          <p:spPr bwMode="auto">
            <a:xfrm>
              <a:off x="7455102" y="1746728"/>
              <a:ext cx="810530" cy="810530"/>
            </a:xfrm>
            <a:prstGeom prst="rect">
              <a:avLst/>
            </a:prstGeom>
            <a:solidFill>
              <a:srgbClr val="F18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804"/>
            <p:cNvSpPr>
              <a:spLocks/>
            </p:cNvSpPr>
            <p:nvPr/>
          </p:nvSpPr>
          <p:spPr bwMode="auto">
            <a:xfrm>
              <a:off x="7507493" y="2390838"/>
              <a:ext cx="687256" cy="24655"/>
            </a:xfrm>
            <a:custGeom>
              <a:avLst/>
              <a:gdLst>
                <a:gd name="T0" fmla="*/ 0 w 223"/>
                <a:gd name="T1" fmla="*/ 8 h 8"/>
                <a:gd name="T2" fmla="*/ 96 w 223"/>
                <a:gd name="T3" fmla="*/ 8 h 8"/>
                <a:gd name="T4" fmla="*/ 127 w 223"/>
                <a:gd name="T5" fmla="*/ 8 h 8"/>
                <a:gd name="T6" fmla="*/ 223 w 223"/>
                <a:gd name="T7" fmla="*/ 8 h 8"/>
                <a:gd name="T8" fmla="*/ 223 w 223"/>
                <a:gd name="T9" fmla="*/ 0 h 8"/>
                <a:gd name="T10" fmla="*/ 0 w 223"/>
                <a:gd name="T11" fmla="*/ 0 h 8"/>
                <a:gd name="T12" fmla="*/ 0 w 2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23" h="8">
                  <a:moveTo>
                    <a:pt x="0" y="8"/>
                  </a:moveTo>
                  <a:lnTo>
                    <a:pt x="96" y="8"/>
                  </a:lnTo>
                  <a:lnTo>
                    <a:pt x="127" y="8"/>
                  </a:lnTo>
                  <a:lnTo>
                    <a:pt x="223" y="8"/>
                  </a:lnTo>
                  <a:lnTo>
                    <a:pt x="223" y="0"/>
                  </a:lnTo>
                  <a:lnTo>
                    <a:pt x="0"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805"/>
            <p:cNvSpPr>
              <a:spLocks/>
            </p:cNvSpPr>
            <p:nvPr/>
          </p:nvSpPr>
          <p:spPr bwMode="auto">
            <a:xfrm>
              <a:off x="7507493" y="2341528"/>
              <a:ext cx="687256" cy="43146"/>
            </a:xfrm>
            <a:custGeom>
              <a:avLst/>
              <a:gdLst>
                <a:gd name="T0" fmla="*/ 203 w 223"/>
                <a:gd name="T1" fmla="*/ 0 h 14"/>
                <a:gd name="T2" fmla="*/ 112 w 223"/>
                <a:gd name="T3" fmla="*/ 0 h 14"/>
                <a:gd name="T4" fmla="*/ 20 w 223"/>
                <a:gd name="T5" fmla="*/ 0 h 14"/>
                <a:gd name="T6" fmla="*/ 0 w 223"/>
                <a:gd name="T7" fmla="*/ 14 h 14"/>
                <a:gd name="T8" fmla="*/ 223 w 223"/>
                <a:gd name="T9" fmla="*/ 14 h 14"/>
                <a:gd name="T10" fmla="*/ 203 w 223"/>
                <a:gd name="T11" fmla="*/ 0 h 14"/>
              </a:gdLst>
              <a:ahLst/>
              <a:cxnLst>
                <a:cxn ang="0">
                  <a:pos x="T0" y="T1"/>
                </a:cxn>
                <a:cxn ang="0">
                  <a:pos x="T2" y="T3"/>
                </a:cxn>
                <a:cxn ang="0">
                  <a:pos x="T4" y="T5"/>
                </a:cxn>
                <a:cxn ang="0">
                  <a:pos x="T6" y="T7"/>
                </a:cxn>
                <a:cxn ang="0">
                  <a:pos x="T8" y="T9"/>
                </a:cxn>
                <a:cxn ang="0">
                  <a:pos x="T10" y="T11"/>
                </a:cxn>
              </a:cxnLst>
              <a:rect l="0" t="0" r="r" b="b"/>
              <a:pathLst>
                <a:path w="223" h="14">
                  <a:moveTo>
                    <a:pt x="203" y="0"/>
                  </a:moveTo>
                  <a:lnTo>
                    <a:pt x="112" y="0"/>
                  </a:lnTo>
                  <a:lnTo>
                    <a:pt x="20" y="0"/>
                  </a:lnTo>
                  <a:lnTo>
                    <a:pt x="0" y="14"/>
                  </a:lnTo>
                  <a:lnTo>
                    <a:pt x="223" y="14"/>
                  </a:lnTo>
                  <a:lnTo>
                    <a:pt x="20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806"/>
            <p:cNvSpPr>
              <a:spLocks noEditPoints="1"/>
            </p:cNvSpPr>
            <p:nvPr/>
          </p:nvSpPr>
          <p:spPr bwMode="auto">
            <a:xfrm>
              <a:off x="7569131" y="1897739"/>
              <a:ext cx="563981" cy="434543"/>
            </a:xfrm>
            <a:custGeom>
              <a:avLst/>
              <a:gdLst>
                <a:gd name="T0" fmla="*/ 14 w 162"/>
                <a:gd name="T1" fmla="*/ 125 h 125"/>
                <a:gd name="T2" fmla="*/ 148 w 162"/>
                <a:gd name="T3" fmla="*/ 125 h 125"/>
                <a:gd name="T4" fmla="*/ 162 w 162"/>
                <a:gd name="T5" fmla="*/ 109 h 125"/>
                <a:gd name="T6" fmla="*/ 162 w 162"/>
                <a:gd name="T7" fmla="*/ 16 h 125"/>
                <a:gd name="T8" fmla="*/ 148 w 162"/>
                <a:gd name="T9" fmla="*/ 0 h 125"/>
                <a:gd name="T10" fmla="*/ 14 w 162"/>
                <a:gd name="T11" fmla="*/ 0 h 125"/>
                <a:gd name="T12" fmla="*/ 0 w 162"/>
                <a:gd name="T13" fmla="*/ 16 h 125"/>
                <a:gd name="T14" fmla="*/ 0 w 162"/>
                <a:gd name="T15" fmla="*/ 109 h 125"/>
                <a:gd name="T16" fmla="*/ 14 w 162"/>
                <a:gd name="T17" fmla="*/ 125 h 125"/>
                <a:gd name="T18" fmla="*/ 91 w 162"/>
                <a:gd name="T19" fmla="*/ 122 h 125"/>
                <a:gd name="T20" fmla="*/ 71 w 162"/>
                <a:gd name="T21" fmla="*/ 122 h 125"/>
                <a:gd name="T22" fmla="*/ 71 w 162"/>
                <a:gd name="T23" fmla="*/ 118 h 125"/>
                <a:gd name="T24" fmla="*/ 91 w 162"/>
                <a:gd name="T25" fmla="*/ 118 h 125"/>
                <a:gd name="T26" fmla="*/ 91 w 162"/>
                <a:gd name="T27" fmla="*/ 122 h 125"/>
                <a:gd name="T28" fmla="*/ 11 w 162"/>
                <a:gd name="T29" fmla="*/ 22 h 125"/>
                <a:gd name="T30" fmla="*/ 23 w 162"/>
                <a:gd name="T31" fmla="*/ 9 h 125"/>
                <a:gd name="T32" fmla="*/ 139 w 162"/>
                <a:gd name="T33" fmla="*/ 9 h 125"/>
                <a:gd name="T34" fmla="*/ 151 w 162"/>
                <a:gd name="T35" fmla="*/ 22 h 125"/>
                <a:gd name="T36" fmla="*/ 151 w 162"/>
                <a:gd name="T37" fmla="*/ 100 h 125"/>
                <a:gd name="T38" fmla="*/ 139 w 162"/>
                <a:gd name="T39" fmla="*/ 114 h 125"/>
                <a:gd name="T40" fmla="*/ 23 w 162"/>
                <a:gd name="T41" fmla="*/ 114 h 125"/>
                <a:gd name="T42" fmla="*/ 11 w 162"/>
                <a:gd name="T43" fmla="*/ 100 h 125"/>
                <a:gd name="T44" fmla="*/ 11 w 162"/>
                <a:gd name="T45" fmla="*/ 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2" h="125">
                  <a:moveTo>
                    <a:pt x="14" y="125"/>
                  </a:moveTo>
                  <a:cubicBezTo>
                    <a:pt x="148" y="125"/>
                    <a:pt x="148" y="125"/>
                    <a:pt x="148" y="125"/>
                  </a:cubicBezTo>
                  <a:cubicBezTo>
                    <a:pt x="156" y="125"/>
                    <a:pt x="162" y="118"/>
                    <a:pt x="162" y="109"/>
                  </a:cubicBezTo>
                  <a:cubicBezTo>
                    <a:pt x="162" y="16"/>
                    <a:pt x="162" y="16"/>
                    <a:pt x="162" y="16"/>
                  </a:cubicBezTo>
                  <a:cubicBezTo>
                    <a:pt x="162" y="7"/>
                    <a:pt x="156" y="0"/>
                    <a:pt x="148" y="0"/>
                  </a:cubicBezTo>
                  <a:cubicBezTo>
                    <a:pt x="14" y="0"/>
                    <a:pt x="14" y="0"/>
                    <a:pt x="14" y="0"/>
                  </a:cubicBezTo>
                  <a:cubicBezTo>
                    <a:pt x="6" y="0"/>
                    <a:pt x="0" y="7"/>
                    <a:pt x="0" y="16"/>
                  </a:cubicBezTo>
                  <a:cubicBezTo>
                    <a:pt x="0" y="109"/>
                    <a:pt x="0" y="109"/>
                    <a:pt x="0" y="109"/>
                  </a:cubicBezTo>
                  <a:cubicBezTo>
                    <a:pt x="0" y="118"/>
                    <a:pt x="6" y="125"/>
                    <a:pt x="14" y="125"/>
                  </a:cubicBezTo>
                  <a:close/>
                  <a:moveTo>
                    <a:pt x="91" y="122"/>
                  </a:moveTo>
                  <a:cubicBezTo>
                    <a:pt x="71" y="122"/>
                    <a:pt x="71" y="122"/>
                    <a:pt x="71" y="122"/>
                  </a:cubicBezTo>
                  <a:cubicBezTo>
                    <a:pt x="71" y="118"/>
                    <a:pt x="71" y="118"/>
                    <a:pt x="71" y="118"/>
                  </a:cubicBezTo>
                  <a:cubicBezTo>
                    <a:pt x="91" y="118"/>
                    <a:pt x="91" y="118"/>
                    <a:pt x="91" y="118"/>
                  </a:cubicBezTo>
                  <a:lnTo>
                    <a:pt x="91" y="122"/>
                  </a:lnTo>
                  <a:close/>
                  <a:moveTo>
                    <a:pt x="11" y="22"/>
                  </a:moveTo>
                  <a:cubicBezTo>
                    <a:pt x="11" y="15"/>
                    <a:pt x="17" y="9"/>
                    <a:pt x="23" y="9"/>
                  </a:cubicBezTo>
                  <a:cubicBezTo>
                    <a:pt x="139" y="9"/>
                    <a:pt x="139" y="9"/>
                    <a:pt x="139" y="9"/>
                  </a:cubicBezTo>
                  <a:cubicBezTo>
                    <a:pt x="145" y="9"/>
                    <a:pt x="151" y="15"/>
                    <a:pt x="151" y="22"/>
                  </a:cubicBezTo>
                  <a:cubicBezTo>
                    <a:pt x="151" y="100"/>
                    <a:pt x="151" y="100"/>
                    <a:pt x="151" y="100"/>
                  </a:cubicBezTo>
                  <a:cubicBezTo>
                    <a:pt x="151" y="108"/>
                    <a:pt x="145" y="114"/>
                    <a:pt x="139" y="114"/>
                  </a:cubicBezTo>
                  <a:cubicBezTo>
                    <a:pt x="23" y="114"/>
                    <a:pt x="23" y="114"/>
                    <a:pt x="23" y="114"/>
                  </a:cubicBezTo>
                  <a:cubicBezTo>
                    <a:pt x="17" y="114"/>
                    <a:pt x="11" y="108"/>
                    <a:pt x="11" y="100"/>
                  </a:cubicBezTo>
                  <a:lnTo>
                    <a:pt x="11"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9" name="Oval 808"/>
            <p:cNvSpPr>
              <a:spLocks noChangeArrowheads="1"/>
            </p:cNvSpPr>
            <p:nvPr/>
          </p:nvSpPr>
          <p:spPr bwMode="auto">
            <a:xfrm>
              <a:off x="7975937" y="2135043"/>
              <a:ext cx="49310" cy="4006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Freeform 809"/>
            <p:cNvSpPr>
              <a:spLocks/>
            </p:cNvSpPr>
            <p:nvPr/>
          </p:nvSpPr>
          <p:spPr bwMode="auto">
            <a:xfrm>
              <a:off x="7892726" y="2215172"/>
              <a:ext cx="43146" cy="40064"/>
            </a:xfrm>
            <a:custGeom>
              <a:avLst/>
              <a:gdLst>
                <a:gd name="T0" fmla="*/ 0 w 14"/>
                <a:gd name="T1" fmla="*/ 0 h 13"/>
                <a:gd name="T2" fmla="*/ 0 w 14"/>
                <a:gd name="T3" fmla="*/ 6 h 13"/>
                <a:gd name="T4" fmla="*/ 0 w 14"/>
                <a:gd name="T5" fmla="*/ 13 h 13"/>
                <a:gd name="T6" fmla="*/ 14 w 14"/>
                <a:gd name="T7" fmla="*/ 13 h 13"/>
                <a:gd name="T8" fmla="*/ 14 w 14"/>
                <a:gd name="T9" fmla="*/ 0 h 13"/>
                <a:gd name="T10" fmla="*/ 0 w 14"/>
                <a:gd name="T11" fmla="*/ 0 h 13"/>
              </a:gdLst>
              <a:ahLst/>
              <a:cxnLst>
                <a:cxn ang="0">
                  <a:pos x="T0" y="T1"/>
                </a:cxn>
                <a:cxn ang="0">
                  <a:pos x="T2" y="T3"/>
                </a:cxn>
                <a:cxn ang="0">
                  <a:pos x="T4" y="T5"/>
                </a:cxn>
                <a:cxn ang="0">
                  <a:pos x="T6" y="T7"/>
                </a:cxn>
                <a:cxn ang="0">
                  <a:pos x="T8" y="T9"/>
                </a:cxn>
                <a:cxn ang="0">
                  <a:pos x="T10" y="T11"/>
                </a:cxn>
              </a:cxnLst>
              <a:rect l="0" t="0" r="r" b="b"/>
              <a:pathLst>
                <a:path w="14" h="13">
                  <a:moveTo>
                    <a:pt x="0" y="0"/>
                  </a:moveTo>
                  <a:lnTo>
                    <a:pt x="0" y="6"/>
                  </a:lnTo>
                  <a:lnTo>
                    <a:pt x="0" y="13"/>
                  </a:lnTo>
                  <a:lnTo>
                    <a:pt x="14" y="13"/>
                  </a:lnTo>
                  <a:lnTo>
                    <a:pt x="1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1" name="Rectangle 810"/>
            <p:cNvSpPr>
              <a:spLocks noChangeArrowheads="1"/>
            </p:cNvSpPr>
            <p:nvPr/>
          </p:nvSpPr>
          <p:spPr bwMode="auto">
            <a:xfrm>
              <a:off x="7892726" y="2073406"/>
              <a:ext cx="43146" cy="4314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Rectangle 811"/>
            <p:cNvSpPr>
              <a:spLocks noChangeArrowheads="1"/>
            </p:cNvSpPr>
            <p:nvPr/>
          </p:nvSpPr>
          <p:spPr bwMode="auto">
            <a:xfrm>
              <a:off x="7809516" y="1987114"/>
              <a:ext cx="30819" cy="554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Freeform 812"/>
            <p:cNvSpPr>
              <a:spLocks/>
            </p:cNvSpPr>
            <p:nvPr/>
          </p:nvSpPr>
          <p:spPr bwMode="auto">
            <a:xfrm>
              <a:off x="7775616" y="2215172"/>
              <a:ext cx="40064" cy="40064"/>
            </a:xfrm>
            <a:custGeom>
              <a:avLst/>
              <a:gdLst>
                <a:gd name="T0" fmla="*/ 0 w 13"/>
                <a:gd name="T1" fmla="*/ 0 h 13"/>
                <a:gd name="T2" fmla="*/ 0 w 13"/>
                <a:gd name="T3" fmla="*/ 13 h 13"/>
                <a:gd name="T4" fmla="*/ 13 w 13"/>
                <a:gd name="T5" fmla="*/ 13 h 13"/>
                <a:gd name="T6" fmla="*/ 13 w 13"/>
                <a:gd name="T7" fmla="*/ 6 h 13"/>
                <a:gd name="T8" fmla="*/ 13 w 13"/>
                <a:gd name="T9" fmla="*/ 0 h 13"/>
                <a:gd name="T10" fmla="*/ 0 w 13"/>
                <a:gd name="T11" fmla="*/ 0 h 13"/>
              </a:gdLst>
              <a:ahLst/>
              <a:cxnLst>
                <a:cxn ang="0">
                  <a:pos x="T0" y="T1"/>
                </a:cxn>
                <a:cxn ang="0">
                  <a:pos x="T2" y="T3"/>
                </a:cxn>
                <a:cxn ang="0">
                  <a:pos x="T4" y="T5"/>
                </a:cxn>
                <a:cxn ang="0">
                  <a:pos x="T6" y="T7"/>
                </a:cxn>
                <a:cxn ang="0">
                  <a:pos x="T8" y="T9"/>
                </a:cxn>
                <a:cxn ang="0">
                  <a:pos x="T10" y="T11"/>
                </a:cxn>
              </a:cxnLst>
              <a:rect l="0" t="0" r="r" b="b"/>
              <a:pathLst>
                <a:path w="13" h="13">
                  <a:moveTo>
                    <a:pt x="0" y="0"/>
                  </a:moveTo>
                  <a:lnTo>
                    <a:pt x="0" y="13"/>
                  </a:lnTo>
                  <a:lnTo>
                    <a:pt x="13" y="13"/>
                  </a:lnTo>
                  <a:lnTo>
                    <a:pt x="13" y="6"/>
                  </a:lnTo>
                  <a:lnTo>
                    <a:pt x="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4" name="Rectangle 813"/>
            <p:cNvSpPr>
              <a:spLocks noChangeArrowheads="1"/>
            </p:cNvSpPr>
            <p:nvPr/>
          </p:nvSpPr>
          <p:spPr bwMode="auto">
            <a:xfrm>
              <a:off x="7704733" y="1987114"/>
              <a:ext cx="30819" cy="5547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Rectangle 814"/>
            <p:cNvSpPr>
              <a:spLocks noChangeArrowheads="1"/>
            </p:cNvSpPr>
            <p:nvPr/>
          </p:nvSpPr>
          <p:spPr bwMode="auto">
            <a:xfrm>
              <a:off x="7815680" y="2230581"/>
              <a:ext cx="77047" cy="1232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Rectangle 815"/>
            <p:cNvSpPr>
              <a:spLocks noChangeArrowheads="1"/>
            </p:cNvSpPr>
            <p:nvPr/>
          </p:nvSpPr>
          <p:spPr bwMode="auto">
            <a:xfrm>
              <a:off x="7735551" y="2008687"/>
              <a:ext cx="73965" cy="924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Freeform 816"/>
            <p:cNvSpPr>
              <a:spLocks/>
            </p:cNvSpPr>
            <p:nvPr/>
          </p:nvSpPr>
          <p:spPr bwMode="auto">
            <a:xfrm>
              <a:off x="7840335" y="2008687"/>
              <a:ext cx="77047" cy="64719"/>
            </a:xfrm>
            <a:custGeom>
              <a:avLst/>
              <a:gdLst>
                <a:gd name="T0" fmla="*/ 23 w 25"/>
                <a:gd name="T1" fmla="*/ 21 h 21"/>
                <a:gd name="T2" fmla="*/ 25 w 25"/>
                <a:gd name="T3" fmla="*/ 21 h 21"/>
                <a:gd name="T4" fmla="*/ 25 w 25"/>
                <a:gd name="T5" fmla="*/ 0 h 21"/>
                <a:gd name="T6" fmla="*/ 0 w 25"/>
                <a:gd name="T7" fmla="*/ 0 h 21"/>
                <a:gd name="T8" fmla="*/ 0 w 25"/>
                <a:gd name="T9" fmla="*/ 3 h 21"/>
                <a:gd name="T10" fmla="*/ 23 w 25"/>
                <a:gd name="T11" fmla="*/ 3 h 21"/>
                <a:gd name="T12" fmla="*/ 23 w 25"/>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23" y="21"/>
                  </a:moveTo>
                  <a:lnTo>
                    <a:pt x="25" y="21"/>
                  </a:lnTo>
                  <a:lnTo>
                    <a:pt x="25" y="0"/>
                  </a:lnTo>
                  <a:lnTo>
                    <a:pt x="0" y="0"/>
                  </a:lnTo>
                  <a:lnTo>
                    <a:pt x="0" y="3"/>
                  </a:lnTo>
                  <a:lnTo>
                    <a:pt x="23" y="3"/>
                  </a:lnTo>
                  <a:lnTo>
                    <a:pt x="23"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8" name="Freeform 817"/>
            <p:cNvSpPr>
              <a:spLocks/>
            </p:cNvSpPr>
            <p:nvPr/>
          </p:nvSpPr>
          <p:spPr bwMode="auto">
            <a:xfrm>
              <a:off x="7935873" y="2088815"/>
              <a:ext cx="67801" cy="46228"/>
            </a:xfrm>
            <a:custGeom>
              <a:avLst/>
              <a:gdLst>
                <a:gd name="T0" fmla="*/ 20 w 22"/>
                <a:gd name="T1" fmla="*/ 15 h 15"/>
                <a:gd name="T2" fmla="*/ 22 w 22"/>
                <a:gd name="T3" fmla="*/ 15 h 15"/>
                <a:gd name="T4" fmla="*/ 22 w 22"/>
                <a:gd name="T5" fmla="*/ 0 h 15"/>
                <a:gd name="T6" fmla="*/ 0 w 22"/>
                <a:gd name="T7" fmla="*/ 0 h 15"/>
                <a:gd name="T8" fmla="*/ 0 w 22"/>
                <a:gd name="T9" fmla="*/ 3 h 15"/>
                <a:gd name="T10" fmla="*/ 20 w 22"/>
                <a:gd name="T11" fmla="*/ 3 h 15"/>
                <a:gd name="T12" fmla="*/ 20 w 22"/>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2" h="15">
                  <a:moveTo>
                    <a:pt x="20" y="15"/>
                  </a:moveTo>
                  <a:lnTo>
                    <a:pt x="22" y="15"/>
                  </a:lnTo>
                  <a:lnTo>
                    <a:pt x="22" y="0"/>
                  </a:lnTo>
                  <a:lnTo>
                    <a:pt x="0" y="0"/>
                  </a:lnTo>
                  <a:lnTo>
                    <a:pt x="0" y="3"/>
                  </a:lnTo>
                  <a:lnTo>
                    <a:pt x="20" y="3"/>
                  </a:lnTo>
                  <a:lnTo>
                    <a:pt x="2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9" name="Rectangle 818"/>
            <p:cNvSpPr>
              <a:spLocks noChangeArrowheads="1"/>
            </p:cNvSpPr>
            <p:nvPr/>
          </p:nvSpPr>
          <p:spPr bwMode="auto">
            <a:xfrm>
              <a:off x="7911218" y="2116552"/>
              <a:ext cx="6164" cy="986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0" name="Freeform 819"/>
            <p:cNvSpPr>
              <a:spLocks/>
            </p:cNvSpPr>
            <p:nvPr/>
          </p:nvSpPr>
          <p:spPr bwMode="auto">
            <a:xfrm>
              <a:off x="7935873" y="2175108"/>
              <a:ext cx="67801" cy="67801"/>
            </a:xfrm>
            <a:custGeom>
              <a:avLst/>
              <a:gdLst>
                <a:gd name="T0" fmla="*/ 20 w 22"/>
                <a:gd name="T1" fmla="*/ 18 h 22"/>
                <a:gd name="T2" fmla="*/ 0 w 22"/>
                <a:gd name="T3" fmla="*/ 18 h 22"/>
                <a:gd name="T4" fmla="*/ 0 w 22"/>
                <a:gd name="T5" fmla="*/ 22 h 22"/>
                <a:gd name="T6" fmla="*/ 22 w 22"/>
                <a:gd name="T7" fmla="*/ 22 h 22"/>
                <a:gd name="T8" fmla="*/ 22 w 22"/>
                <a:gd name="T9" fmla="*/ 0 h 22"/>
                <a:gd name="T10" fmla="*/ 20 w 22"/>
                <a:gd name="T11" fmla="*/ 0 h 22"/>
                <a:gd name="T12" fmla="*/ 20 w 22"/>
                <a:gd name="T13" fmla="*/ 18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20" y="18"/>
                  </a:moveTo>
                  <a:lnTo>
                    <a:pt x="0" y="18"/>
                  </a:lnTo>
                  <a:lnTo>
                    <a:pt x="0" y="22"/>
                  </a:lnTo>
                  <a:lnTo>
                    <a:pt x="22" y="22"/>
                  </a:lnTo>
                  <a:lnTo>
                    <a:pt x="22" y="0"/>
                  </a:lnTo>
                  <a:lnTo>
                    <a:pt x="20" y="0"/>
                  </a:lnTo>
                  <a:lnTo>
                    <a:pt x="2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51" name="组 2"/>
          <p:cNvGrpSpPr/>
          <p:nvPr/>
        </p:nvGrpSpPr>
        <p:grpSpPr>
          <a:xfrm>
            <a:off x="7594135" y="1267023"/>
            <a:ext cx="964158" cy="937841"/>
            <a:chOff x="11454606" y="4368800"/>
            <a:chExt cx="646112" cy="646113"/>
          </a:xfrm>
        </p:grpSpPr>
        <p:sp>
          <p:nvSpPr>
            <p:cNvPr id="52" name="Oval 229"/>
            <p:cNvSpPr>
              <a:spLocks noChangeArrowheads="1"/>
            </p:cNvSpPr>
            <p:nvPr/>
          </p:nvSpPr>
          <p:spPr bwMode="auto">
            <a:xfrm>
              <a:off x="11454606" y="4368800"/>
              <a:ext cx="646112" cy="646113"/>
            </a:xfrm>
            <a:prstGeom prst="ellipse">
              <a:avLst/>
            </a:prstGeom>
            <a:solidFill>
              <a:srgbClr val="50BF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3" name="Freeform 230"/>
            <p:cNvSpPr>
              <a:spLocks noEditPoints="1"/>
            </p:cNvSpPr>
            <p:nvPr/>
          </p:nvSpPr>
          <p:spPr bwMode="auto">
            <a:xfrm>
              <a:off x="11757818" y="4368800"/>
              <a:ext cx="342900" cy="334963"/>
            </a:xfrm>
            <a:custGeom>
              <a:avLst/>
              <a:gdLst>
                <a:gd name="T0" fmla="*/ 5 w 44"/>
                <a:gd name="T1" fmla="*/ 0 h 43"/>
                <a:gd name="T2" fmla="*/ 0 w 44"/>
                <a:gd name="T3" fmla="*/ 0 h 43"/>
                <a:gd name="T4" fmla="*/ 3 w 44"/>
                <a:gd name="T5" fmla="*/ 0 h 43"/>
                <a:gd name="T6" fmla="*/ 5 w 44"/>
                <a:gd name="T7" fmla="*/ 0 h 43"/>
                <a:gd name="T8" fmla="*/ 44 w 44"/>
                <a:gd name="T9" fmla="*/ 43 h 43"/>
                <a:gd name="T10" fmla="*/ 44 w 44"/>
                <a:gd name="T11" fmla="*/ 40 h 43"/>
                <a:gd name="T12" fmla="*/ 44 w 44"/>
                <a:gd name="T13" fmla="*/ 41 h 43"/>
                <a:gd name="T14" fmla="*/ 44 w 44"/>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3">
                  <a:moveTo>
                    <a:pt x="5" y="0"/>
                  </a:moveTo>
                  <a:cubicBezTo>
                    <a:pt x="0" y="0"/>
                    <a:pt x="0" y="0"/>
                    <a:pt x="0" y="0"/>
                  </a:cubicBezTo>
                  <a:cubicBezTo>
                    <a:pt x="1" y="0"/>
                    <a:pt x="2" y="0"/>
                    <a:pt x="3" y="0"/>
                  </a:cubicBezTo>
                  <a:cubicBezTo>
                    <a:pt x="4" y="0"/>
                    <a:pt x="4" y="0"/>
                    <a:pt x="5" y="0"/>
                  </a:cubicBezTo>
                  <a:close/>
                  <a:moveTo>
                    <a:pt x="44" y="43"/>
                  </a:moveTo>
                  <a:cubicBezTo>
                    <a:pt x="44" y="40"/>
                    <a:pt x="44" y="40"/>
                    <a:pt x="44" y="40"/>
                  </a:cubicBezTo>
                  <a:cubicBezTo>
                    <a:pt x="44" y="41"/>
                    <a:pt x="44" y="41"/>
                    <a:pt x="44" y="41"/>
                  </a:cubicBezTo>
                  <a:cubicBezTo>
                    <a:pt x="44" y="42"/>
                    <a:pt x="44" y="42"/>
                    <a:pt x="44" y="43"/>
                  </a:cubicBezTo>
                  <a:close/>
                </a:path>
              </a:pathLst>
            </a:custGeom>
            <a:solidFill>
              <a:srgbClr val="40A5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4" name="Freeform 857"/>
            <p:cNvSpPr>
              <a:spLocks/>
            </p:cNvSpPr>
            <p:nvPr/>
          </p:nvSpPr>
          <p:spPr bwMode="auto">
            <a:xfrm>
              <a:off x="11657806" y="4548187"/>
              <a:ext cx="434975" cy="458788"/>
            </a:xfrm>
            <a:custGeom>
              <a:avLst/>
              <a:gdLst>
                <a:gd name="T0" fmla="*/ 23 w 56"/>
                <a:gd name="T1" fmla="*/ 59 h 59"/>
                <a:gd name="T2" fmla="*/ 1 w 56"/>
                <a:gd name="T3" fmla="*/ 36 h 59"/>
                <a:gd name="T4" fmla="*/ 0 w 56"/>
                <a:gd name="T5" fmla="*/ 36 h 59"/>
                <a:gd name="T6" fmla="*/ 0 w 56"/>
                <a:gd name="T7" fmla="*/ 36 h 59"/>
                <a:gd name="T8" fmla="*/ 0 w 56"/>
                <a:gd name="T9" fmla="*/ 36 h 59"/>
                <a:gd name="T10" fmla="*/ 0 w 56"/>
                <a:gd name="T11" fmla="*/ 35 h 59"/>
                <a:gd name="T12" fmla="*/ 0 w 56"/>
                <a:gd name="T13" fmla="*/ 35 h 59"/>
                <a:gd name="T14" fmla="*/ 0 w 56"/>
                <a:gd name="T15" fmla="*/ 29 h 59"/>
                <a:gd name="T16" fmla="*/ 0 w 56"/>
                <a:gd name="T17" fmla="*/ 29 h 59"/>
                <a:gd name="T18" fmla="*/ 0 w 56"/>
                <a:gd name="T19" fmla="*/ 29 h 59"/>
                <a:gd name="T20" fmla="*/ 0 w 56"/>
                <a:gd name="T21" fmla="*/ 28 h 59"/>
                <a:gd name="T22" fmla="*/ 0 w 56"/>
                <a:gd name="T23" fmla="*/ 28 h 59"/>
                <a:gd name="T24" fmla="*/ 1 w 56"/>
                <a:gd name="T25" fmla="*/ 28 h 59"/>
                <a:gd name="T26" fmla="*/ 1 w 56"/>
                <a:gd name="T27" fmla="*/ 27 h 59"/>
                <a:gd name="T28" fmla="*/ 1 w 56"/>
                <a:gd name="T29" fmla="*/ 27 h 59"/>
                <a:gd name="T30" fmla="*/ 2 w 56"/>
                <a:gd name="T31" fmla="*/ 27 h 59"/>
                <a:gd name="T32" fmla="*/ 5 w 56"/>
                <a:gd name="T33" fmla="*/ 27 h 59"/>
                <a:gd name="T34" fmla="*/ 1 w 56"/>
                <a:gd name="T35" fmla="*/ 23 h 59"/>
                <a:gd name="T36" fmla="*/ 0 w 56"/>
                <a:gd name="T37" fmla="*/ 23 h 59"/>
                <a:gd name="T38" fmla="*/ 0 w 56"/>
                <a:gd name="T39" fmla="*/ 22 h 59"/>
                <a:gd name="T40" fmla="*/ 0 w 56"/>
                <a:gd name="T41" fmla="*/ 22 h 59"/>
                <a:gd name="T42" fmla="*/ 0 w 56"/>
                <a:gd name="T43" fmla="*/ 22 h 59"/>
                <a:gd name="T44" fmla="*/ 0 w 56"/>
                <a:gd name="T45" fmla="*/ 21 h 59"/>
                <a:gd name="T46" fmla="*/ 0 w 56"/>
                <a:gd name="T47" fmla="*/ 16 h 59"/>
                <a:gd name="T48" fmla="*/ 0 w 56"/>
                <a:gd name="T49" fmla="*/ 15 h 59"/>
                <a:gd name="T50" fmla="*/ 0 w 56"/>
                <a:gd name="T51" fmla="*/ 15 h 59"/>
                <a:gd name="T52" fmla="*/ 0 w 56"/>
                <a:gd name="T53" fmla="*/ 15 h 59"/>
                <a:gd name="T54" fmla="*/ 0 w 56"/>
                <a:gd name="T55" fmla="*/ 14 h 59"/>
                <a:gd name="T56" fmla="*/ 1 w 56"/>
                <a:gd name="T57" fmla="*/ 14 h 59"/>
                <a:gd name="T58" fmla="*/ 1 w 56"/>
                <a:gd name="T59" fmla="*/ 14 h 59"/>
                <a:gd name="T60" fmla="*/ 1 w 56"/>
                <a:gd name="T61" fmla="*/ 14 h 59"/>
                <a:gd name="T62" fmla="*/ 2 w 56"/>
                <a:gd name="T63" fmla="*/ 14 h 59"/>
                <a:gd name="T64" fmla="*/ 5 w 56"/>
                <a:gd name="T65" fmla="*/ 14 h 59"/>
                <a:gd name="T66" fmla="*/ 0 w 56"/>
                <a:gd name="T67" fmla="*/ 9 h 59"/>
                <a:gd name="T68" fmla="*/ 0 w 56"/>
                <a:gd name="T69" fmla="*/ 9 h 59"/>
                <a:gd name="T70" fmla="*/ 0 w 56"/>
                <a:gd name="T71" fmla="*/ 9 h 59"/>
                <a:gd name="T72" fmla="*/ 0 w 56"/>
                <a:gd name="T73" fmla="*/ 8 h 59"/>
                <a:gd name="T74" fmla="*/ 0 w 56"/>
                <a:gd name="T75" fmla="*/ 8 h 59"/>
                <a:gd name="T76" fmla="*/ 0 w 56"/>
                <a:gd name="T77" fmla="*/ 2 h 59"/>
                <a:gd name="T78" fmla="*/ 0 w 56"/>
                <a:gd name="T79" fmla="*/ 2 h 59"/>
                <a:gd name="T80" fmla="*/ 0 w 56"/>
                <a:gd name="T81" fmla="*/ 2 h 59"/>
                <a:gd name="T82" fmla="*/ 0 w 56"/>
                <a:gd name="T83" fmla="*/ 1 h 59"/>
                <a:gd name="T84" fmla="*/ 0 w 56"/>
                <a:gd name="T85" fmla="*/ 1 h 59"/>
                <a:gd name="T86" fmla="*/ 1 w 56"/>
                <a:gd name="T87" fmla="*/ 1 h 59"/>
                <a:gd name="T88" fmla="*/ 1 w 56"/>
                <a:gd name="T89" fmla="*/ 0 h 59"/>
                <a:gd name="T90" fmla="*/ 1 w 56"/>
                <a:gd name="T91" fmla="*/ 0 h 59"/>
                <a:gd name="T92" fmla="*/ 2 w 56"/>
                <a:gd name="T93" fmla="*/ 0 h 59"/>
                <a:gd name="T94" fmla="*/ 16 w 56"/>
                <a:gd name="T95" fmla="*/ 0 h 59"/>
                <a:gd name="T96" fmla="*/ 30 w 56"/>
                <a:gd name="T97" fmla="*/ 0 h 59"/>
                <a:gd name="T98" fmla="*/ 30 w 56"/>
                <a:gd name="T99" fmla="*/ 0 h 59"/>
                <a:gd name="T100" fmla="*/ 30 w 56"/>
                <a:gd name="T101" fmla="*/ 0 h 59"/>
                <a:gd name="T102" fmla="*/ 30 w 56"/>
                <a:gd name="T103" fmla="*/ 0 h 59"/>
                <a:gd name="T104" fmla="*/ 30 w 56"/>
                <a:gd name="T105" fmla="*/ 0 h 59"/>
                <a:gd name="T106" fmla="*/ 30 w 56"/>
                <a:gd name="T107" fmla="*/ 0 h 59"/>
                <a:gd name="T108" fmla="*/ 30 w 56"/>
                <a:gd name="T109" fmla="*/ 1 h 59"/>
                <a:gd name="T110" fmla="*/ 31 w 56"/>
                <a:gd name="T111" fmla="*/ 1 h 59"/>
                <a:gd name="T112" fmla="*/ 31 w 56"/>
                <a:gd name="T113" fmla="*/ 1 h 59"/>
                <a:gd name="T114" fmla="*/ 31 w 56"/>
                <a:gd name="T115" fmla="*/ 1 h 59"/>
                <a:gd name="T116" fmla="*/ 31 w 56"/>
                <a:gd name="T117" fmla="*/ 1 h 59"/>
                <a:gd name="T118" fmla="*/ 31 w 56"/>
                <a:gd name="T119" fmla="*/ 1 h 59"/>
                <a:gd name="T120" fmla="*/ 56 w 56"/>
                <a:gd name="T121" fmla="*/ 26 h 59"/>
                <a:gd name="T122" fmla="*/ 23 w 56"/>
                <a:gd name="T123"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 h="59">
                  <a:moveTo>
                    <a:pt x="23" y="59"/>
                  </a:moveTo>
                  <a:cubicBezTo>
                    <a:pt x="1" y="36"/>
                    <a:pt x="1" y="36"/>
                    <a:pt x="1" y="36"/>
                  </a:cubicBezTo>
                  <a:cubicBezTo>
                    <a:pt x="0" y="36"/>
                    <a:pt x="0" y="36"/>
                    <a:pt x="0" y="36"/>
                  </a:cubicBezTo>
                  <a:cubicBezTo>
                    <a:pt x="0" y="36"/>
                    <a:pt x="0" y="36"/>
                    <a:pt x="0" y="36"/>
                  </a:cubicBezTo>
                  <a:cubicBezTo>
                    <a:pt x="0" y="36"/>
                    <a:pt x="0" y="36"/>
                    <a:pt x="0" y="36"/>
                  </a:cubicBezTo>
                  <a:cubicBezTo>
                    <a:pt x="0" y="35"/>
                    <a:pt x="0" y="35"/>
                    <a:pt x="0" y="35"/>
                  </a:cubicBezTo>
                  <a:cubicBezTo>
                    <a:pt x="0" y="35"/>
                    <a:pt x="0" y="35"/>
                    <a:pt x="0" y="35"/>
                  </a:cubicBezTo>
                  <a:cubicBezTo>
                    <a:pt x="0" y="29"/>
                    <a:pt x="0" y="29"/>
                    <a:pt x="0" y="29"/>
                  </a:cubicBezTo>
                  <a:cubicBezTo>
                    <a:pt x="0" y="29"/>
                    <a:pt x="0" y="29"/>
                    <a:pt x="0" y="29"/>
                  </a:cubicBezTo>
                  <a:cubicBezTo>
                    <a:pt x="0" y="29"/>
                    <a:pt x="0" y="29"/>
                    <a:pt x="0" y="29"/>
                  </a:cubicBezTo>
                  <a:cubicBezTo>
                    <a:pt x="0" y="28"/>
                    <a:pt x="0" y="28"/>
                    <a:pt x="0" y="28"/>
                  </a:cubicBezTo>
                  <a:cubicBezTo>
                    <a:pt x="0" y="28"/>
                    <a:pt x="0" y="28"/>
                    <a:pt x="0" y="28"/>
                  </a:cubicBezTo>
                  <a:cubicBezTo>
                    <a:pt x="1" y="28"/>
                    <a:pt x="1" y="28"/>
                    <a:pt x="1" y="28"/>
                  </a:cubicBezTo>
                  <a:cubicBezTo>
                    <a:pt x="1" y="27"/>
                    <a:pt x="1" y="27"/>
                    <a:pt x="1" y="27"/>
                  </a:cubicBezTo>
                  <a:cubicBezTo>
                    <a:pt x="1" y="27"/>
                    <a:pt x="1" y="27"/>
                    <a:pt x="1" y="27"/>
                  </a:cubicBezTo>
                  <a:cubicBezTo>
                    <a:pt x="2" y="27"/>
                    <a:pt x="2" y="27"/>
                    <a:pt x="2" y="27"/>
                  </a:cubicBezTo>
                  <a:cubicBezTo>
                    <a:pt x="5" y="27"/>
                    <a:pt x="5" y="27"/>
                    <a:pt x="5" y="27"/>
                  </a:cubicBezTo>
                  <a:cubicBezTo>
                    <a:pt x="1" y="23"/>
                    <a:pt x="1" y="23"/>
                    <a:pt x="1" y="23"/>
                  </a:cubicBezTo>
                  <a:cubicBezTo>
                    <a:pt x="0" y="23"/>
                    <a:pt x="0" y="23"/>
                    <a:pt x="0" y="23"/>
                  </a:cubicBezTo>
                  <a:cubicBezTo>
                    <a:pt x="0" y="22"/>
                    <a:pt x="0" y="22"/>
                    <a:pt x="0" y="22"/>
                  </a:cubicBezTo>
                  <a:cubicBezTo>
                    <a:pt x="0" y="22"/>
                    <a:pt x="0" y="22"/>
                    <a:pt x="0" y="22"/>
                  </a:cubicBezTo>
                  <a:cubicBezTo>
                    <a:pt x="0" y="22"/>
                    <a:pt x="0" y="22"/>
                    <a:pt x="0" y="22"/>
                  </a:cubicBezTo>
                  <a:cubicBezTo>
                    <a:pt x="0" y="21"/>
                    <a:pt x="0" y="21"/>
                    <a:pt x="0" y="21"/>
                  </a:cubicBezTo>
                  <a:cubicBezTo>
                    <a:pt x="0" y="16"/>
                    <a:pt x="0" y="16"/>
                    <a:pt x="0" y="16"/>
                  </a:cubicBezTo>
                  <a:cubicBezTo>
                    <a:pt x="0" y="15"/>
                    <a:pt x="0" y="15"/>
                    <a:pt x="0" y="15"/>
                  </a:cubicBezTo>
                  <a:cubicBezTo>
                    <a:pt x="0" y="15"/>
                    <a:pt x="0" y="15"/>
                    <a:pt x="0" y="15"/>
                  </a:cubicBezTo>
                  <a:cubicBezTo>
                    <a:pt x="0" y="15"/>
                    <a:pt x="0" y="15"/>
                    <a:pt x="0" y="15"/>
                  </a:cubicBezTo>
                  <a:cubicBezTo>
                    <a:pt x="0" y="14"/>
                    <a:pt x="0" y="14"/>
                    <a:pt x="0" y="14"/>
                  </a:cubicBezTo>
                  <a:cubicBezTo>
                    <a:pt x="1" y="14"/>
                    <a:pt x="1" y="14"/>
                    <a:pt x="1" y="14"/>
                  </a:cubicBezTo>
                  <a:cubicBezTo>
                    <a:pt x="1" y="14"/>
                    <a:pt x="1" y="14"/>
                    <a:pt x="1" y="14"/>
                  </a:cubicBezTo>
                  <a:cubicBezTo>
                    <a:pt x="1" y="14"/>
                    <a:pt x="1" y="14"/>
                    <a:pt x="1" y="14"/>
                  </a:cubicBezTo>
                  <a:cubicBezTo>
                    <a:pt x="2" y="14"/>
                    <a:pt x="2" y="14"/>
                    <a:pt x="2" y="14"/>
                  </a:cubicBezTo>
                  <a:cubicBezTo>
                    <a:pt x="5" y="14"/>
                    <a:pt x="5" y="14"/>
                    <a:pt x="5" y="14"/>
                  </a:cubicBezTo>
                  <a:cubicBezTo>
                    <a:pt x="0" y="9"/>
                    <a:pt x="0" y="9"/>
                    <a:pt x="0" y="9"/>
                  </a:cubicBezTo>
                  <a:cubicBezTo>
                    <a:pt x="0" y="9"/>
                    <a:pt x="0" y="9"/>
                    <a:pt x="0" y="9"/>
                  </a:cubicBezTo>
                  <a:cubicBezTo>
                    <a:pt x="0" y="9"/>
                    <a:pt x="0" y="9"/>
                    <a:pt x="0" y="9"/>
                  </a:cubicBezTo>
                  <a:cubicBezTo>
                    <a:pt x="0" y="8"/>
                    <a:pt x="0" y="8"/>
                    <a:pt x="0" y="8"/>
                  </a:cubicBezTo>
                  <a:cubicBezTo>
                    <a:pt x="0" y="8"/>
                    <a:pt x="0" y="8"/>
                    <a:pt x="0" y="8"/>
                  </a:cubicBezTo>
                  <a:cubicBezTo>
                    <a:pt x="0" y="2"/>
                    <a:pt x="0" y="2"/>
                    <a:pt x="0" y="2"/>
                  </a:cubicBezTo>
                  <a:cubicBezTo>
                    <a:pt x="0" y="2"/>
                    <a:pt x="0" y="2"/>
                    <a:pt x="0" y="2"/>
                  </a:cubicBezTo>
                  <a:cubicBezTo>
                    <a:pt x="0" y="2"/>
                    <a:pt x="0" y="2"/>
                    <a:pt x="0" y="2"/>
                  </a:cubicBezTo>
                  <a:cubicBezTo>
                    <a:pt x="0" y="1"/>
                    <a:pt x="0" y="1"/>
                    <a:pt x="0" y="1"/>
                  </a:cubicBezTo>
                  <a:cubicBezTo>
                    <a:pt x="0" y="1"/>
                    <a:pt x="0" y="1"/>
                    <a:pt x="0" y="1"/>
                  </a:cubicBezTo>
                  <a:cubicBezTo>
                    <a:pt x="1" y="1"/>
                    <a:pt x="1" y="1"/>
                    <a:pt x="1" y="1"/>
                  </a:cubicBezTo>
                  <a:cubicBezTo>
                    <a:pt x="1" y="0"/>
                    <a:pt x="1" y="0"/>
                    <a:pt x="1" y="0"/>
                  </a:cubicBezTo>
                  <a:cubicBezTo>
                    <a:pt x="1" y="0"/>
                    <a:pt x="1" y="0"/>
                    <a:pt x="1" y="0"/>
                  </a:cubicBezTo>
                  <a:cubicBezTo>
                    <a:pt x="2" y="0"/>
                    <a:pt x="2" y="0"/>
                    <a:pt x="2" y="0"/>
                  </a:cubicBezTo>
                  <a:cubicBezTo>
                    <a:pt x="16" y="0"/>
                    <a:pt x="16" y="0"/>
                    <a:pt x="16"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0"/>
                    <a:pt x="30" y="0"/>
                    <a:pt x="30" y="0"/>
                  </a:cubicBezTo>
                  <a:cubicBezTo>
                    <a:pt x="30" y="1"/>
                    <a:pt x="30" y="1"/>
                    <a:pt x="30"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56" y="26"/>
                    <a:pt x="56" y="26"/>
                    <a:pt x="56" y="26"/>
                  </a:cubicBezTo>
                  <a:cubicBezTo>
                    <a:pt x="53" y="43"/>
                    <a:pt x="40" y="56"/>
                    <a:pt x="23" y="59"/>
                  </a:cubicBezTo>
                  <a:close/>
                </a:path>
              </a:pathLst>
            </a:custGeom>
            <a:solidFill>
              <a:srgbClr val="40A5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5" name="Freeform 1144"/>
            <p:cNvSpPr>
              <a:spLocks noEditPoints="1"/>
            </p:cNvSpPr>
            <p:nvPr/>
          </p:nvSpPr>
          <p:spPr bwMode="auto">
            <a:xfrm>
              <a:off x="11657805" y="4548187"/>
              <a:ext cx="247650" cy="287338"/>
            </a:xfrm>
            <a:custGeom>
              <a:avLst/>
              <a:gdLst>
                <a:gd name="T0" fmla="*/ 30 w 32"/>
                <a:gd name="T1" fmla="*/ 14 h 37"/>
                <a:gd name="T2" fmla="*/ 2 w 32"/>
                <a:gd name="T3" fmla="*/ 14 h 37"/>
                <a:gd name="T4" fmla="*/ 0 w 32"/>
                <a:gd name="T5" fmla="*/ 16 h 37"/>
                <a:gd name="T6" fmla="*/ 0 w 32"/>
                <a:gd name="T7" fmla="*/ 21 h 37"/>
                <a:gd name="T8" fmla="*/ 2 w 32"/>
                <a:gd name="T9" fmla="*/ 23 h 37"/>
                <a:gd name="T10" fmla="*/ 30 w 32"/>
                <a:gd name="T11" fmla="*/ 23 h 37"/>
                <a:gd name="T12" fmla="*/ 32 w 32"/>
                <a:gd name="T13" fmla="*/ 21 h 37"/>
                <a:gd name="T14" fmla="*/ 32 w 32"/>
                <a:gd name="T15" fmla="*/ 16 h 37"/>
                <a:gd name="T16" fmla="*/ 30 w 32"/>
                <a:gd name="T17" fmla="*/ 14 h 37"/>
                <a:gd name="T18" fmla="*/ 30 w 32"/>
                <a:gd name="T19" fmla="*/ 10 h 37"/>
                <a:gd name="T20" fmla="*/ 2 w 32"/>
                <a:gd name="T21" fmla="*/ 10 h 37"/>
                <a:gd name="T22" fmla="*/ 0 w 32"/>
                <a:gd name="T23" fmla="*/ 8 h 37"/>
                <a:gd name="T24" fmla="*/ 0 w 32"/>
                <a:gd name="T25" fmla="*/ 2 h 37"/>
                <a:gd name="T26" fmla="*/ 2 w 32"/>
                <a:gd name="T27" fmla="*/ 0 h 37"/>
                <a:gd name="T28" fmla="*/ 30 w 32"/>
                <a:gd name="T29" fmla="*/ 0 h 37"/>
                <a:gd name="T30" fmla="*/ 32 w 32"/>
                <a:gd name="T31" fmla="*/ 2 h 37"/>
                <a:gd name="T32" fmla="*/ 32 w 32"/>
                <a:gd name="T33" fmla="*/ 8 h 37"/>
                <a:gd name="T34" fmla="*/ 30 w 32"/>
                <a:gd name="T35" fmla="*/ 10 h 37"/>
                <a:gd name="T36" fmla="*/ 30 w 32"/>
                <a:gd name="T37" fmla="*/ 27 h 37"/>
                <a:gd name="T38" fmla="*/ 2 w 32"/>
                <a:gd name="T39" fmla="*/ 27 h 37"/>
                <a:gd name="T40" fmla="*/ 0 w 32"/>
                <a:gd name="T41" fmla="*/ 29 h 37"/>
                <a:gd name="T42" fmla="*/ 0 w 32"/>
                <a:gd name="T43" fmla="*/ 35 h 37"/>
                <a:gd name="T44" fmla="*/ 2 w 32"/>
                <a:gd name="T45" fmla="*/ 37 h 37"/>
                <a:gd name="T46" fmla="*/ 29 w 32"/>
                <a:gd name="T47" fmla="*/ 37 h 37"/>
                <a:gd name="T48" fmla="*/ 31 w 32"/>
                <a:gd name="T49" fmla="*/ 35 h 37"/>
                <a:gd name="T50" fmla="*/ 32 w 32"/>
                <a:gd name="T51" fmla="*/ 29 h 37"/>
                <a:gd name="T52" fmla="*/ 30 w 32"/>
                <a:gd name="T53"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 h="37">
                  <a:moveTo>
                    <a:pt x="30" y="14"/>
                  </a:moveTo>
                  <a:cubicBezTo>
                    <a:pt x="2" y="14"/>
                    <a:pt x="2" y="14"/>
                    <a:pt x="2" y="14"/>
                  </a:cubicBezTo>
                  <a:cubicBezTo>
                    <a:pt x="1" y="14"/>
                    <a:pt x="0" y="15"/>
                    <a:pt x="0" y="16"/>
                  </a:cubicBezTo>
                  <a:cubicBezTo>
                    <a:pt x="0" y="21"/>
                    <a:pt x="0" y="21"/>
                    <a:pt x="0" y="21"/>
                  </a:cubicBezTo>
                  <a:cubicBezTo>
                    <a:pt x="0" y="22"/>
                    <a:pt x="1" y="23"/>
                    <a:pt x="2" y="23"/>
                  </a:cubicBezTo>
                  <a:cubicBezTo>
                    <a:pt x="30" y="23"/>
                    <a:pt x="30" y="23"/>
                    <a:pt x="30" y="23"/>
                  </a:cubicBezTo>
                  <a:cubicBezTo>
                    <a:pt x="31" y="23"/>
                    <a:pt x="32" y="22"/>
                    <a:pt x="32" y="21"/>
                  </a:cubicBezTo>
                  <a:cubicBezTo>
                    <a:pt x="32" y="16"/>
                    <a:pt x="32" y="16"/>
                    <a:pt x="32" y="16"/>
                  </a:cubicBezTo>
                  <a:cubicBezTo>
                    <a:pt x="32" y="15"/>
                    <a:pt x="31" y="14"/>
                    <a:pt x="30" y="14"/>
                  </a:cubicBezTo>
                  <a:close/>
                  <a:moveTo>
                    <a:pt x="30" y="10"/>
                  </a:moveTo>
                  <a:cubicBezTo>
                    <a:pt x="2" y="10"/>
                    <a:pt x="2" y="10"/>
                    <a:pt x="2" y="10"/>
                  </a:cubicBezTo>
                  <a:cubicBezTo>
                    <a:pt x="1" y="10"/>
                    <a:pt x="0" y="9"/>
                    <a:pt x="0" y="8"/>
                  </a:cubicBezTo>
                  <a:cubicBezTo>
                    <a:pt x="0" y="2"/>
                    <a:pt x="0" y="2"/>
                    <a:pt x="0" y="2"/>
                  </a:cubicBezTo>
                  <a:cubicBezTo>
                    <a:pt x="0" y="1"/>
                    <a:pt x="1" y="0"/>
                    <a:pt x="2" y="0"/>
                  </a:cubicBezTo>
                  <a:cubicBezTo>
                    <a:pt x="30" y="0"/>
                    <a:pt x="30" y="0"/>
                    <a:pt x="30" y="0"/>
                  </a:cubicBezTo>
                  <a:cubicBezTo>
                    <a:pt x="31" y="0"/>
                    <a:pt x="32" y="1"/>
                    <a:pt x="32" y="2"/>
                  </a:cubicBezTo>
                  <a:cubicBezTo>
                    <a:pt x="32" y="8"/>
                    <a:pt x="32" y="8"/>
                    <a:pt x="32" y="8"/>
                  </a:cubicBezTo>
                  <a:cubicBezTo>
                    <a:pt x="32" y="9"/>
                    <a:pt x="31" y="10"/>
                    <a:pt x="30" y="10"/>
                  </a:cubicBezTo>
                  <a:close/>
                  <a:moveTo>
                    <a:pt x="30" y="27"/>
                  </a:moveTo>
                  <a:cubicBezTo>
                    <a:pt x="2" y="27"/>
                    <a:pt x="2" y="27"/>
                    <a:pt x="2" y="27"/>
                  </a:cubicBezTo>
                  <a:cubicBezTo>
                    <a:pt x="1" y="27"/>
                    <a:pt x="0" y="28"/>
                    <a:pt x="0" y="29"/>
                  </a:cubicBezTo>
                  <a:cubicBezTo>
                    <a:pt x="0" y="35"/>
                    <a:pt x="0" y="35"/>
                    <a:pt x="0" y="35"/>
                  </a:cubicBezTo>
                  <a:cubicBezTo>
                    <a:pt x="0" y="36"/>
                    <a:pt x="1" y="37"/>
                    <a:pt x="2" y="37"/>
                  </a:cubicBezTo>
                  <a:cubicBezTo>
                    <a:pt x="29" y="37"/>
                    <a:pt x="29" y="37"/>
                    <a:pt x="29" y="37"/>
                  </a:cubicBezTo>
                  <a:cubicBezTo>
                    <a:pt x="31" y="37"/>
                    <a:pt x="31" y="36"/>
                    <a:pt x="31" y="35"/>
                  </a:cubicBezTo>
                  <a:cubicBezTo>
                    <a:pt x="32" y="29"/>
                    <a:pt x="32" y="29"/>
                    <a:pt x="32" y="29"/>
                  </a:cubicBezTo>
                  <a:cubicBezTo>
                    <a:pt x="32" y="28"/>
                    <a:pt x="31" y="27"/>
                    <a:pt x="30" y="27"/>
                  </a:cubicBezTo>
                  <a:close/>
                </a:path>
              </a:pathLst>
            </a:custGeom>
            <a:solidFill>
              <a:srgbClr val="3D5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6" name="Freeform 1145"/>
            <p:cNvSpPr>
              <a:spLocks noEditPoints="1"/>
            </p:cNvSpPr>
            <p:nvPr/>
          </p:nvSpPr>
          <p:spPr bwMode="auto">
            <a:xfrm>
              <a:off x="11781630" y="4548187"/>
              <a:ext cx="123825" cy="287338"/>
            </a:xfrm>
            <a:custGeom>
              <a:avLst/>
              <a:gdLst>
                <a:gd name="T0" fmla="*/ 14 w 16"/>
                <a:gd name="T1" fmla="*/ 14 h 37"/>
                <a:gd name="T2" fmla="*/ 0 w 16"/>
                <a:gd name="T3" fmla="*/ 14 h 37"/>
                <a:gd name="T4" fmla="*/ 0 w 16"/>
                <a:gd name="T5" fmla="*/ 23 h 37"/>
                <a:gd name="T6" fmla="*/ 14 w 16"/>
                <a:gd name="T7" fmla="*/ 23 h 37"/>
                <a:gd name="T8" fmla="*/ 16 w 16"/>
                <a:gd name="T9" fmla="*/ 21 h 37"/>
                <a:gd name="T10" fmla="*/ 16 w 16"/>
                <a:gd name="T11" fmla="*/ 16 h 37"/>
                <a:gd name="T12" fmla="*/ 14 w 16"/>
                <a:gd name="T13" fmla="*/ 14 h 37"/>
                <a:gd name="T14" fmla="*/ 0 w 16"/>
                <a:gd name="T15" fmla="*/ 37 h 37"/>
                <a:gd name="T16" fmla="*/ 0 w 16"/>
                <a:gd name="T17" fmla="*/ 27 h 37"/>
                <a:gd name="T18" fmla="*/ 14 w 16"/>
                <a:gd name="T19" fmla="*/ 27 h 37"/>
                <a:gd name="T20" fmla="*/ 16 w 16"/>
                <a:gd name="T21" fmla="*/ 29 h 37"/>
                <a:gd name="T22" fmla="*/ 15 w 16"/>
                <a:gd name="T23" fmla="*/ 35 h 37"/>
                <a:gd name="T24" fmla="*/ 13 w 16"/>
                <a:gd name="T25" fmla="*/ 37 h 37"/>
                <a:gd name="T26" fmla="*/ 0 w 16"/>
                <a:gd name="T27" fmla="*/ 37 h 37"/>
                <a:gd name="T28" fmla="*/ 0 w 16"/>
                <a:gd name="T29" fmla="*/ 10 h 37"/>
                <a:gd name="T30" fmla="*/ 0 w 16"/>
                <a:gd name="T31" fmla="*/ 0 h 37"/>
                <a:gd name="T32" fmla="*/ 14 w 16"/>
                <a:gd name="T33" fmla="*/ 0 h 37"/>
                <a:gd name="T34" fmla="*/ 16 w 16"/>
                <a:gd name="T35" fmla="*/ 2 h 37"/>
                <a:gd name="T36" fmla="*/ 16 w 16"/>
                <a:gd name="T37" fmla="*/ 8 h 37"/>
                <a:gd name="T38" fmla="*/ 14 w 16"/>
                <a:gd name="T39" fmla="*/ 10 h 37"/>
                <a:gd name="T40" fmla="*/ 0 w 16"/>
                <a:gd name="T41"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7">
                  <a:moveTo>
                    <a:pt x="14" y="14"/>
                  </a:moveTo>
                  <a:cubicBezTo>
                    <a:pt x="0" y="14"/>
                    <a:pt x="0" y="14"/>
                    <a:pt x="0" y="14"/>
                  </a:cubicBezTo>
                  <a:cubicBezTo>
                    <a:pt x="0" y="23"/>
                    <a:pt x="0" y="23"/>
                    <a:pt x="0" y="23"/>
                  </a:cubicBezTo>
                  <a:cubicBezTo>
                    <a:pt x="14" y="23"/>
                    <a:pt x="14" y="23"/>
                    <a:pt x="14" y="23"/>
                  </a:cubicBezTo>
                  <a:cubicBezTo>
                    <a:pt x="15" y="23"/>
                    <a:pt x="16" y="22"/>
                    <a:pt x="16" y="21"/>
                  </a:cubicBezTo>
                  <a:cubicBezTo>
                    <a:pt x="16" y="16"/>
                    <a:pt x="16" y="16"/>
                    <a:pt x="16" y="16"/>
                  </a:cubicBezTo>
                  <a:cubicBezTo>
                    <a:pt x="16" y="15"/>
                    <a:pt x="15" y="14"/>
                    <a:pt x="14" y="14"/>
                  </a:cubicBezTo>
                  <a:close/>
                  <a:moveTo>
                    <a:pt x="0" y="37"/>
                  </a:moveTo>
                  <a:cubicBezTo>
                    <a:pt x="0" y="27"/>
                    <a:pt x="0" y="27"/>
                    <a:pt x="0" y="27"/>
                  </a:cubicBezTo>
                  <a:cubicBezTo>
                    <a:pt x="14" y="27"/>
                    <a:pt x="14" y="27"/>
                    <a:pt x="14" y="27"/>
                  </a:cubicBezTo>
                  <a:cubicBezTo>
                    <a:pt x="15" y="27"/>
                    <a:pt x="16" y="28"/>
                    <a:pt x="16" y="29"/>
                  </a:cubicBezTo>
                  <a:cubicBezTo>
                    <a:pt x="15" y="35"/>
                    <a:pt x="15" y="35"/>
                    <a:pt x="15" y="35"/>
                  </a:cubicBezTo>
                  <a:cubicBezTo>
                    <a:pt x="15" y="36"/>
                    <a:pt x="15" y="37"/>
                    <a:pt x="13" y="37"/>
                  </a:cubicBezTo>
                  <a:cubicBezTo>
                    <a:pt x="0" y="37"/>
                    <a:pt x="0" y="37"/>
                    <a:pt x="0" y="37"/>
                  </a:cubicBezTo>
                  <a:close/>
                  <a:moveTo>
                    <a:pt x="0" y="10"/>
                  </a:moveTo>
                  <a:cubicBezTo>
                    <a:pt x="0" y="0"/>
                    <a:pt x="0" y="0"/>
                    <a:pt x="0" y="0"/>
                  </a:cubicBezTo>
                  <a:cubicBezTo>
                    <a:pt x="14" y="0"/>
                    <a:pt x="14" y="0"/>
                    <a:pt x="14" y="0"/>
                  </a:cubicBezTo>
                  <a:cubicBezTo>
                    <a:pt x="15" y="0"/>
                    <a:pt x="16" y="1"/>
                    <a:pt x="16" y="2"/>
                  </a:cubicBezTo>
                  <a:cubicBezTo>
                    <a:pt x="16" y="8"/>
                    <a:pt x="16" y="8"/>
                    <a:pt x="16" y="8"/>
                  </a:cubicBezTo>
                  <a:cubicBezTo>
                    <a:pt x="16" y="9"/>
                    <a:pt x="15" y="10"/>
                    <a:pt x="14" y="10"/>
                  </a:cubicBezTo>
                  <a:lnTo>
                    <a:pt x="0" y="10"/>
                  </a:lnTo>
                  <a:close/>
                </a:path>
              </a:pathLst>
            </a:custGeom>
            <a:solidFill>
              <a:srgbClr val="2C3E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7" name="Rectangle 1146"/>
            <p:cNvSpPr>
              <a:spLocks noChangeArrowheads="1"/>
            </p:cNvSpPr>
            <p:nvPr/>
          </p:nvSpPr>
          <p:spPr bwMode="auto">
            <a:xfrm>
              <a:off x="11867355" y="4586287"/>
              <a:ext cx="15875" cy="23813"/>
            </a:xfrm>
            <a:prstGeom prst="rect">
              <a:avLst/>
            </a:prstGeom>
            <a:solidFill>
              <a:srgbClr val="FFCB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8" name="Rectangle 1147"/>
            <p:cNvSpPr>
              <a:spLocks noChangeArrowheads="1"/>
            </p:cNvSpPr>
            <p:nvPr/>
          </p:nvSpPr>
          <p:spPr bwMode="auto">
            <a:xfrm>
              <a:off x="11867355" y="4695825"/>
              <a:ext cx="15875" cy="15875"/>
            </a:xfrm>
            <a:prstGeom prst="rect">
              <a:avLst/>
            </a:prstGeom>
            <a:solidFill>
              <a:srgbClr val="FFCB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59" name="Rectangle 1148"/>
            <p:cNvSpPr>
              <a:spLocks noChangeArrowheads="1"/>
            </p:cNvSpPr>
            <p:nvPr/>
          </p:nvSpPr>
          <p:spPr bwMode="auto">
            <a:xfrm>
              <a:off x="11867355" y="4795837"/>
              <a:ext cx="15875" cy="23813"/>
            </a:xfrm>
            <a:prstGeom prst="rect">
              <a:avLst/>
            </a:prstGeom>
            <a:solidFill>
              <a:srgbClr val="FFCB0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60" name="燕尾形箭头 5"/>
          <p:cNvSpPr/>
          <p:nvPr/>
        </p:nvSpPr>
        <p:spPr>
          <a:xfrm>
            <a:off x="3853285" y="1614835"/>
            <a:ext cx="658539" cy="187004"/>
          </a:xfrm>
          <a:prstGeom prst="notched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a:solidFill>
                <a:schemeClr val="bg1"/>
              </a:solidFill>
            </a:endParaRPr>
          </a:p>
        </p:txBody>
      </p:sp>
      <p:sp>
        <p:nvSpPr>
          <p:cNvPr id="61" name="燕尾形箭头 118"/>
          <p:cNvSpPr/>
          <p:nvPr/>
        </p:nvSpPr>
        <p:spPr>
          <a:xfrm>
            <a:off x="5334495" y="1612551"/>
            <a:ext cx="658539" cy="187004"/>
          </a:xfrm>
          <a:prstGeom prst="notched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a:solidFill>
                <a:schemeClr val="bg1"/>
              </a:solidFill>
            </a:endParaRPr>
          </a:p>
        </p:txBody>
      </p:sp>
      <p:sp>
        <p:nvSpPr>
          <p:cNvPr id="62" name="燕尾形箭头 119"/>
          <p:cNvSpPr/>
          <p:nvPr/>
        </p:nvSpPr>
        <p:spPr>
          <a:xfrm>
            <a:off x="6891783" y="1625090"/>
            <a:ext cx="658539" cy="187004"/>
          </a:xfrm>
          <a:prstGeom prst="notched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a:solidFill>
                <a:schemeClr val="bg1"/>
              </a:solidFill>
            </a:endParaRPr>
          </a:p>
        </p:txBody>
      </p:sp>
      <p:sp>
        <p:nvSpPr>
          <p:cNvPr id="63" name="文本框 6"/>
          <p:cNvSpPr txBox="1"/>
          <p:nvPr/>
        </p:nvSpPr>
        <p:spPr>
          <a:xfrm>
            <a:off x="3074553" y="953839"/>
            <a:ext cx="925637" cy="307777"/>
          </a:xfrm>
          <a:prstGeom prst="rect">
            <a:avLst/>
          </a:prstGeom>
          <a:noFill/>
        </p:spPr>
        <p:txBody>
          <a:bodyPr wrap="square" rtlCol="0">
            <a:spAutoFit/>
          </a:bodyPr>
          <a:lstStyle/>
          <a:p>
            <a:pPr algn="ctr"/>
            <a:r>
              <a:rPr kumimoji="1" lang="zh-CN" altLang="en-US" sz="1400" smtClean="0">
                <a:solidFill>
                  <a:schemeClr val="bg1"/>
                </a:solidFill>
                <a:latin typeface="Microsoft YaHei Light" charset="-122"/>
                <a:ea typeface="Microsoft YaHei Light" charset="-122"/>
                <a:cs typeface="Microsoft YaHei Light" charset="-122"/>
              </a:rPr>
              <a:t>自然人</a:t>
            </a:r>
            <a:endParaRPr kumimoji="1" lang="zh-CN" altLang="en-US" sz="1400">
              <a:solidFill>
                <a:schemeClr val="bg1"/>
              </a:solidFill>
              <a:latin typeface="Microsoft YaHei Light" charset="-122"/>
              <a:ea typeface="Microsoft YaHei Light" charset="-122"/>
              <a:cs typeface="Microsoft YaHei Light" charset="-122"/>
            </a:endParaRPr>
          </a:p>
        </p:txBody>
      </p:sp>
      <p:sp>
        <p:nvSpPr>
          <p:cNvPr id="64" name="文本框 120"/>
          <p:cNvSpPr txBox="1"/>
          <p:nvPr/>
        </p:nvSpPr>
        <p:spPr>
          <a:xfrm>
            <a:off x="4474613" y="951648"/>
            <a:ext cx="925637" cy="307777"/>
          </a:xfrm>
          <a:prstGeom prst="rect">
            <a:avLst/>
          </a:prstGeom>
          <a:noFill/>
        </p:spPr>
        <p:txBody>
          <a:bodyPr wrap="square" rtlCol="0">
            <a:spAutoFit/>
          </a:bodyPr>
          <a:lstStyle/>
          <a:p>
            <a:pPr algn="ctr"/>
            <a:r>
              <a:rPr kumimoji="1" lang="zh-CN" altLang="en-US" sz="1400" dirty="0" smtClean="0">
                <a:solidFill>
                  <a:schemeClr val="bg1"/>
                </a:solidFill>
                <a:latin typeface="Microsoft YaHei Light" charset="-122"/>
                <a:ea typeface="Microsoft YaHei Light" charset="-122"/>
                <a:cs typeface="Microsoft YaHei Light" charset="-122"/>
              </a:rPr>
              <a:t>终端</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65" name="文本框 121"/>
          <p:cNvSpPr txBox="1"/>
          <p:nvPr/>
        </p:nvSpPr>
        <p:spPr>
          <a:xfrm>
            <a:off x="5972587" y="951648"/>
            <a:ext cx="925637" cy="307777"/>
          </a:xfrm>
          <a:prstGeom prst="rect">
            <a:avLst/>
          </a:prstGeom>
          <a:noFill/>
        </p:spPr>
        <p:txBody>
          <a:bodyPr wrap="square" rtlCol="0">
            <a:spAutoFit/>
          </a:bodyPr>
          <a:lstStyle/>
          <a:p>
            <a:pPr algn="ctr"/>
            <a:r>
              <a:rPr kumimoji="1" lang="zh-CN" altLang="en-US" sz="1400" dirty="0" smtClean="0">
                <a:solidFill>
                  <a:schemeClr val="bg1"/>
                </a:solidFill>
                <a:latin typeface="Microsoft YaHei Light" charset="-122"/>
                <a:ea typeface="Microsoft YaHei Light" charset="-122"/>
                <a:cs typeface="Microsoft YaHei Light" charset="-122"/>
              </a:rPr>
              <a:t>管理系统</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66" name="文本框 122"/>
          <p:cNvSpPr txBox="1"/>
          <p:nvPr/>
        </p:nvSpPr>
        <p:spPr>
          <a:xfrm>
            <a:off x="7613395" y="951648"/>
            <a:ext cx="925637" cy="307777"/>
          </a:xfrm>
          <a:prstGeom prst="rect">
            <a:avLst/>
          </a:prstGeom>
          <a:noFill/>
        </p:spPr>
        <p:txBody>
          <a:bodyPr wrap="square" rtlCol="0">
            <a:spAutoFit/>
          </a:bodyPr>
          <a:lstStyle/>
          <a:p>
            <a:pPr algn="ctr"/>
            <a:r>
              <a:rPr kumimoji="1" lang="zh-CN" altLang="en-US" sz="1400" dirty="0" smtClean="0">
                <a:solidFill>
                  <a:schemeClr val="bg1"/>
                </a:solidFill>
                <a:latin typeface="Microsoft YaHei Light" charset="-122"/>
                <a:ea typeface="Microsoft YaHei Light" charset="-122"/>
                <a:cs typeface="Microsoft YaHei Light" charset="-122"/>
              </a:rPr>
              <a:t>目标主机</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67" name="文本框 123"/>
          <p:cNvSpPr txBox="1"/>
          <p:nvPr/>
        </p:nvSpPr>
        <p:spPr>
          <a:xfrm>
            <a:off x="3014228" y="2350293"/>
            <a:ext cx="925637" cy="738664"/>
          </a:xfrm>
          <a:prstGeom prst="rect">
            <a:avLst/>
          </a:prstGeom>
          <a:noFill/>
        </p:spPr>
        <p:txBody>
          <a:bodyPr wrap="square" rtlCol="0">
            <a:spAutoFit/>
          </a:bodyPr>
          <a:lstStyle/>
          <a:p>
            <a:pPr algn="ctr"/>
            <a:r>
              <a:rPr kumimoji="1" lang="zh-CN" altLang="en-US" sz="1400" dirty="0" smtClean="0">
                <a:solidFill>
                  <a:schemeClr val="bg1"/>
                </a:solidFill>
                <a:latin typeface="Microsoft YaHei Light" charset="-122"/>
                <a:ea typeface="Microsoft YaHei Light" charset="-122"/>
                <a:cs typeface="Microsoft YaHei Light" charset="-122"/>
              </a:rPr>
              <a:t>员工</a:t>
            </a:r>
            <a:endParaRPr kumimoji="1" lang="en-US" altLang="zh-CN" sz="1400" dirty="0" smtClean="0">
              <a:solidFill>
                <a:schemeClr val="bg1"/>
              </a:solidFill>
              <a:latin typeface="Microsoft YaHei Light" charset="-122"/>
              <a:ea typeface="Microsoft YaHei Light" charset="-122"/>
              <a:cs typeface="Microsoft YaHei Light" charset="-122"/>
            </a:endParaRPr>
          </a:p>
          <a:p>
            <a:pPr algn="ctr"/>
            <a:r>
              <a:rPr kumimoji="1" lang="zh-CN" altLang="en-US" sz="1400" dirty="0" smtClean="0">
                <a:solidFill>
                  <a:schemeClr val="bg1"/>
                </a:solidFill>
                <a:latin typeface="Microsoft YaHei Light" charset="-122"/>
                <a:ea typeface="Microsoft YaHei Light" charset="-122"/>
                <a:cs typeface="Microsoft YaHei Light" charset="-122"/>
              </a:rPr>
              <a:t>部门</a:t>
            </a:r>
            <a:endParaRPr kumimoji="1" lang="en-US" altLang="zh-CN" sz="1400" dirty="0" smtClean="0">
              <a:solidFill>
                <a:schemeClr val="bg1"/>
              </a:solidFill>
              <a:latin typeface="Microsoft YaHei Light" charset="-122"/>
              <a:ea typeface="Microsoft YaHei Light" charset="-122"/>
              <a:cs typeface="Microsoft YaHei Light" charset="-122"/>
            </a:endParaRPr>
          </a:p>
          <a:p>
            <a:pPr algn="ctr"/>
            <a:r>
              <a:rPr kumimoji="1" lang="zh-CN" altLang="en-US" sz="1400" dirty="0" smtClean="0">
                <a:solidFill>
                  <a:schemeClr val="bg1"/>
                </a:solidFill>
                <a:latin typeface="Microsoft YaHei Light" charset="-122"/>
                <a:ea typeface="Microsoft YaHei Light" charset="-122"/>
                <a:cs typeface="Microsoft YaHei Light" charset="-122"/>
              </a:rPr>
              <a:t>位置</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68" name="文本框 124"/>
          <p:cNvSpPr txBox="1"/>
          <p:nvPr/>
        </p:nvSpPr>
        <p:spPr>
          <a:xfrm>
            <a:off x="4447891" y="2350293"/>
            <a:ext cx="1032442" cy="954107"/>
          </a:xfrm>
          <a:prstGeom prst="rect">
            <a:avLst/>
          </a:prstGeom>
          <a:noFill/>
        </p:spPr>
        <p:txBody>
          <a:bodyPr wrap="square" rtlCol="0">
            <a:spAutoFit/>
          </a:bodyPr>
          <a:lstStyle/>
          <a:p>
            <a:pPr algn="ctr"/>
            <a:r>
              <a:rPr kumimoji="1" lang="en-US" altLang="zh-CN" sz="1400" dirty="0" smtClean="0">
                <a:solidFill>
                  <a:schemeClr val="bg1"/>
                </a:solidFill>
                <a:latin typeface="Microsoft YaHei Light" charset="-122"/>
                <a:ea typeface="Microsoft YaHei Light" charset="-122"/>
                <a:cs typeface="Microsoft YaHei Light" charset="-122"/>
              </a:rPr>
              <a:t>MAC</a:t>
            </a:r>
          </a:p>
          <a:p>
            <a:pPr algn="ctr"/>
            <a:r>
              <a:rPr kumimoji="1" lang="en-US" altLang="zh-CN" sz="1400" dirty="0" smtClean="0">
                <a:solidFill>
                  <a:schemeClr val="bg1"/>
                </a:solidFill>
                <a:latin typeface="Microsoft YaHei Light" charset="-122"/>
                <a:ea typeface="Microsoft YaHei Light" charset="-122"/>
                <a:cs typeface="Microsoft YaHei Light" charset="-122"/>
              </a:rPr>
              <a:t>IP</a:t>
            </a:r>
          </a:p>
          <a:p>
            <a:pPr algn="ctr"/>
            <a:r>
              <a:rPr kumimoji="1" lang="zh-CN" altLang="en-US" sz="1400" dirty="0" smtClean="0">
                <a:solidFill>
                  <a:schemeClr val="bg1"/>
                </a:solidFill>
                <a:latin typeface="Microsoft YaHei Light" charset="-122"/>
                <a:ea typeface="Microsoft YaHei Light" charset="-122"/>
                <a:cs typeface="Microsoft YaHei Light" charset="-122"/>
              </a:rPr>
              <a:t>主机名</a:t>
            </a:r>
            <a:endParaRPr kumimoji="1" lang="en-US" altLang="zh-CN" sz="1400" dirty="0" smtClean="0">
              <a:solidFill>
                <a:schemeClr val="bg1"/>
              </a:solidFill>
              <a:latin typeface="Microsoft YaHei Light" charset="-122"/>
              <a:ea typeface="Microsoft YaHei Light" charset="-122"/>
              <a:cs typeface="Microsoft YaHei Light" charset="-122"/>
            </a:endParaRPr>
          </a:p>
          <a:p>
            <a:pPr algn="ctr"/>
            <a:r>
              <a:rPr kumimoji="1" lang="en-US" altLang="zh-CN" sz="1400" dirty="0" smtClean="0">
                <a:solidFill>
                  <a:schemeClr val="bg1"/>
                </a:solidFill>
                <a:latin typeface="Microsoft YaHei Light" charset="-122"/>
                <a:ea typeface="Microsoft YaHei Light" charset="-122"/>
                <a:cs typeface="Microsoft YaHei Light" charset="-122"/>
              </a:rPr>
              <a:t>username</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69" name="文本框 125"/>
          <p:cNvSpPr txBox="1"/>
          <p:nvPr/>
        </p:nvSpPr>
        <p:spPr>
          <a:xfrm>
            <a:off x="5663953" y="2361907"/>
            <a:ext cx="1512168" cy="523220"/>
          </a:xfrm>
          <a:prstGeom prst="rect">
            <a:avLst/>
          </a:prstGeom>
          <a:noFill/>
        </p:spPr>
        <p:txBody>
          <a:bodyPr wrap="square" rtlCol="0">
            <a:spAutoFit/>
          </a:bodyPr>
          <a:lstStyle/>
          <a:p>
            <a:pPr algn="ctr"/>
            <a:r>
              <a:rPr kumimoji="1" lang="zh-CN" altLang="en-US" sz="1400" dirty="0" smtClean="0">
                <a:solidFill>
                  <a:schemeClr val="bg1"/>
                </a:solidFill>
                <a:latin typeface="Microsoft YaHei Light" charset="-122"/>
                <a:ea typeface="Microsoft YaHei Light" charset="-122"/>
                <a:cs typeface="Microsoft YaHei Light" charset="-122"/>
              </a:rPr>
              <a:t>运维平台</a:t>
            </a:r>
            <a:endParaRPr kumimoji="1" lang="en-US" altLang="zh-CN" sz="1400" dirty="0" smtClean="0">
              <a:solidFill>
                <a:schemeClr val="bg1"/>
              </a:solidFill>
              <a:latin typeface="Microsoft YaHei Light" charset="-122"/>
              <a:ea typeface="Microsoft YaHei Light" charset="-122"/>
              <a:cs typeface="Microsoft YaHei Light" charset="-122"/>
            </a:endParaRPr>
          </a:p>
          <a:p>
            <a:pPr algn="ctr"/>
            <a:r>
              <a:rPr kumimoji="1" lang="mr-IN" altLang="zh-CN" sz="1400" dirty="0" smtClean="0">
                <a:solidFill>
                  <a:schemeClr val="bg1"/>
                </a:solidFill>
                <a:latin typeface="Microsoft YaHei Light" charset="-122"/>
                <a:ea typeface="Microsoft YaHei Light" charset="-122"/>
                <a:cs typeface="Microsoft YaHei Light" charset="-122"/>
              </a:rPr>
              <a:t>……</a:t>
            </a:r>
            <a:endParaRPr kumimoji="1" lang="zh-CN" altLang="en-US" sz="1400" dirty="0">
              <a:solidFill>
                <a:schemeClr val="bg1"/>
              </a:solidFill>
              <a:latin typeface="Microsoft YaHei Light" charset="-122"/>
              <a:ea typeface="Microsoft YaHei Light" charset="-122"/>
              <a:cs typeface="Microsoft YaHei Light" charset="-122"/>
            </a:endParaRPr>
          </a:p>
        </p:txBody>
      </p:sp>
      <p:sp>
        <p:nvSpPr>
          <p:cNvPr id="70" name="文本框 126"/>
          <p:cNvSpPr txBox="1"/>
          <p:nvPr/>
        </p:nvSpPr>
        <p:spPr>
          <a:xfrm>
            <a:off x="7327325" y="2361906"/>
            <a:ext cx="1512168" cy="954107"/>
          </a:xfrm>
          <a:prstGeom prst="rect">
            <a:avLst/>
          </a:prstGeom>
          <a:noFill/>
        </p:spPr>
        <p:txBody>
          <a:bodyPr wrap="square" rtlCol="0">
            <a:spAutoFit/>
          </a:bodyPr>
          <a:lstStyle/>
          <a:p>
            <a:pPr algn="ctr"/>
            <a:r>
              <a:rPr kumimoji="1" lang="en-US" altLang="zh-CN" sz="1400" dirty="0" smtClean="0">
                <a:solidFill>
                  <a:schemeClr val="bg1"/>
                </a:solidFill>
                <a:latin typeface="Microsoft YaHei Light" charset="-122"/>
                <a:ea typeface="Microsoft YaHei Light" charset="-122"/>
                <a:cs typeface="Microsoft YaHei Light" charset="-122"/>
              </a:rPr>
              <a:t>Linux</a:t>
            </a:r>
          </a:p>
          <a:p>
            <a:pPr algn="ctr"/>
            <a:r>
              <a:rPr kumimoji="1" lang="en-US" altLang="zh-CN" sz="1400" dirty="0" smtClean="0">
                <a:solidFill>
                  <a:schemeClr val="bg1"/>
                </a:solidFill>
                <a:latin typeface="Microsoft YaHei Light" charset="-122"/>
                <a:ea typeface="Microsoft YaHei Light" charset="-122"/>
                <a:cs typeface="Microsoft YaHei Light" charset="-122"/>
              </a:rPr>
              <a:t>UNIX</a:t>
            </a:r>
          </a:p>
          <a:p>
            <a:pPr algn="ctr"/>
            <a:r>
              <a:rPr kumimoji="1" lang="en-US" altLang="zh-CN" sz="1400" dirty="0" smtClean="0">
                <a:solidFill>
                  <a:schemeClr val="bg1"/>
                </a:solidFill>
                <a:latin typeface="Microsoft YaHei Light" charset="-122"/>
                <a:ea typeface="Microsoft YaHei Light" charset="-122"/>
                <a:cs typeface="Microsoft YaHei Light" charset="-122"/>
              </a:rPr>
              <a:t>OS/400</a:t>
            </a:r>
          </a:p>
          <a:p>
            <a:pPr algn="ctr"/>
            <a:r>
              <a:rPr kumimoji="1" lang="mr-IN" altLang="zh-CN" sz="1400" dirty="0" smtClean="0">
                <a:solidFill>
                  <a:schemeClr val="bg1"/>
                </a:solidFill>
                <a:latin typeface="Microsoft YaHei Light" charset="-122"/>
                <a:ea typeface="Microsoft YaHei Light" charset="-122"/>
                <a:cs typeface="Microsoft YaHei Light" charset="-122"/>
              </a:rPr>
              <a:t>……</a:t>
            </a:r>
            <a:endParaRPr kumimoji="1" lang="zh-CN" altLang="en-US" sz="1400" dirty="0">
              <a:solidFill>
                <a:schemeClr val="bg1"/>
              </a:solidFill>
              <a:latin typeface="Microsoft YaHei Light" charset="-122"/>
              <a:ea typeface="Microsoft YaHei Light" charset="-122"/>
              <a:cs typeface="Microsoft YaHei Light" charset="-122"/>
            </a:endParaRPr>
          </a:p>
        </p:txBody>
      </p:sp>
      <p:cxnSp>
        <p:nvCxnSpPr>
          <p:cNvPr id="71" name="直线连接符 8"/>
          <p:cNvCxnSpPr/>
          <p:nvPr/>
        </p:nvCxnSpPr>
        <p:spPr>
          <a:xfrm>
            <a:off x="1127448" y="3501008"/>
            <a:ext cx="9577064"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72" name="下箭头 9"/>
          <p:cNvSpPr/>
          <p:nvPr/>
        </p:nvSpPr>
        <p:spPr>
          <a:xfrm>
            <a:off x="5480333" y="3420467"/>
            <a:ext cx="435647" cy="432387"/>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zh-CN" altLang="en-US">
              <a:solidFill>
                <a:schemeClr val="bg1"/>
              </a:solidFill>
            </a:endParaRPr>
          </a:p>
        </p:txBody>
      </p:sp>
      <p:grpSp>
        <p:nvGrpSpPr>
          <p:cNvPr id="73" name="组 18"/>
          <p:cNvGrpSpPr/>
          <p:nvPr/>
        </p:nvGrpSpPr>
        <p:grpSpPr>
          <a:xfrm>
            <a:off x="1919536" y="3937974"/>
            <a:ext cx="2145568" cy="2131190"/>
            <a:chOff x="1854622" y="3314034"/>
            <a:chExt cx="3165475" cy="3160713"/>
          </a:xfrm>
        </p:grpSpPr>
        <p:sp>
          <p:nvSpPr>
            <p:cNvPr id="74" name="六边形 5"/>
            <p:cNvSpPr>
              <a:spLocks noChangeArrowheads="1"/>
            </p:cNvSpPr>
            <p:nvPr/>
          </p:nvSpPr>
          <p:spPr bwMode="auto">
            <a:xfrm>
              <a:off x="1854622" y="3314034"/>
              <a:ext cx="1739900" cy="1498600"/>
            </a:xfrm>
            <a:prstGeom prst="hexagon">
              <a:avLst>
                <a:gd name="adj" fmla="val 30111"/>
                <a:gd name="vf" fmla="val 115470"/>
              </a:avLst>
            </a:prstGeom>
            <a:ln/>
          </p:spPr>
          <p:style>
            <a:lnRef idx="1">
              <a:schemeClr val="accent2"/>
            </a:lnRef>
            <a:fillRef idx="3">
              <a:schemeClr val="accent2"/>
            </a:fillRef>
            <a:effectRef idx="2">
              <a:schemeClr val="accent2"/>
            </a:effectRef>
            <a:fontRef idx="minor">
              <a:schemeClr val="lt1"/>
            </a:fontRef>
          </p:style>
          <p:txBody>
            <a:bodyPr anchor="ctr"/>
            <a:lstStyle>
              <a:lvl1pPr>
                <a:defRPr>
                  <a:solidFill>
                    <a:schemeClr val="tx1"/>
                  </a:solidFill>
                  <a:latin typeface="Calibri" charset="0"/>
                  <a:ea typeface="宋体" charset="-122"/>
                </a:defRPr>
              </a:lvl1pPr>
              <a:lvl2pPr marL="742950" indent="-285750">
                <a:defRPr>
                  <a:solidFill>
                    <a:schemeClr val="tx1"/>
                  </a:solidFill>
                  <a:latin typeface="Calibri" charset="0"/>
                  <a:ea typeface="宋体" charset="-122"/>
                </a:defRPr>
              </a:lvl2pPr>
              <a:lvl3pPr marL="1143000" indent="-228600">
                <a:defRPr>
                  <a:solidFill>
                    <a:schemeClr val="tx1"/>
                  </a:solidFill>
                  <a:latin typeface="Calibri" charset="0"/>
                  <a:ea typeface="宋体" charset="-122"/>
                </a:defRPr>
              </a:lvl3pPr>
              <a:lvl4pPr marL="1600200" indent="-228600">
                <a:defRPr>
                  <a:solidFill>
                    <a:schemeClr val="tx1"/>
                  </a:solidFill>
                  <a:latin typeface="Calibri" charset="0"/>
                  <a:ea typeface="宋体" charset="-122"/>
                </a:defRPr>
              </a:lvl4pPr>
              <a:lvl5pPr marL="2057400" indent="-228600">
                <a:defRPr>
                  <a:solidFill>
                    <a:schemeClr val="tx1"/>
                  </a:solidFill>
                  <a:latin typeface="Calibri" charset="0"/>
                  <a:ea typeface="宋体" charset="-122"/>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122"/>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122"/>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122"/>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122"/>
                </a:defRPr>
              </a:lvl9pPr>
            </a:lstStyle>
            <a:p>
              <a:pPr algn="ctr" eaLnBrk="1" hangingPunct="1"/>
              <a:r>
                <a:rPr lang="zh-CN" altLang="en-US" sz="2000" b="1" dirty="0" smtClean="0">
                  <a:solidFill>
                    <a:schemeClr val="bg1"/>
                  </a:solidFill>
                  <a:latin typeface="Microsoft YaHei" charset="-122"/>
                  <a:ea typeface="Microsoft YaHei" charset="-122"/>
                  <a:cs typeface="Microsoft YaHei" charset="-122"/>
                </a:rPr>
                <a:t>人</a:t>
              </a:r>
              <a:endParaRPr lang="zh-CN" altLang="en-US" sz="2000" b="1" dirty="0">
                <a:solidFill>
                  <a:schemeClr val="bg1"/>
                </a:solidFill>
                <a:latin typeface="Microsoft YaHei" charset="-122"/>
                <a:ea typeface="Microsoft YaHei" charset="-122"/>
                <a:cs typeface="Microsoft YaHei" charset="-122"/>
              </a:endParaRPr>
            </a:p>
          </p:txBody>
        </p:sp>
        <p:sp>
          <p:nvSpPr>
            <p:cNvPr id="75" name="六边形 6"/>
            <p:cNvSpPr>
              <a:spLocks noChangeArrowheads="1"/>
            </p:cNvSpPr>
            <p:nvPr/>
          </p:nvSpPr>
          <p:spPr bwMode="auto">
            <a:xfrm>
              <a:off x="3280197" y="4177634"/>
              <a:ext cx="1739900" cy="1498600"/>
            </a:xfrm>
            <a:prstGeom prst="hexagon">
              <a:avLst>
                <a:gd name="adj" fmla="val 30111"/>
                <a:gd name="vf" fmla="val 115470"/>
              </a:avLst>
            </a:prstGeom>
            <a:ln/>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charset="0"/>
                  <a:ea typeface="宋体" charset="-122"/>
                </a:defRPr>
              </a:lvl1pPr>
              <a:lvl2pPr marL="742950" indent="-285750">
                <a:defRPr>
                  <a:solidFill>
                    <a:schemeClr val="tx1"/>
                  </a:solidFill>
                  <a:latin typeface="Calibri" charset="0"/>
                  <a:ea typeface="宋体" charset="-122"/>
                </a:defRPr>
              </a:lvl2pPr>
              <a:lvl3pPr marL="1143000" indent="-228600">
                <a:defRPr>
                  <a:solidFill>
                    <a:schemeClr val="tx1"/>
                  </a:solidFill>
                  <a:latin typeface="Calibri" charset="0"/>
                  <a:ea typeface="宋体" charset="-122"/>
                </a:defRPr>
              </a:lvl3pPr>
              <a:lvl4pPr marL="1600200" indent="-228600">
                <a:defRPr>
                  <a:solidFill>
                    <a:schemeClr val="tx1"/>
                  </a:solidFill>
                  <a:latin typeface="Calibri" charset="0"/>
                  <a:ea typeface="宋体" charset="-122"/>
                </a:defRPr>
              </a:lvl4pPr>
              <a:lvl5pPr marL="2057400" indent="-228600">
                <a:defRPr>
                  <a:solidFill>
                    <a:schemeClr val="tx1"/>
                  </a:solidFill>
                  <a:latin typeface="Calibri" charset="0"/>
                  <a:ea typeface="宋体" charset="-122"/>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122"/>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122"/>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122"/>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122"/>
                </a:defRPr>
              </a:lvl9pPr>
            </a:lstStyle>
            <a:p>
              <a:pPr algn="ctr" eaLnBrk="1" hangingPunct="1"/>
              <a:r>
                <a:rPr lang="zh-CN" altLang="en-US" sz="2000" b="1" dirty="0" smtClean="0">
                  <a:solidFill>
                    <a:schemeClr val="bg1"/>
                  </a:solidFill>
                  <a:latin typeface="Microsoft YaHei" charset="-122"/>
                  <a:ea typeface="Microsoft YaHei" charset="-122"/>
                  <a:cs typeface="Microsoft YaHei" charset="-122"/>
                </a:rPr>
                <a:t>业务</a:t>
              </a:r>
              <a:endParaRPr lang="zh-CN" altLang="en-US" sz="2000" b="1" dirty="0">
                <a:solidFill>
                  <a:schemeClr val="bg1"/>
                </a:solidFill>
                <a:latin typeface="Microsoft YaHei" charset="-122"/>
                <a:ea typeface="Microsoft YaHei" charset="-122"/>
                <a:cs typeface="Microsoft YaHei" charset="-122"/>
              </a:endParaRPr>
            </a:p>
          </p:txBody>
        </p:sp>
        <p:sp>
          <p:nvSpPr>
            <p:cNvPr id="76" name="六边形 7"/>
            <p:cNvSpPr>
              <a:spLocks noChangeArrowheads="1"/>
            </p:cNvSpPr>
            <p:nvPr/>
          </p:nvSpPr>
          <p:spPr bwMode="auto">
            <a:xfrm>
              <a:off x="1854622" y="4976147"/>
              <a:ext cx="1739900" cy="1498600"/>
            </a:xfrm>
            <a:prstGeom prst="hexagon">
              <a:avLst>
                <a:gd name="adj" fmla="val 30111"/>
                <a:gd name="vf" fmla="val 115470"/>
              </a:avLst>
            </a:prstGeom>
            <a:ln/>
          </p:spPr>
          <p:style>
            <a:lnRef idx="1">
              <a:schemeClr val="accent6"/>
            </a:lnRef>
            <a:fillRef idx="3">
              <a:schemeClr val="accent6"/>
            </a:fillRef>
            <a:effectRef idx="2">
              <a:schemeClr val="accent6"/>
            </a:effectRef>
            <a:fontRef idx="minor">
              <a:schemeClr val="lt1"/>
            </a:fontRef>
          </p:style>
          <p:txBody>
            <a:bodyPr anchor="ctr"/>
            <a:lstStyle>
              <a:lvl1pPr>
                <a:defRPr>
                  <a:solidFill>
                    <a:schemeClr val="tx1"/>
                  </a:solidFill>
                  <a:latin typeface="Calibri" charset="0"/>
                  <a:ea typeface="宋体" charset="-122"/>
                </a:defRPr>
              </a:lvl1pPr>
              <a:lvl2pPr marL="742950" indent="-285750">
                <a:defRPr>
                  <a:solidFill>
                    <a:schemeClr val="tx1"/>
                  </a:solidFill>
                  <a:latin typeface="Calibri" charset="0"/>
                  <a:ea typeface="宋体" charset="-122"/>
                </a:defRPr>
              </a:lvl2pPr>
              <a:lvl3pPr marL="1143000" indent="-228600">
                <a:defRPr>
                  <a:solidFill>
                    <a:schemeClr val="tx1"/>
                  </a:solidFill>
                  <a:latin typeface="Calibri" charset="0"/>
                  <a:ea typeface="宋体" charset="-122"/>
                </a:defRPr>
              </a:lvl3pPr>
              <a:lvl4pPr marL="1600200" indent="-228600">
                <a:defRPr>
                  <a:solidFill>
                    <a:schemeClr val="tx1"/>
                  </a:solidFill>
                  <a:latin typeface="Calibri" charset="0"/>
                  <a:ea typeface="宋体" charset="-122"/>
                </a:defRPr>
              </a:lvl4pPr>
              <a:lvl5pPr marL="2057400" indent="-228600">
                <a:defRPr>
                  <a:solidFill>
                    <a:schemeClr val="tx1"/>
                  </a:solidFill>
                  <a:latin typeface="Calibri" charset="0"/>
                  <a:ea typeface="宋体" charset="-122"/>
                </a:defRPr>
              </a:lvl5pPr>
              <a:lvl6pPr marL="2514600" indent="-228600" eaLnBrk="0" fontAlgn="base" hangingPunct="0">
                <a:spcBef>
                  <a:spcPct val="0"/>
                </a:spcBef>
                <a:spcAft>
                  <a:spcPct val="0"/>
                </a:spcAft>
                <a:buFont typeface="Arial" charset="0"/>
                <a:defRPr>
                  <a:solidFill>
                    <a:schemeClr val="tx1"/>
                  </a:solidFill>
                  <a:latin typeface="Calibri" charset="0"/>
                  <a:ea typeface="宋体" charset="-122"/>
                </a:defRPr>
              </a:lvl6pPr>
              <a:lvl7pPr marL="2971800" indent="-228600" eaLnBrk="0" fontAlgn="base" hangingPunct="0">
                <a:spcBef>
                  <a:spcPct val="0"/>
                </a:spcBef>
                <a:spcAft>
                  <a:spcPct val="0"/>
                </a:spcAft>
                <a:buFont typeface="Arial" charset="0"/>
                <a:defRPr>
                  <a:solidFill>
                    <a:schemeClr val="tx1"/>
                  </a:solidFill>
                  <a:latin typeface="Calibri" charset="0"/>
                  <a:ea typeface="宋体" charset="-122"/>
                </a:defRPr>
              </a:lvl7pPr>
              <a:lvl8pPr marL="3429000" indent="-228600" eaLnBrk="0" fontAlgn="base" hangingPunct="0">
                <a:spcBef>
                  <a:spcPct val="0"/>
                </a:spcBef>
                <a:spcAft>
                  <a:spcPct val="0"/>
                </a:spcAft>
                <a:buFont typeface="Arial" charset="0"/>
                <a:defRPr>
                  <a:solidFill>
                    <a:schemeClr val="tx1"/>
                  </a:solidFill>
                  <a:latin typeface="Calibri" charset="0"/>
                  <a:ea typeface="宋体" charset="-122"/>
                </a:defRPr>
              </a:lvl8pPr>
              <a:lvl9pPr marL="3886200" indent="-228600" eaLnBrk="0" fontAlgn="base" hangingPunct="0">
                <a:spcBef>
                  <a:spcPct val="0"/>
                </a:spcBef>
                <a:spcAft>
                  <a:spcPct val="0"/>
                </a:spcAft>
                <a:buFont typeface="Arial" charset="0"/>
                <a:defRPr>
                  <a:solidFill>
                    <a:schemeClr val="tx1"/>
                  </a:solidFill>
                  <a:latin typeface="Calibri" charset="0"/>
                  <a:ea typeface="宋体" charset="-122"/>
                </a:defRPr>
              </a:lvl9pPr>
            </a:lstStyle>
            <a:p>
              <a:pPr algn="ctr" eaLnBrk="1" hangingPunct="1"/>
              <a:r>
                <a:rPr lang="zh-CN" altLang="en-US" sz="2000" b="1" dirty="0" smtClean="0">
                  <a:solidFill>
                    <a:schemeClr val="bg1"/>
                  </a:solidFill>
                  <a:latin typeface="Microsoft YaHei" charset="-122"/>
                  <a:ea typeface="Microsoft YaHei" charset="-122"/>
                  <a:cs typeface="Microsoft YaHei" charset="-122"/>
                </a:rPr>
                <a:t>位置</a:t>
              </a:r>
              <a:endParaRPr lang="zh-CN" altLang="en-US" sz="2000" b="1" dirty="0">
                <a:solidFill>
                  <a:schemeClr val="bg1"/>
                </a:solidFill>
                <a:latin typeface="Microsoft YaHei" charset="-122"/>
                <a:ea typeface="Microsoft YaHei" charset="-122"/>
                <a:cs typeface="Microsoft YaHei" charset="-122"/>
              </a:endParaRPr>
            </a:p>
          </p:txBody>
        </p:sp>
      </p:grpSp>
      <p:sp>
        <p:nvSpPr>
          <p:cNvPr id="77" name="燕尾形箭头 133"/>
          <p:cNvSpPr/>
          <p:nvPr/>
        </p:nvSpPr>
        <p:spPr>
          <a:xfrm>
            <a:off x="4171753" y="4899812"/>
            <a:ext cx="658539" cy="187004"/>
          </a:xfrm>
          <a:prstGeom prst="notched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a:solidFill>
                <a:schemeClr val="bg1"/>
              </a:solidFill>
            </a:endParaRPr>
          </a:p>
        </p:txBody>
      </p:sp>
      <p:sp>
        <p:nvSpPr>
          <p:cNvPr id="78" name="圆角矩形 19"/>
          <p:cNvSpPr/>
          <p:nvPr/>
        </p:nvSpPr>
        <p:spPr>
          <a:xfrm>
            <a:off x="4882444" y="4674484"/>
            <a:ext cx="2069990" cy="64060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zh-CN" altLang="en-US" b="1" dirty="0" smtClean="0">
                <a:solidFill>
                  <a:schemeClr val="tx1"/>
                </a:solidFill>
                <a:latin typeface="Microsoft YaHei" charset="-122"/>
                <a:ea typeface="Microsoft YaHei" charset="-122"/>
                <a:cs typeface="Microsoft YaHei" charset="-122"/>
              </a:rPr>
              <a:t>专注于运维场景</a:t>
            </a:r>
            <a:endParaRPr kumimoji="1" lang="zh-CN" altLang="en-US" b="1" dirty="0">
              <a:solidFill>
                <a:schemeClr val="tx1"/>
              </a:solidFill>
              <a:latin typeface="Microsoft YaHei" charset="-122"/>
              <a:ea typeface="Microsoft YaHei" charset="-122"/>
              <a:cs typeface="Microsoft YaHei" charset="-122"/>
            </a:endParaRPr>
          </a:p>
        </p:txBody>
      </p:sp>
      <p:sp>
        <p:nvSpPr>
          <p:cNvPr id="79" name="圆角矩形 135"/>
          <p:cNvSpPr/>
          <p:nvPr/>
        </p:nvSpPr>
        <p:spPr>
          <a:xfrm>
            <a:off x="7959775" y="3949880"/>
            <a:ext cx="2448272" cy="50523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zh-CN" altLang="en-US" sz="1600" dirty="0" smtClean="0">
                <a:solidFill>
                  <a:schemeClr val="tx1"/>
                </a:solidFill>
                <a:latin typeface="Microsoft YaHei Light" charset="-122"/>
                <a:ea typeface="Microsoft YaHei Light" charset="-122"/>
                <a:cs typeface="Microsoft YaHei Light" charset="-122"/>
              </a:rPr>
              <a:t>实时展现操作行为</a:t>
            </a:r>
            <a:endParaRPr kumimoji="1" lang="zh-CN" altLang="en-US" sz="1600" dirty="0">
              <a:solidFill>
                <a:schemeClr val="tx1"/>
              </a:solidFill>
              <a:latin typeface="Microsoft YaHei Light" charset="-122"/>
              <a:ea typeface="Microsoft YaHei Light" charset="-122"/>
              <a:cs typeface="Microsoft YaHei Light" charset="-122"/>
            </a:endParaRPr>
          </a:p>
        </p:txBody>
      </p:sp>
      <p:sp>
        <p:nvSpPr>
          <p:cNvPr id="80" name="圆角矩形 136"/>
          <p:cNvSpPr/>
          <p:nvPr/>
        </p:nvSpPr>
        <p:spPr>
          <a:xfrm>
            <a:off x="7959775" y="4744368"/>
            <a:ext cx="2448272" cy="50523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zh-CN" altLang="en-US" sz="1600" dirty="0" smtClean="0">
                <a:solidFill>
                  <a:schemeClr val="tx1"/>
                </a:solidFill>
                <a:latin typeface="Microsoft YaHei Light" charset="-122"/>
                <a:ea typeface="Microsoft YaHei Light" charset="-122"/>
                <a:cs typeface="Microsoft YaHei Light" charset="-122"/>
              </a:rPr>
              <a:t>事后细粒度审计</a:t>
            </a:r>
            <a:endParaRPr kumimoji="1" lang="zh-CN" altLang="en-US" sz="1600" dirty="0">
              <a:solidFill>
                <a:schemeClr val="tx1"/>
              </a:solidFill>
              <a:latin typeface="Microsoft YaHei Light" charset="-122"/>
              <a:ea typeface="Microsoft YaHei Light" charset="-122"/>
              <a:cs typeface="Microsoft YaHei Light" charset="-122"/>
            </a:endParaRPr>
          </a:p>
        </p:txBody>
      </p:sp>
      <p:sp>
        <p:nvSpPr>
          <p:cNvPr id="81" name="圆角矩形 137"/>
          <p:cNvSpPr/>
          <p:nvPr/>
        </p:nvSpPr>
        <p:spPr>
          <a:xfrm>
            <a:off x="7982848" y="5586313"/>
            <a:ext cx="2448272" cy="50523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zh-CN" altLang="en-US" sz="1600" dirty="0" smtClean="0">
                <a:solidFill>
                  <a:schemeClr val="tx1"/>
                </a:solidFill>
                <a:latin typeface="Microsoft YaHei Light" charset="-122"/>
                <a:ea typeface="Microsoft YaHei Light" charset="-122"/>
                <a:cs typeface="Microsoft YaHei Light" charset="-122"/>
              </a:rPr>
              <a:t>未来分析可扩展</a:t>
            </a:r>
            <a:endParaRPr kumimoji="1" lang="zh-CN" altLang="en-US" sz="1600" dirty="0">
              <a:solidFill>
                <a:schemeClr val="tx1"/>
              </a:solidFill>
              <a:latin typeface="Microsoft YaHei Light" charset="-122"/>
              <a:ea typeface="Microsoft YaHei Light" charset="-122"/>
              <a:cs typeface="Microsoft YaHei Light" charset="-122"/>
            </a:endParaRPr>
          </a:p>
        </p:txBody>
      </p:sp>
      <p:cxnSp>
        <p:nvCxnSpPr>
          <p:cNvPr id="82" name="直线箭头连接符 138"/>
          <p:cNvCxnSpPr>
            <a:stCxn id="24" idx="3"/>
          </p:cNvCxnSpPr>
          <p:nvPr/>
        </p:nvCxnSpPr>
        <p:spPr>
          <a:xfrm flipV="1">
            <a:off x="6952434" y="4202497"/>
            <a:ext cx="1007341" cy="792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直线箭头连接符 139"/>
          <p:cNvCxnSpPr>
            <a:stCxn id="24" idx="3"/>
          </p:cNvCxnSpPr>
          <p:nvPr/>
        </p:nvCxnSpPr>
        <p:spPr>
          <a:xfrm>
            <a:off x="6952434" y="4994789"/>
            <a:ext cx="1007341" cy="21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4" name="直线箭头连接符 142"/>
          <p:cNvCxnSpPr>
            <a:stCxn id="24" idx="3"/>
          </p:cNvCxnSpPr>
          <p:nvPr/>
        </p:nvCxnSpPr>
        <p:spPr>
          <a:xfrm>
            <a:off x="6952434" y="4994789"/>
            <a:ext cx="1030414" cy="844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7565984"/>
      </p:ext>
    </p:extLst>
  </p:cSld>
  <p:clrMapOvr>
    <a:masterClrMapping/>
  </p:clrMapOvr>
  <p:transition spd="slow" advClick="0">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标题 24"/>
          <p:cNvSpPr>
            <a:spLocks noGrp="1"/>
          </p:cNvSpPr>
          <p:nvPr>
            <p:ph type="title"/>
          </p:nvPr>
        </p:nvSpPr>
        <p:spPr/>
        <p:txBody>
          <a:bodyPr/>
          <a:lstStyle/>
          <a:p>
            <a:r>
              <a:rPr kumimoji="1" lang="zh-CN" altLang="en-US" dirty="0" smtClean="0"/>
              <a:t>运维需求</a:t>
            </a:r>
            <a:endParaRPr kumimoji="1" lang="zh-CN" altLang="en-US" dirty="0"/>
          </a:p>
        </p:txBody>
      </p:sp>
      <p:grpSp>
        <p:nvGrpSpPr>
          <p:cNvPr id="3" name="组合 9"/>
          <p:cNvGrpSpPr/>
          <p:nvPr/>
        </p:nvGrpSpPr>
        <p:grpSpPr>
          <a:xfrm>
            <a:off x="2036597" y="1646429"/>
            <a:ext cx="1980220" cy="4050450"/>
            <a:chOff x="954621" y="1530220"/>
            <a:chExt cx="1980220" cy="4050450"/>
          </a:xfrm>
        </p:grpSpPr>
        <p:sp>
          <p:nvSpPr>
            <p:cNvPr id="4" name="同侧圆角矩形 10"/>
            <p:cNvSpPr/>
            <p:nvPr/>
          </p:nvSpPr>
          <p:spPr>
            <a:xfrm>
              <a:off x="954621" y="1530220"/>
              <a:ext cx="1980220" cy="4050450"/>
            </a:xfrm>
            <a:prstGeom prst="round2SameRect">
              <a:avLst>
                <a:gd name="adj1" fmla="val 50000"/>
                <a:gd name="adj2" fmla="val 0"/>
              </a:avLst>
            </a:prstGeom>
            <a:noFill/>
            <a:ln>
              <a:solidFill>
                <a:srgbClr val="29A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椭圆 11"/>
            <p:cNvSpPr/>
            <p:nvPr/>
          </p:nvSpPr>
          <p:spPr>
            <a:xfrm>
              <a:off x="1037666" y="1620230"/>
              <a:ext cx="1807165" cy="1807165"/>
            </a:xfrm>
            <a:prstGeom prst="ellipse">
              <a:avLst/>
            </a:prstGeom>
            <a:solidFill>
              <a:srgbClr val="29A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grpSp>
      <p:grpSp>
        <p:nvGrpSpPr>
          <p:cNvPr id="6" name="组合 12"/>
          <p:cNvGrpSpPr/>
          <p:nvPr/>
        </p:nvGrpSpPr>
        <p:grpSpPr>
          <a:xfrm>
            <a:off x="4721662" y="1646429"/>
            <a:ext cx="1980220" cy="4050450"/>
            <a:chOff x="3281731" y="1530220"/>
            <a:chExt cx="1980220" cy="4050450"/>
          </a:xfrm>
        </p:grpSpPr>
        <p:sp>
          <p:nvSpPr>
            <p:cNvPr id="7" name="同侧圆角矩形 13"/>
            <p:cNvSpPr/>
            <p:nvPr/>
          </p:nvSpPr>
          <p:spPr>
            <a:xfrm>
              <a:off x="3281731" y="1530220"/>
              <a:ext cx="1980220" cy="4050450"/>
            </a:xfrm>
            <a:prstGeom prst="round2SameRect">
              <a:avLst>
                <a:gd name="adj1" fmla="val 50000"/>
                <a:gd name="adj2" fmla="val 0"/>
              </a:avLst>
            </a:prstGeom>
            <a:noFill/>
            <a:ln>
              <a:solidFill>
                <a:srgbClr val="DB79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14"/>
            <p:cNvSpPr/>
            <p:nvPr/>
          </p:nvSpPr>
          <p:spPr>
            <a:xfrm>
              <a:off x="3364776" y="1620230"/>
              <a:ext cx="1807165" cy="1807165"/>
            </a:xfrm>
            <a:prstGeom prst="ellipse">
              <a:avLst/>
            </a:prstGeom>
            <a:solidFill>
              <a:srgbClr val="DB79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2" name="组合 18"/>
          <p:cNvGrpSpPr/>
          <p:nvPr/>
        </p:nvGrpSpPr>
        <p:grpSpPr>
          <a:xfrm>
            <a:off x="7327196" y="1646429"/>
            <a:ext cx="1980220" cy="4050450"/>
            <a:chOff x="7830945" y="1530220"/>
            <a:chExt cx="1980220" cy="4050450"/>
          </a:xfrm>
        </p:grpSpPr>
        <p:sp>
          <p:nvSpPr>
            <p:cNvPr id="13" name="同侧圆角矩形 19"/>
            <p:cNvSpPr/>
            <p:nvPr/>
          </p:nvSpPr>
          <p:spPr>
            <a:xfrm>
              <a:off x="7830945" y="1530220"/>
              <a:ext cx="1980220" cy="4050450"/>
            </a:xfrm>
            <a:prstGeom prst="round2SameRect">
              <a:avLst>
                <a:gd name="adj1" fmla="val 50000"/>
                <a:gd name="adj2" fmla="val 0"/>
              </a:avLst>
            </a:prstGeom>
            <a:noFill/>
            <a:ln>
              <a:solidFill>
                <a:srgbClr val="DA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20"/>
            <p:cNvSpPr/>
            <p:nvPr/>
          </p:nvSpPr>
          <p:spPr>
            <a:xfrm>
              <a:off x="7913990" y="1620230"/>
              <a:ext cx="1807165" cy="1807165"/>
            </a:xfrm>
            <a:prstGeom prst="ellipse">
              <a:avLst/>
            </a:prstGeom>
            <a:solidFill>
              <a:srgbClr val="DA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15" name="Picture 2" descr="E:\工作\其他\ppt\ppt_icon\1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961" y="1954201"/>
            <a:ext cx="936000" cy="81735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2504259" y="2951574"/>
            <a:ext cx="1005403" cy="338554"/>
          </a:xfrm>
          <a:prstGeom prst="rect">
            <a:avLst/>
          </a:prstGeom>
          <a:noFill/>
        </p:spPr>
        <p:txBody>
          <a:bodyPr wrap="none" rtlCol="0">
            <a:spAutoFit/>
          </a:bodyPr>
          <a:lstStyle/>
          <a:p>
            <a:pPr algn="ctr"/>
            <a:r>
              <a:rPr lang="zh-CN" altLang="en-US" sz="1600" smtClean="0">
                <a:solidFill>
                  <a:schemeClr val="bg1"/>
                </a:solidFill>
                <a:latin typeface="微软雅黑" panose="020B0503020204020204" pitchFamily="34" charset="-122"/>
                <a:ea typeface="微软雅黑" panose="020B0503020204020204" pitchFamily="34" charset="-122"/>
              </a:rPr>
              <a:t>过程监控</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5189325" y="2951574"/>
            <a:ext cx="1005403" cy="338554"/>
          </a:xfrm>
          <a:prstGeom prst="rect">
            <a:avLst/>
          </a:prstGeom>
          <a:noFill/>
        </p:spPr>
        <p:txBody>
          <a:bodyPr wrap="non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故障诊断</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811121" y="2951574"/>
            <a:ext cx="1005403" cy="338554"/>
          </a:xfrm>
          <a:prstGeom prst="rect">
            <a:avLst/>
          </a:prstGeom>
          <a:noFill/>
        </p:spPr>
        <p:txBody>
          <a:bodyPr wrap="non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绩效统计</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21" name="Picture 4" descr="E:\工作\其他\ppt\ppt_icon\1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4026" y="2051474"/>
            <a:ext cx="936000" cy="71314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E:\工作\其他\ppt\ppt_icon\1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5823" y="1966695"/>
            <a:ext cx="936000" cy="8736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10"/>
          <p:cNvSpPr>
            <a:spLocks noChangeArrowheads="1"/>
          </p:cNvSpPr>
          <p:nvPr/>
        </p:nvSpPr>
        <p:spPr bwMode="auto">
          <a:xfrm>
            <a:off x="2362111" y="3626649"/>
            <a:ext cx="1654706"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提供运维过程</a:t>
            </a:r>
            <a:r>
              <a:rPr lang="zh-CN" altLang="en-US" sz="1400" dirty="0">
                <a:solidFill>
                  <a:schemeClr val="bg1"/>
                </a:solidFill>
                <a:latin typeface="微软雅黑" panose="020B0503020204020204" pitchFamily="34" charset="-122"/>
                <a:ea typeface="微软雅黑" panose="020B0503020204020204" pitchFamily="34" charset="-122"/>
                <a:cs typeface="SimHei" charset="0"/>
              </a:rPr>
              <a:t>全程录像留存</a:t>
            </a:r>
          </a:p>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运维流程</a:t>
            </a:r>
            <a:r>
              <a:rPr lang="zh-CN" altLang="en-US" sz="1400" dirty="0">
                <a:solidFill>
                  <a:schemeClr val="bg1"/>
                </a:solidFill>
                <a:latin typeface="微软雅黑" panose="020B0503020204020204" pitchFamily="34" charset="-122"/>
                <a:ea typeface="微软雅黑" panose="020B0503020204020204" pitchFamily="34" charset="-122"/>
                <a:cs typeface="SimHei" charset="0"/>
              </a:rPr>
              <a:t>合规性监控</a:t>
            </a:r>
          </a:p>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运维过程</a:t>
            </a:r>
            <a:r>
              <a:rPr lang="zh-CN" altLang="en-US" sz="1400" dirty="0">
                <a:solidFill>
                  <a:schemeClr val="bg1"/>
                </a:solidFill>
                <a:latin typeface="微软雅黑" panose="020B0503020204020204" pitchFamily="34" charset="-122"/>
                <a:ea typeface="微软雅黑" panose="020B0503020204020204" pitchFamily="34" charset="-122"/>
                <a:cs typeface="SimHei" charset="0"/>
              </a:rPr>
              <a:t>风险告警</a:t>
            </a:r>
          </a:p>
        </p:txBody>
      </p:sp>
      <p:sp>
        <p:nvSpPr>
          <p:cNvPr id="24" name="椭圆 30"/>
          <p:cNvSpPr/>
          <p:nvPr/>
        </p:nvSpPr>
        <p:spPr bwMode="auto">
          <a:xfrm>
            <a:off x="2171612" y="3783811"/>
            <a:ext cx="160337" cy="158750"/>
          </a:xfrm>
          <a:prstGeom prst="ellipse">
            <a:avLst/>
          </a:prstGeom>
          <a:noFill/>
          <a:ln w="19050">
            <a:solidFill>
              <a:srgbClr val="29AC91"/>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26" name="椭圆 31"/>
          <p:cNvSpPr/>
          <p:nvPr/>
        </p:nvSpPr>
        <p:spPr bwMode="auto">
          <a:xfrm>
            <a:off x="2171612" y="5028411"/>
            <a:ext cx="160337" cy="160338"/>
          </a:xfrm>
          <a:prstGeom prst="ellipse">
            <a:avLst/>
          </a:prstGeom>
          <a:noFill/>
          <a:ln w="19050">
            <a:solidFill>
              <a:srgbClr val="29AC91"/>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27" name="椭圆 32"/>
          <p:cNvSpPr/>
          <p:nvPr/>
        </p:nvSpPr>
        <p:spPr bwMode="auto">
          <a:xfrm>
            <a:off x="2171612" y="4405317"/>
            <a:ext cx="160337" cy="160338"/>
          </a:xfrm>
          <a:prstGeom prst="ellipse">
            <a:avLst/>
          </a:prstGeom>
          <a:noFill/>
          <a:ln w="19050">
            <a:solidFill>
              <a:srgbClr val="29AC91"/>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28" name="Text Box 10"/>
          <p:cNvSpPr>
            <a:spLocks noChangeArrowheads="1"/>
          </p:cNvSpPr>
          <p:nvPr/>
        </p:nvSpPr>
        <p:spPr bwMode="auto">
          <a:xfrm>
            <a:off x="5047176" y="3626649"/>
            <a:ext cx="1654706"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cs typeface="SimHei" charset="0"/>
              </a:rPr>
              <a:t>提供故障过程录屏及故障文本记录</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cs typeface="SimHei" charset="0"/>
              </a:rPr>
              <a:t>提供故障信息检索及过程回溯</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cs typeface="SimHei" charset="0"/>
              </a:rPr>
              <a:t>为测试提供过程数据</a:t>
            </a:r>
          </a:p>
        </p:txBody>
      </p:sp>
      <p:sp>
        <p:nvSpPr>
          <p:cNvPr id="29" name="椭圆 34"/>
          <p:cNvSpPr/>
          <p:nvPr/>
        </p:nvSpPr>
        <p:spPr bwMode="auto">
          <a:xfrm>
            <a:off x="4856677" y="3783811"/>
            <a:ext cx="160337" cy="158750"/>
          </a:xfrm>
          <a:prstGeom prst="ellipse">
            <a:avLst/>
          </a:prstGeom>
          <a:noFill/>
          <a:ln w="19050">
            <a:solidFill>
              <a:srgbClr val="DB7924"/>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30" name="椭圆 35"/>
          <p:cNvSpPr/>
          <p:nvPr/>
        </p:nvSpPr>
        <p:spPr bwMode="auto">
          <a:xfrm>
            <a:off x="4856677" y="5028411"/>
            <a:ext cx="160337" cy="160338"/>
          </a:xfrm>
          <a:prstGeom prst="ellipse">
            <a:avLst/>
          </a:prstGeom>
          <a:noFill/>
          <a:ln w="19050">
            <a:solidFill>
              <a:srgbClr val="DB7924"/>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31" name="椭圆 36"/>
          <p:cNvSpPr/>
          <p:nvPr/>
        </p:nvSpPr>
        <p:spPr bwMode="auto">
          <a:xfrm>
            <a:off x="4856677" y="4405317"/>
            <a:ext cx="160337" cy="160338"/>
          </a:xfrm>
          <a:prstGeom prst="ellipse">
            <a:avLst/>
          </a:prstGeom>
          <a:noFill/>
          <a:ln w="19050">
            <a:solidFill>
              <a:srgbClr val="DB7924"/>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36" name="Text Box 10"/>
          <p:cNvSpPr>
            <a:spLocks noChangeArrowheads="1"/>
          </p:cNvSpPr>
          <p:nvPr/>
        </p:nvSpPr>
        <p:spPr bwMode="auto">
          <a:xfrm>
            <a:off x="7652710" y="3626649"/>
            <a:ext cx="1654706"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按运维工具统计时长</a:t>
            </a:r>
            <a:endParaRPr lang="zh-CN" altLang="en-US" sz="1400" dirty="0">
              <a:solidFill>
                <a:schemeClr val="bg1"/>
              </a:solidFill>
              <a:latin typeface="微软雅黑" panose="020B0503020204020204" pitchFamily="34" charset="-122"/>
              <a:ea typeface="微软雅黑" panose="020B0503020204020204" pitchFamily="34" charset="-122"/>
              <a:cs typeface="SimHei" charset="0"/>
            </a:endParaRP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cs typeface="SimHei" charset="0"/>
              </a:rPr>
              <a:t>可</a:t>
            </a: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按运维人员统计运维时长</a:t>
            </a:r>
            <a:endParaRPr lang="zh-CN" altLang="en-US" sz="1400" dirty="0">
              <a:solidFill>
                <a:schemeClr val="bg1"/>
              </a:solidFill>
              <a:latin typeface="微软雅黑" panose="020B0503020204020204" pitchFamily="34" charset="-122"/>
              <a:ea typeface="微软雅黑" panose="020B0503020204020204" pitchFamily="34" charset="-122"/>
              <a:cs typeface="SimHei" charset="0"/>
            </a:endParaRPr>
          </a:p>
          <a:p>
            <a:pP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cs typeface="SimHei" charset="0"/>
              </a:rPr>
              <a:t>监控运维空闲</a:t>
            </a:r>
            <a:endParaRPr lang="zh-CN" altLang="en-US" sz="1400" dirty="0">
              <a:solidFill>
                <a:schemeClr val="bg1"/>
              </a:solidFill>
              <a:latin typeface="微软雅黑" panose="020B0503020204020204" pitchFamily="34" charset="-122"/>
              <a:ea typeface="微软雅黑" panose="020B0503020204020204" pitchFamily="34" charset="-122"/>
              <a:cs typeface="SimHei" charset="0"/>
            </a:endParaRPr>
          </a:p>
        </p:txBody>
      </p:sp>
      <p:sp>
        <p:nvSpPr>
          <p:cNvPr id="37" name="椭圆 42"/>
          <p:cNvSpPr/>
          <p:nvPr/>
        </p:nvSpPr>
        <p:spPr bwMode="auto">
          <a:xfrm>
            <a:off x="7462211" y="3783811"/>
            <a:ext cx="160337" cy="158750"/>
          </a:xfrm>
          <a:prstGeom prst="ellipse">
            <a:avLst/>
          </a:prstGeom>
          <a:noFill/>
          <a:ln w="19050">
            <a:solidFill>
              <a:srgbClr val="DA4C3C"/>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38" name="椭圆 43"/>
          <p:cNvSpPr/>
          <p:nvPr/>
        </p:nvSpPr>
        <p:spPr bwMode="auto">
          <a:xfrm>
            <a:off x="7462211" y="5028411"/>
            <a:ext cx="160337" cy="160338"/>
          </a:xfrm>
          <a:prstGeom prst="ellipse">
            <a:avLst/>
          </a:prstGeom>
          <a:noFill/>
          <a:ln w="19050">
            <a:solidFill>
              <a:srgbClr val="DA4C3C"/>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
        <p:nvSpPr>
          <p:cNvPr id="39" name="椭圆 44"/>
          <p:cNvSpPr/>
          <p:nvPr/>
        </p:nvSpPr>
        <p:spPr bwMode="auto">
          <a:xfrm>
            <a:off x="7462211" y="4405317"/>
            <a:ext cx="160337" cy="160338"/>
          </a:xfrm>
          <a:prstGeom prst="ellipse">
            <a:avLst/>
          </a:prstGeom>
          <a:noFill/>
          <a:ln w="19050">
            <a:solidFill>
              <a:srgbClr val="DA4C3C"/>
            </a:solidFill>
            <a:prstDash val="sysDot"/>
          </a:ln>
          <a:extLst/>
        </p:spPr>
        <p:style>
          <a:lnRef idx="2">
            <a:schemeClr val="dk1"/>
          </a:lnRef>
          <a:fillRef idx="1">
            <a:schemeClr val="lt1"/>
          </a:fillRef>
          <a:effectRef idx="0">
            <a:schemeClr val="dk1"/>
          </a:effectRef>
          <a:fontRef idx="minor">
            <a:schemeClr val="dk1"/>
          </a:fontRef>
        </p:style>
        <p:txBody>
          <a:bodyPr anchor="ctr"/>
          <a:lstStyle/>
          <a:p>
            <a:pPr>
              <a:defRPr/>
            </a:pPr>
            <a:endParaRPr lang="zh-CN" altLang="en-US">
              <a:solidFill>
                <a:schemeClr val="bg1"/>
              </a:solidFill>
              <a:latin typeface="Arial" pitchFamily="34" charset="0"/>
            </a:endParaRPr>
          </a:p>
        </p:txBody>
      </p:sp>
    </p:spTree>
    <p:extLst>
      <p:ext uri="{BB962C8B-B14F-4D97-AF65-F5344CB8AC3E}">
        <p14:creationId xmlns:p14="http://schemas.microsoft.com/office/powerpoint/2010/main" val="113974112"/>
      </p:ext>
    </p:extLst>
  </p:cSld>
  <p:clrMapOvr>
    <a:masterClrMapping/>
  </p:clrMapOvr>
  <p:transition spd="slow" advClick="0">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9763" y="125729"/>
            <a:ext cx="3649137" cy="597536"/>
          </a:xfrm>
        </p:spPr>
        <p:txBody>
          <a:bodyPr/>
          <a:lstStyle/>
          <a:p>
            <a:r>
              <a:rPr kumimoji="1" lang="zh-CN" altLang="en-US" dirty="0" smtClean="0"/>
              <a:t>行为数据</a:t>
            </a:r>
            <a:endParaRPr kumimoji="1" lang="zh-CN" altLang="en-US" dirty="0"/>
          </a:p>
        </p:txBody>
      </p:sp>
      <p:sp>
        <p:nvSpPr>
          <p:cNvPr id="8" name="椭圆 11"/>
          <p:cNvSpPr>
            <a:spLocks noChangeArrowheads="1"/>
          </p:cNvSpPr>
          <p:nvPr/>
        </p:nvSpPr>
        <p:spPr bwMode="auto">
          <a:xfrm>
            <a:off x="2008981" y="2527300"/>
            <a:ext cx="3144837" cy="10922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endParaRPr lang="zh-CN" altLang="en-US"/>
          </a:p>
        </p:txBody>
      </p:sp>
      <p:sp>
        <p:nvSpPr>
          <p:cNvPr id="11" name="任意多边形 14"/>
          <p:cNvSpPr>
            <a:spLocks noChangeArrowheads="1"/>
          </p:cNvSpPr>
          <p:nvPr/>
        </p:nvSpPr>
        <p:spPr bwMode="auto">
          <a:xfrm>
            <a:off x="3153568" y="3703638"/>
            <a:ext cx="1096963" cy="1096962"/>
          </a:xfrm>
          <a:custGeom>
            <a:avLst/>
            <a:gdLst>
              <a:gd name="T0" fmla="*/ 0 w 1097246"/>
              <a:gd name="T1" fmla="*/ 548481 h 1097246"/>
              <a:gd name="T2" fmla="*/ 548482 w 1097246"/>
              <a:gd name="T3" fmla="*/ 0 h 1097246"/>
              <a:gd name="T4" fmla="*/ 1096963 w 1097246"/>
              <a:gd name="T5" fmla="*/ 548481 h 1097246"/>
              <a:gd name="T6" fmla="*/ 548482 w 1097246"/>
              <a:gd name="T7" fmla="*/ 1096962 h 1097246"/>
              <a:gd name="T8" fmla="*/ 0 w 1097246"/>
              <a:gd name="T9" fmla="*/ 548481 h 1097246"/>
              <a:gd name="T10" fmla="*/ 0 60000 65536"/>
              <a:gd name="T11" fmla="*/ 0 60000 65536"/>
              <a:gd name="T12" fmla="*/ 0 60000 65536"/>
              <a:gd name="T13" fmla="*/ 0 60000 65536"/>
              <a:gd name="T14" fmla="*/ 0 60000 65536"/>
              <a:gd name="T15" fmla="*/ 0 w 1097246"/>
              <a:gd name="T16" fmla="*/ 0 h 1097246"/>
              <a:gd name="T17" fmla="*/ 1097246 w 1097246"/>
              <a:gd name="T18" fmla="*/ 1097246 h 1097246"/>
            </a:gdLst>
            <a:ahLst/>
            <a:cxnLst>
              <a:cxn ang="T10">
                <a:pos x="T0" y="T1"/>
              </a:cxn>
              <a:cxn ang="T11">
                <a:pos x="T2" y="T3"/>
              </a:cxn>
              <a:cxn ang="T12">
                <a:pos x="T4" y="T5"/>
              </a:cxn>
              <a:cxn ang="T13">
                <a:pos x="T6" y="T7"/>
              </a:cxn>
              <a:cxn ang="T14">
                <a:pos x="T8" y="T9"/>
              </a:cxn>
            </a:cxnLst>
            <a:rect l="T15" t="T16" r="T17" b="T18"/>
            <a:pathLst>
              <a:path w="1097246" h="1097246">
                <a:moveTo>
                  <a:pt x="0" y="548623"/>
                </a:moveTo>
                <a:cubicBezTo>
                  <a:pt x="0" y="245627"/>
                  <a:pt x="245627" y="0"/>
                  <a:pt x="548623" y="0"/>
                </a:cubicBezTo>
                <a:cubicBezTo>
                  <a:pt x="851619" y="0"/>
                  <a:pt x="1097246" y="245627"/>
                  <a:pt x="1097246" y="548623"/>
                </a:cubicBezTo>
                <a:cubicBezTo>
                  <a:pt x="1097246" y="851619"/>
                  <a:pt x="851619" y="1097246"/>
                  <a:pt x="548623" y="1097246"/>
                </a:cubicBezTo>
                <a:cubicBezTo>
                  <a:pt x="245627" y="1097246"/>
                  <a:pt x="0" y="851619"/>
                  <a:pt x="0" y="548623"/>
                </a:cubicBezTo>
                <a:close/>
              </a:path>
            </a:pathLst>
          </a:custGeom>
          <a:solidFill>
            <a:srgbClr val="01A89C"/>
          </a:solidFill>
          <a:ln w="12700">
            <a:solidFill>
              <a:srgbClr val="FFFFFF"/>
            </a:solidFill>
            <a:miter lim="800000"/>
            <a:headEnd/>
            <a:tailEnd/>
          </a:ln>
        </p:spPr>
        <p:txBody>
          <a:bodyPr lIns="193708" tIns="193708" rIns="193708" bIns="193708" anchor="ct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algn="ctr">
              <a:lnSpc>
                <a:spcPct val="90000"/>
              </a:lnSpc>
              <a:spcAft>
                <a:spcPct val="35000"/>
              </a:spcAft>
            </a:pPr>
            <a:r>
              <a:rPr lang="zh-CN" altLang="en-US" sz="2400" dirty="0" smtClean="0">
                <a:solidFill>
                  <a:srgbClr val="FFFFFF"/>
                </a:solidFill>
              </a:rPr>
              <a:t>聊天邮件</a:t>
            </a:r>
            <a:endParaRPr lang="zh-CN" altLang="en-US" sz="2400" dirty="0">
              <a:solidFill>
                <a:srgbClr val="FFFFFF"/>
              </a:solidFill>
            </a:endParaRPr>
          </a:p>
        </p:txBody>
      </p:sp>
      <p:sp>
        <p:nvSpPr>
          <p:cNvPr id="12" name="任意多边形 15"/>
          <p:cNvSpPr>
            <a:spLocks noChangeArrowheads="1"/>
          </p:cNvSpPr>
          <p:nvPr/>
        </p:nvSpPr>
        <p:spPr bwMode="auto">
          <a:xfrm>
            <a:off x="2367756" y="2881313"/>
            <a:ext cx="1096962" cy="1096962"/>
          </a:xfrm>
          <a:custGeom>
            <a:avLst/>
            <a:gdLst>
              <a:gd name="T0" fmla="*/ 0 w 1097246"/>
              <a:gd name="T1" fmla="*/ 548481 h 1097246"/>
              <a:gd name="T2" fmla="*/ 548481 w 1097246"/>
              <a:gd name="T3" fmla="*/ 0 h 1097246"/>
              <a:gd name="T4" fmla="*/ 1096962 w 1097246"/>
              <a:gd name="T5" fmla="*/ 548481 h 1097246"/>
              <a:gd name="T6" fmla="*/ 548481 w 1097246"/>
              <a:gd name="T7" fmla="*/ 1096962 h 1097246"/>
              <a:gd name="T8" fmla="*/ 0 w 1097246"/>
              <a:gd name="T9" fmla="*/ 548481 h 1097246"/>
              <a:gd name="T10" fmla="*/ 0 60000 65536"/>
              <a:gd name="T11" fmla="*/ 0 60000 65536"/>
              <a:gd name="T12" fmla="*/ 0 60000 65536"/>
              <a:gd name="T13" fmla="*/ 0 60000 65536"/>
              <a:gd name="T14" fmla="*/ 0 60000 65536"/>
              <a:gd name="T15" fmla="*/ 0 w 1097246"/>
              <a:gd name="T16" fmla="*/ 0 h 1097246"/>
              <a:gd name="T17" fmla="*/ 1097246 w 1097246"/>
              <a:gd name="T18" fmla="*/ 1097246 h 1097246"/>
            </a:gdLst>
            <a:ahLst/>
            <a:cxnLst>
              <a:cxn ang="T10">
                <a:pos x="T0" y="T1"/>
              </a:cxn>
              <a:cxn ang="T11">
                <a:pos x="T2" y="T3"/>
              </a:cxn>
              <a:cxn ang="T12">
                <a:pos x="T4" y="T5"/>
              </a:cxn>
              <a:cxn ang="T13">
                <a:pos x="T6" y="T7"/>
              </a:cxn>
              <a:cxn ang="T14">
                <a:pos x="T8" y="T9"/>
              </a:cxn>
            </a:cxnLst>
            <a:rect l="T15" t="T16" r="T17" b="T18"/>
            <a:pathLst>
              <a:path w="1097246" h="1097246">
                <a:moveTo>
                  <a:pt x="0" y="548623"/>
                </a:moveTo>
                <a:cubicBezTo>
                  <a:pt x="0" y="245627"/>
                  <a:pt x="245627" y="0"/>
                  <a:pt x="548623" y="0"/>
                </a:cubicBezTo>
                <a:cubicBezTo>
                  <a:pt x="851619" y="0"/>
                  <a:pt x="1097246" y="245627"/>
                  <a:pt x="1097246" y="548623"/>
                </a:cubicBezTo>
                <a:cubicBezTo>
                  <a:pt x="1097246" y="851619"/>
                  <a:pt x="851619" y="1097246"/>
                  <a:pt x="548623" y="1097246"/>
                </a:cubicBezTo>
                <a:cubicBezTo>
                  <a:pt x="245627" y="1097246"/>
                  <a:pt x="0" y="851619"/>
                  <a:pt x="0" y="548623"/>
                </a:cubicBezTo>
                <a:close/>
              </a:path>
            </a:pathLst>
          </a:custGeom>
          <a:solidFill>
            <a:srgbClr val="D8D8D8"/>
          </a:solidFill>
          <a:ln w="12700">
            <a:solidFill>
              <a:srgbClr val="01A89C"/>
            </a:solidFill>
            <a:bevel/>
            <a:headEnd/>
            <a:tailEnd/>
          </a:ln>
        </p:spPr>
        <p:txBody>
          <a:bodyPr lIns="193708" tIns="193708" rIns="193708" bIns="193708" anchor="ct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algn="ctr">
              <a:lnSpc>
                <a:spcPct val="90000"/>
              </a:lnSpc>
              <a:spcAft>
                <a:spcPct val="35000"/>
              </a:spcAft>
            </a:pPr>
            <a:r>
              <a:rPr lang="zh-CN" altLang="en-US" sz="2400" dirty="0" smtClean="0">
                <a:solidFill>
                  <a:srgbClr val="FFFFFF"/>
                </a:solidFill>
                <a:latin typeface="Calibri" charset="0"/>
                <a:sym typeface="Calibri" charset="0"/>
              </a:rPr>
              <a:t>数据库</a:t>
            </a:r>
            <a:endParaRPr lang="zh-CN" altLang="en-US" sz="2400" dirty="0">
              <a:solidFill>
                <a:srgbClr val="FFFFFF"/>
              </a:solidFill>
            </a:endParaRPr>
          </a:p>
        </p:txBody>
      </p:sp>
      <p:sp>
        <p:nvSpPr>
          <p:cNvPr id="15" name="任意多边形 16"/>
          <p:cNvSpPr>
            <a:spLocks noChangeArrowheads="1"/>
          </p:cNvSpPr>
          <p:nvPr/>
        </p:nvSpPr>
        <p:spPr bwMode="auto">
          <a:xfrm>
            <a:off x="3490118" y="2616200"/>
            <a:ext cx="1096963" cy="1096963"/>
          </a:xfrm>
          <a:custGeom>
            <a:avLst/>
            <a:gdLst>
              <a:gd name="T0" fmla="*/ 0 w 1097246"/>
              <a:gd name="T1" fmla="*/ 548482 h 1097246"/>
              <a:gd name="T2" fmla="*/ 548482 w 1097246"/>
              <a:gd name="T3" fmla="*/ 0 h 1097246"/>
              <a:gd name="T4" fmla="*/ 1096963 w 1097246"/>
              <a:gd name="T5" fmla="*/ 548482 h 1097246"/>
              <a:gd name="T6" fmla="*/ 548482 w 1097246"/>
              <a:gd name="T7" fmla="*/ 1096963 h 1097246"/>
              <a:gd name="T8" fmla="*/ 0 w 1097246"/>
              <a:gd name="T9" fmla="*/ 548482 h 1097246"/>
              <a:gd name="T10" fmla="*/ 0 60000 65536"/>
              <a:gd name="T11" fmla="*/ 0 60000 65536"/>
              <a:gd name="T12" fmla="*/ 0 60000 65536"/>
              <a:gd name="T13" fmla="*/ 0 60000 65536"/>
              <a:gd name="T14" fmla="*/ 0 60000 65536"/>
              <a:gd name="T15" fmla="*/ 0 w 1097246"/>
              <a:gd name="T16" fmla="*/ 0 h 1097246"/>
              <a:gd name="T17" fmla="*/ 1097246 w 1097246"/>
              <a:gd name="T18" fmla="*/ 1097246 h 1097246"/>
            </a:gdLst>
            <a:ahLst/>
            <a:cxnLst>
              <a:cxn ang="T10">
                <a:pos x="T0" y="T1"/>
              </a:cxn>
              <a:cxn ang="T11">
                <a:pos x="T2" y="T3"/>
              </a:cxn>
              <a:cxn ang="T12">
                <a:pos x="T4" y="T5"/>
              </a:cxn>
              <a:cxn ang="T13">
                <a:pos x="T6" y="T7"/>
              </a:cxn>
              <a:cxn ang="T14">
                <a:pos x="T8" y="T9"/>
              </a:cxn>
            </a:cxnLst>
            <a:rect l="T15" t="T16" r="T17" b="T18"/>
            <a:pathLst>
              <a:path w="1097246" h="1097246">
                <a:moveTo>
                  <a:pt x="0" y="548623"/>
                </a:moveTo>
                <a:cubicBezTo>
                  <a:pt x="0" y="245627"/>
                  <a:pt x="245627" y="0"/>
                  <a:pt x="548623" y="0"/>
                </a:cubicBezTo>
                <a:cubicBezTo>
                  <a:pt x="851619" y="0"/>
                  <a:pt x="1097246" y="245627"/>
                  <a:pt x="1097246" y="548623"/>
                </a:cubicBezTo>
                <a:cubicBezTo>
                  <a:pt x="1097246" y="851619"/>
                  <a:pt x="851619" y="1097246"/>
                  <a:pt x="548623" y="1097246"/>
                </a:cubicBezTo>
                <a:cubicBezTo>
                  <a:pt x="245627" y="1097246"/>
                  <a:pt x="0" y="851619"/>
                  <a:pt x="0" y="548623"/>
                </a:cubicBezTo>
                <a:close/>
              </a:path>
            </a:pathLst>
          </a:custGeom>
          <a:solidFill>
            <a:srgbClr val="D3CE3D"/>
          </a:solidFill>
          <a:ln w="12700">
            <a:solidFill>
              <a:srgbClr val="FFFFFF"/>
            </a:solidFill>
            <a:miter lim="800000"/>
            <a:headEnd/>
            <a:tailEnd/>
          </a:ln>
        </p:spPr>
        <p:txBody>
          <a:bodyPr lIns="193708" tIns="193708" rIns="193708" bIns="193708" anchor="ct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pPr algn="ctr">
              <a:lnSpc>
                <a:spcPct val="90000"/>
              </a:lnSpc>
              <a:spcAft>
                <a:spcPct val="35000"/>
              </a:spcAft>
            </a:pPr>
            <a:r>
              <a:rPr lang="zh-CN" altLang="en-US" sz="2400" dirty="0" smtClean="0">
                <a:solidFill>
                  <a:srgbClr val="FFFFFF"/>
                </a:solidFill>
                <a:latin typeface="Calibri" charset="0"/>
                <a:sym typeface="Calibri" charset="0"/>
              </a:rPr>
              <a:t>运维工具</a:t>
            </a:r>
            <a:endParaRPr lang="zh-CN" altLang="en-US" sz="2400" dirty="0">
              <a:solidFill>
                <a:srgbClr val="FFFFFF"/>
              </a:solidFill>
            </a:endParaRPr>
          </a:p>
        </p:txBody>
      </p:sp>
      <p:sp>
        <p:nvSpPr>
          <p:cNvPr id="16" name="形状 17"/>
          <p:cNvSpPr>
            <a:spLocks/>
          </p:cNvSpPr>
          <p:nvPr/>
        </p:nvSpPr>
        <p:spPr bwMode="auto">
          <a:xfrm>
            <a:off x="1880393" y="2393950"/>
            <a:ext cx="3413125" cy="2730500"/>
          </a:xfrm>
          <a:custGeom>
            <a:avLst/>
            <a:gdLst>
              <a:gd name="T0" fmla="*/ 16507 w 5376"/>
              <a:gd name="T1" fmla="*/ 777059 h 4301"/>
              <a:gd name="T2" fmla="*/ 15237 w 5376"/>
              <a:gd name="T3" fmla="*/ 777059 h 4301"/>
              <a:gd name="T4" fmla="*/ -635 w 5376"/>
              <a:gd name="T5" fmla="*/ 682466 h 4301"/>
              <a:gd name="T6" fmla="*/ 1705928 w 5376"/>
              <a:gd name="T7" fmla="*/ 0 h 4301"/>
              <a:gd name="T8" fmla="*/ 3412490 w 5376"/>
              <a:gd name="T9" fmla="*/ 682466 h 4301"/>
              <a:gd name="T10" fmla="*/ 3395983 w 5376"/>
              <a:gd name="T11" fmla="*/ 777059 h 4301"/>
              <a:gd name="T12" fmla="*/ 2128759 w 5376"/>
              <a:gd name="T13" fmla="*/ 2583214 h 4301"/>
              <a:gd name="T14" fmla="*/ 2128759 w 5376"/>
              <a:gd name="T15" fmla="*/ 2583214 h 4301"/>
              <a:gd name="T16" fmla="*/ 1706563 w 5376"/>
              <a:gd name="T17" fmla="*/ 2729230 h 4301"/>
              <a:gd name="T18" fmla="*/ 1283731 w 5376"/>
              <a:gd name="T19" fmla="*/ 2583214 h 4301"/>
              <a:gd name="T20" fmla="*/ 136500 w 5376"/>
              <a:gd name="T21" fmla="*/ 682466 h 4301"/>
              <a:gd name="T22" fmla="*/ 135865 w 5376"/>
              <a:gd name="T23" fmla="*/ 681831 h 4301"/>
              <a:gd name="T24" fmla="*/ 1705928 w 5376"/>
              <a:gd name="T25" fmla="*/ 136493 h 4301"/>
              <a:gd name="T26" fmla="*/ 3275356 w 5376"/>
              <a:gd name="T27" fmla="*/ 682466 h 4301"/>
              <a:gd name="T28" fmla="*/ 1705928 w 5376"/>
              <a:gd name="T29" fmla="*/ 1228439 h 4301"/>
              <a:gd name="T30" fmla="*/ 135865 w 5376"/>
              <a:gd name="T31" fmla="*/ 681831 h 430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76"/>
              <a:gd name="T49" fmla="*/ 0 h 4301"/>
              <a:gd name="T50" fmla="*/ 5376 w 5376"/>
              <a:gd name="T51" fmla="*/ 4301 h 430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76" h="4301">
                <a:moveTo>
                  <a:pt x="26" y="1224"/>
                </a:moveTo>
                <a:lnTo>
                  <a:pt x="24" y="1224"/>
                </a:lnTo>
                <a:cubicBezTo>
                  <a:pt x="7" y="1174"/>
                  <a:pt x="-1" y="1124"/>
                  <a:pt x="-1" y="1075"/>
                </a:cubicBezTo>
                <a:cubicBezTo>
                  <a:pt x="-1" y="481"/>
                  <a:pt x="1202" y="0"/>
                  <a:pt x="2687" y="0"/>
                </a:cubicBezTo>
                <a:cubicBezTo>
                  <a:pt x="4171" y="0"/>
                  <a:pt x="5375" y="481"/>
                  <a:pt x="5375" y="1075"/>
                </a:cubicBezTo>
                <a:cubicBezTo>
                  <a:pt x="5374" y="1124"/>
                  <a:pt x="5366" y="1174"/>
                  <a:pt x="5349" y="1224"/>
                </a:cubicBezTo>
                <a:lnTo>
                  <a:pt x="3353" y="4069"/>
                </a:lnTo>
                <a:cubicBezTo>
                  <a:pt x="3307" y="4201"/>
                  <a:pt x="3023" y="4299"/>
                  <a:pt x="2688" y="4299"/>
                </a:cubicBezTo>
                <a:cubicBezTo>
                  <a:pt x="2352" y="4299"/>
                  <a:pt x="2068" y="4201"/>
                  <a:pt x="2022" y="4069"/>
                </a:cubicBezTo>
                <a:lnTo>
                  <a:pt x="26" y="1224"/>
                </a:lnTo>
                <a:close/>
                <a:moveTo>
                  <a:pt x="215" y="1075"/>
                </a:moveTo>
                <a:lnTo>
                  <a:pt x="214" y="1074"/>
                </a:lnTo>
                <a:cubicBezTo>
                  <a:pt x="215" y="600"/>
                  <a:pt x="1321" y="215"/>
                  <a:pt x="2687" y="215"/>
                </a:cubicBezTo>
                <a:cubicBezTo>
                  <a:pt x="4052" y="215"/>
                  <a:pt x="5159" y="600"/>
                  <a:pt x="5159" y="1075"/>
                </a:cubicBezTo>
                <a:cubicBezTo>
                  <a:pt x="5159" y="1549"/>
                  <a:pt x="4052" y="1935"/>
                  <a:pt x="2687" y="1935"/>
                </a:cubicBezTo>
                <a:cubicBezTo>
                  <a:pt x="1321" y="1934"/>
                  <a:pt x="214" y="1549"/>
                  <a:pt x="214" y="1074"/>
                </a:cubicBezTo>
                <a:lnTo>
                  <a:pt x="215" y="1075"/>
                </a:lnTo>
                <a:close/>
              </a:path>
            </a:pathLst>
          </a:custGeom>
          <a:noFill/>
          <a:ln w="6350" cap="flat" cmpd="sng">
            <a:solidFill>
              <a:srgbClr val="01A89C"/>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7" name="文本框 4"/>
          <p:cNvSpPr>
            <a:spLocks noChangeArrowheads="1"/>
          </p:cNvSpPr>
          <p:nvPr/>
        </p:nvSpPr>
        <p:spPr bwMode="auto">
          <a:xfrm>
            <a:off x="6276181" y="2424113"/>
            <a:ext cx="3729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zh-CN" altLang="en-US" b="1" dirty="0" smtClean="0">
                <a:solidFill>
                  <a:srgbClr val="01A89C"/>
                </a:solidFill>
                <a:latin typeface="Calibri" charset="0"/>
                <a:sym typeface="Calibri" charset="0"/>
              </a:rPr>
              <a:t>运维工具</a:t>
            </a:r>
            <a:endParaRPr lang="zh-CN" altLang="en-US" b="1" dirty="0">
              <a:solidFill>
                <a:srgbClr val="01A89C"/>
              </a:solidFill>
              <a:latin typeface="Calibri" charset="0"/>
              <a:sym typeface="Calibri" charset="0"/>
            </a:endParaRPr>
          </a:p>
        </p:txBody>
      </p:sp>
      <p:sp>
        <p:nvSpPr>
          <p:cNvPr id="18" name="矩形 5"/>
          <p:cNvSpPr>
            <a:spLocks noChangeArrowheads="1"/>
          </p:cNvSpPr>
          <p:nvPr/>
        </p:nvSpPr>
        <p:spPr bwMode="auto">
          <a:xfrm>
            <a:off x="6277768" y="2706688"/>
            <a:ext cx="37353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en-US" altLang="zh-CN" sz="1600" dirty="0" err="1" smtClean="0">
                <a:solidFill>
                  <a:schemeClr val="bg1">
                    <a:lumMod val="75000"/>
                  </a:schemeClr>
                </a:solidFill>
                <a:latin typeface="Calibri" charset="0"/>
                <a:ea typeface="微软雅黑" charset="0"/>
                <a:sym typeface="Calibri" charset="0"/>
              </a:rPr>
              <a:t>XshellCore</a:t>
            </a:r>
            <a:r>
              <a:rPr lang="zh-CN" altLang="en-US" sz="1600" dirty="0" smtClean="0">
                <a:solidFill>
                  <a:schemeClr val="bg1">
                    <a:lumMod val="75000"/>
                  </a:schemeClr>
                </a:solidFill>
                <a:latin typeface="Calibri" charset="0"/>
                <a:ea typeface="微软雅黑" charset="0"/>
                <a:sym typeface="Calibri" charset="0"/>
              </a:rPr>
              <a:t>、</a:t>
            </a:r>
            <a:r>
              <a:rPr lang="en-US" altLang="zh-CN" sz="1600" dirty="0" err="1" smtClean="0">
                <a:solidFill>
                  <a:schemeClr val="bg1">
                    <a:lumMod val="75000"/>
                  </a:schemeClr>
                </a:solidFill>
                <a:latin typeface="Calibri" charset="0"/>
                <a:ea typeface="微软雅黑" charset="0"/>
                <a:sym typeface="Calibri" charset="0"/>
              </a:rPr>
              <a:t>SecureCRT</a:t>
            </a:r>
            <a:r>
              <a:rPr lang="zh-CN" altLang="en-US" sz="1600" dirty="0" smtClean="0">
                <a:solidFill>
                  <a:schemeClr val="bg1">
                    <a:lumMod val="75000"/>
                  </a:schemeClr>
                </a:solidFill>
                <a:latin typeface="Calibri" charset="0"/>
                <a:ea typeface="微软雅黑" charset="0"/>
                <a:sym typeface="Calibri" charset="0"/>
              </a:rPr>
              <a:t>、</a:t>
            </a:r>
            <a:r>
              <a:rPr lang="en-US" altLang="zh-CN" sz="1600" dirty="0" err="1" smtClean="0">
                <a:solidFill>
                  <a:schemeClr val="bg1">
                    <a:lumMod val="75000"/>
                  </a:schemeClr>
                </a:solidFill>
                <a:latin typeface="Calibri" charset="0"/>
                <a:ea typeface="微软雅黑" charset="0"/>
                <a:sym typeface="Calibri" charset="0"/>
              </a:rPr>
              <a:t>Xshell</a:t>
            </a:r>
            <a:r>
              <a:rPr lang="zh-CN" altLang="en-US" sz="1600" dirty="0" smtClean="0">
                <a:solidFill>
                  <a:schemeClr val="bg1">
                    <a:lumMod val="75000"/>
                  </a:schemeClr>
                </a:solidFill>
                <a:latin typeface="Calibri" charset="0"/>
                <a:ea typeface="微软雅黑" charset="0"/>
                <a:sym typeface="Calibri" charset="0"/>
              </a:rPr>
              <a:t>、</a:t>
            </a:r>
            <a:r>
              <a:rPr lang="en-US" altLang="zh-CN" sz="1600" dirty="0" smtClean="0">
                <a:solidFill>
                  <a:schemeClr val="bg1">
                    <a:lumMod val="75000"/>
                  </a:schemeClr>
                </a:solidFill>
                <a:latin typeface="Calibri" charset="0"/>
                <a:ea typeface="微软雅黑" charset="0"/>
                <a:sym typeface="Calibri" charset="0"/>
              </a:rPr>
              <a:t>Putty</a:t>
            </a:r>
            <a:r>
              <a:rPr lang="zh-CN" altLang="en-US" sz="1600" dirty="0" smtClean="0">
                <a:solidFill>
                  <a:schemeClr val="bg1">
                    <a:lumMod val="75000"/>
                  </a:schemeClr>
                </a:solidFill>
                <a:latin typeface="Calibri" charset="0"/>
                <a:ea typeface="微软雅黑" charset="0"/>
                <a:sym typeface="Calibri" charset="0"/>
              </a:rPr>
              <a:t>、</a:t>
            </a:r>
            <a:r>
              <a:rPr lang="en-US" altLang="zh-CN" sz="1600" dirty="0" smtClean="0">
                <a:solidFill>
                  <a:schemeClr val="bg1">
                    <a:lumMod val="75000"/>
                  </a:schemeClr>
                </a:solidFill>
                <a:latin typeface="Calibri" charset="0"/>
                <a:ea typeface="微软雅黑" charset="0"/>
                <a:sym typeface="Calibri" charset="0"/>
              </a:rPr>
              <a:t>Ftp</a:t>
            </a:r>
            <a:r>
              <a:rPr lang="zh-CN" altLang="en-US" sz="1600" dirty="0" smtClean="0">
                <a:solidFill>
                  <a:schemeClr val="bg1">
                    <a:lumMod val="75000"/>
                  </a:schemeClr>
                </a:solidFill>
                <a:latin typeface="Calibri" charset="0"/>
                <a:ea typeface="微软雅黑" charset="0"/>
                <a:sym typeface="Calibri" charset="0"/>
              </a:rPr>
              <a:t>、</a:t>
            </a:r>
            <a:r>
              <a:rPr lang="en-US" altLang="zh-CN" sz="1600" dirty="0">
                <a:solidFill>
                  <a:schemeClr val="bg1">
                    <a:lumMod val="75000"/>
                  </a:schemeClr>
                </a:solidFill>
                <a:latin typeface="Calibri" charset="0"/>
                <a:ea typeface="微软雅黑" charset="0"/>
                <a:sym typeface="Calibri" charset="0"/>
              </a:rPr>
              <a:t> Eclipse</a:t>
            </a:r>
            <a:r>
              <a:rPr lang="zh-CN" altLang="en-US" sz="1600" dirty="0" smtClean="0">
                <a:solidFill>
                  <a:schemeClr val="bg1">
                    <a:lumMod val="75000"/>
                  </a:schemeClr>
                </a:solidFill>
                <a:latin typeface="Calibri" charset="0"/>
                <a:ea typeface="微软雅黑" charset="0"/>
                <a:sym typeface="Calibri" charset="0"/>
              </a:rPr>
              <a:t>、</a:t>
            </a:r>
            <a:r>
              <a:rPr lang="en-US" altLang="zh-CN" sz="1600" dirty="0">
                <a:solidFill>
                  <a:schemeClr val="bg1">
                    <a:lumMod val="75000"/>
                  </a:schemeClr>
                </a:solidFill>
                <a:latin typeface="Calibri" charset="0"/>
                <a:ea typeface="微软雅黑" charset="0"/>
                <a:sym typeface="Calibri" charset="0"/>
              </a:rPr>
              <a:t> </a:t>
            </a:r>
            <a:r>
              <a:rPr lang="en-US" altLang="zh-CN" sz="1600" dirty="0" smtClean="0">
                <a:solidFill>
                  <a:schemeClr val="bg1">
                    <a:lumMod val="75000"/>
                  </a:schemeClr>
                </a:solidFill>
                <a:latin typeface="Calibri" charset="0"/>
                <a:ea typeface="微软雅黑" charset="0"/>
                <a:sym typeface="Calibri" charset="0"/>
              </a:rPr>
              <a:t>Notepad</a:t>
            </a:r>
            <a:r>
              <a:rPr lang="zh-CN" altLang="en-US" sz="1600" dirty="0" smtClean="0">
                <a:solidFill>
                  <a:schemeClr val="bg1">
                    <a:lumMod val="75000"/>
                  </a:schemeClr>
                </a:solidFill>
                <a:latin typeface="Calibri" charset="0"/>
                <a:ea typeface="微软雅黑" charset="0"/>
                <a:sym typeface="Calibri" charset="0"/>
              </a:rPr>
              <a:t>、</a:t>
            </a:r>
            <a:r>
              <a:rPr lang="en-US" altLang="zh-CN" sz="1600" dirty="0">
                <a:solidFill>
                  <a:schemeClr val="bg1">
                    <a:lumMod val="75000"/>
                  </a:schemeClr>
                </a:solidFill>
                <a:latin typeface="Calibri" charset="0"/>
                <a:ea typeface="微软雅黑" charset="0"/>
                <a:sym typeface="Calibri" charset="0"/>
              </a:rPr>
              <a:t> </a:t>
            </a:r>
            <a:r>
              <a:rPr lang="en-US" altLang="zh-CN" sz="1600" dirty="0" err="1">
                <a:solidFill>
                  <a:schemeClr val="bg1">
                    <a:lumMod val="75000"/>
                  </a:schemeClr>
                </a:solidFill>
                <a:latin typeface="Calibri" charset="0"/>
                <a:ea typeface="微软雅黑" charset="0"/>
                <a:sym typeface="Calibri" charset="0"/>
              </a:rPr>
              <a:t>EditPlus</a:t>
            </a:r>
            <a:endParaRPr lang="zh-CN" altLang="en-US" sz="1600" dirty="0">
              <a:solidFill>
                <a:schemeClr val="bg1">
                  <a:lumMod val="75000"/>
                </a:schemeClr>
              </a:solidFill>
              <a:latin typeface="Calibri" charset="0"/>
              <a:ea typeface="微软雅黑" charset="0"/>
              <a:sym typeface="Calibri" charset="0"/>
            </a:endParaRPr>
          </a:p>
        </p:txBody>
      </p:sp>
      <p:sp>
        <p:nvSpPr>
          <p:cNvPr id="19" name="文本框 6"/>
          <p:cNvSpPr>
            <a:spLocks noChangeArrowheads="1"/>
          </p:cNvSpPr>
          <p:nvPr/>
        </p:nvSpPr>
        <p:spPr bwMode="auto">
          <a:xfrm>
            <a:off x="6282531" y="3389313"/>
            <a:ext cx="3729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zh-CN" altLang="en-US" b="1" dirty="0" smtClean="0">
                <a:solidFill>
                  <a:srgbClr val="01A89C"/>
                </a:solidFill>
                <a:latin typeface="Calibri" charset="0"/>
                <a:sym typeface="Calibri" charset="0"/>
              </a:rPr>
              <a:t>数据库工具</a:t>
            </a:r>
            <a:endParaRPr lang="zh-CN" altLang="en-US" b="1" dirty="0">
              <a:solidFill>
                <a:srgbClr val="01A89C"/>
              </a:solidFill>
              <a:latin typeface="Calibri" charset="0"/>
              <a:sym typeface="Calibri" charset="0"/>
            </a:endParaRPr>
          </a:p>
        </p:txBody>
      </p:sp>
      <p:sp>
        <p:nvSpPr>
          <p:cNvPr id="20" name="矩形 7"/>
          <p:cNvSpPr>
            <a:spLocks noChangeArrowheads="1"/>
          </p:cNvSpPr>
          <p:nvPr/>
        </p:nvSpPr>
        <p:spPr bwMode="auto">
          <a:xfrm>
            <a:off x="6284118" y="3671888"/>
            <a:ext cx="3735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en-US" altLang="zh-CN" sz="1600" dirty="0" err="1">
                <a:solidFill>
                  <a:schemeClr val="bg1">
                    <a:lumMod val="75000"/>
                  </a:schemeClr>
                </a:solidFill>
                <a:latin typeface="Calibri" charset="0"/>
                <a:ea typeface="微软雅黑" charset="0"/>
              </a:rPr>
              <a:t>Plsqldev</a:t>
            </a:r>
            <a:r>
              <a:rPr lang="zh-CN" altLang="en-US" sz="1600" dirty="0">
                <a:solidFill>
                  <a:schemeClr val="bg1">
                    <a:lumMod val="75000"/>
                  </a:schemeClr>
                </a:solidFill>
                <a:latin typeface="Calibri" charset="0"/>
                <a:ea typeface="微软雅黑" charset="0"/>
              </a:rPr>
              <a:t>、</a:t>
            </a:r>
            <a:r>
              <a:rPr lang="en-US" altLang="zh-CN" sz="1600" dirty="0">
                <a:solidFill>
                  <a:schemeClr val="bg1">
                    <a:lumMod val="75000"/>
                  </a:schemeClr>
                </a:solidFill>
                <a:latin typeface="Calibri" charset="0"/>
                <a:ea typeface="微软雅黑" charset="0"/>
              </a:rPr>
              <a:t> </a:t>
            </a:r>
            <a:r>
              <a:rPr lang="en-US" altLang="zh-CN" sz="1600" dirty="0" err="1">
                <a:solidFill>
                  <a:schemeClr val="bg1">
                    <a:lumMod val="75000"/>
                  </a:schemeClr>
                </a:solidFill>
                <a:latin typeface="Calibri" charset="0"/>
                <a:ea typeface="微软雅黑" charset="0"/>
              </a:rPr>
              <a:t>sqlplus</a:t>
            </a:r>
            <a:r>
              <a:rPr lang="zh-CN" altLang="zh-CN" sz="1600" dirty="0">
                <a:solidFill>
                  <a:schemeClr val="bg1">
                    <a:lumMod val="75000"/>
                  </a:schemeClr>
                </a:solidFill>
                <a:latin typeface="Calibri" charset="0"/>
                <a:ea typeface="微软雅黑" charset="0"/>
              </a:rPr>
              <a:t> </a:t>
            </a:r>
            <a:r>
              <a:rPr lang="zh-CN" altLang="en-US" sz="1600" dirty="0">
                <a:solidFill>
                  <a:schemeClr val="bg1">
                    <a:lumMod val="75000"/>
                  </a:schemeClr>
                </a:solidFill>
                <a:latin typeface="Calibri" charset="0"/>
                <a:ea typeface="微软雅黑" charset="0"/>
              </a:rPr>
              <a:t>、</a:t>
            </a:r>
            <a:r>
              <a:rPr lang="en-US" altLang="zh-CN" sz="1600" dirty="0">
                <a:solidFill>
                  <a:schemeClr val="bg1">
                    <a:lumMod val="75000"/>
                  </a:schemeClr>
                </a:solidFill>
                <a:latin typeface="Calibri" charset="0"/>
                <a:ea typeface="微软雅黑" charset="0"/>
              </a:rPr>
              <a:t> </a:t>
            </a:r>
            <a:r>
              <a:rPr lang="en-US" altLang="zh-CN" sz="1600" dirty="0" err="1">
                <a:solidFill>
                  <a:schemeClr val="bg1">
                    <a:lumMod val="75000"/>
                  </a:schemeClr>
                </a:solidFill>
                <a:latin typeface="Calibri" charset="0"/>
                <a:ea typeface="微软雅黑" charset="0"/>
              </a:rPr>
              <a:t>sqlserver</a:t>
            </a:r>
            <a:r>
              <a:rPr lang="zh-CN" altLang="zh-CN" sz="1600" dirty="0">
                <a:solidFill>
                  <a:schemeClr val="bg1">
                    <a:lumMod val="75000"/>
                  </a:schemeClr>
                </a:solidFill>
                <a:latin typeface="Calibri" charset="0"/>
                <a:ea typeface="微软雅黑" charset="0"/>
              </a:rPr>
              <a:t> </a:t>
            </a:r>
            <a:r>
              <a:rPr lang="zh-CN" altLang="en-US" sz="1600" dirty="0">
                <a:solidFill>
                  <a:schemeClr val="bg1">
                    <a:lumMod val="75000"/>
                  </a:schemeClr>
                </a:solidFill>
                <a:latin typeface="Calibri" charset="0"/>
                <a:ea typeface="微软雅黑" charset="0"/>
              </a:rPr>
              <a:t>、</a:t>
            </a:r>
            <a:r>
              <a:rPr lang="en-US" altLang="zh-CN" sz="1600" dirty="0">
                <a:solidFill>
                  <a:schemeClr val="bg1">
                    <a:lumMod val="75000"/>
                  </a:schemeClr>
                </a:solidFill>
                <a:latin typeface="Calibri" charset="0"/>
                <a:ea typeface="微软雅黑" charset="0"/>
              </a:rPr>
              <a:t>db2</a:t>
            </a:r>
            <a:endParaRPr lang="zh-CN" altLang="en-US" sz="1600" dirty="0">
              <a:solidFill>
                <a:schemeClr val="bg1">
                  <a:lumMod val="75000"/>
                </a:schemeClr>
              </a:solidFill>
              <a:latin typeface="Calibri" charset="0"/>
              <a:ea typeface="微软雅黑" charset="0"/>
            </a:endParaRPr>
          </a:p>
        </p:txBody>
      </p:sp>
      <p:sp>
        <p:nvSpPr>
          <p:cNvPr id="21" name="文本框 8"/>
          <p:cNvSpPr>
            <a:spLocks noChangeArrowheads="1"/>
          </p:cNvSpPr>
          <p:nvPr/>
        </p:nvSpPr>
        <p:spPr bwMode="auto">
          <a:xfrm>
            <a:off x="6290468" y="4354513"/>
            <a:ext cx="3729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zh-CN" altLang="en-US" b="1" dirty="0" smtClean="0">
                <a:solidFill>
                  <a:srgbClr val="01A89C"/>
                </a:solidFill>
                <a:latin typeface="Calibri" charset="0"/>
                <a:sym typeface="Calibri" charset="0"/>
              </a:rPr>
              <a:t>聊天</a:t>
            </a:r>
            <a:r>
              <a:rPr lang="en-US" altLang="zh-CN" b="1" dirty="0" smtClean="0">
                <a:solidFill>
                  <a:srgbClr val="01A89C"/>
                </a:solidFill>
                <a:latin typeface="Calibri" charset="0"/>
                <a:sym typeface="Calibri" charset="0"/>
              </a:rPr>
              <a:t>&amp;</a:t>
            </a:r>
            <a:r>
              <a:rPr lang="zh-CN" altLang="en-US" b="1" dirty="0" smtClean="0">
                <a:solidFill>
                  <a:srgbClr val="01A89C"/>
                </a:solidFill>
                <a:latin typeface="Calibri" charset="0"/>
                <a:sym typeface="Calibri" charset="0"/>
              </a:rPr>
              <a:t>邮件</a:t>
            </a:r>
            <a:endParaRPr lang="zh-CN" altLang="en-US" b="1" dirty="0">
              <a:solidFill>
                <a:srgbClr val="01A89C"/>
              </a:solidFill>
              <a:latin typeface="Calibri" charset="0"/>
              <a:sym typeface="Calibri" charset="0"/>
            </a:endParaRPr>
          </a:p>
        </p:txBody>
      </p:sp>
      <p:sp>
        <p:nvSpPr>
          <p:cNvPr id="22" name="矩形 9"/>
          <p:cNvSpPr>
            <a:spLocks noChangeArrowheads="1"/>
          </p:cNvSpPr>
          <p:nvPr/>
        </p:nvSpPr>
        <p:spPr bwMode="auto">
          <a:xfrm>
            <a:off x="6290468" y="4637088"/>
            <a:ext cx="37353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0"/>
              </a:defRPr>
            </a:lvl1pPr>
            <a:lvl2pPr marL="742950" indent="-285750">
              <a:defRPr>
                <a:solidFill>
                  <a:schemeClr val="tx1"/>
                </a:solidFill>
                <a:latin typeface="Arial" charset="0"/>
                <a:ea typeface="宋体" charset="0"/>
              </a:defRPr>
            </a:lvl2pPr>
            <a:lvl3pPr marL="1143000" indent="-228600">
              <a:defRPr>
                <a:solidFill>
                  <a:schemeClr val="tx1"/>
                </a:solidFill>
                <a:latin typeface="Arial" charset="0"/>
                <a:ea typeface="宋体" charset="0"/>
              </a:defRPr>
            </a:lvl3pPr>
            <a:lvl4pPr marL="1600200" indent="-228600">
              <a:defRPr>
                <a:solidFill>
                  <a:schemeClr val="tx1"/>
                </a:solidFill>
                <a:latin typeface="Arial" charset="0"/>
                <a:ea typeface="宋体" charset="0"/>
              </a:defRPr>
            </a:lvl4pPr>
            <a:lvl5pPr marL="2057400" indent="-228600">
              <a:defRPr>
                <a:solidFill>
                  <a:schemeClr val="tx1"/>
                </a:solidFill>
                <a:latin typeface="Arial" charset="0"/>
                <a:ea typeface="宋体" charset="0"/>
              </a:defRPr>
            </a:lvl5pPr>
            <a:lvl6pPr marL="2514600" indent="-228600" eaLnBrk="0" fontAlgn="base" hangingPunct="0">
              <a:spcBef>
                <a:spcPct val="0"/>
              </a:spcBef>
              <a:spcAft>
                <a:spcPct val="0"/>
              </a:spcAft>
              <a:defRPr>
                <a:solidFill>
                  <a:schemeClr val="tx1"/>
                </a:solidFill>
                <a:latin typeface="Arial" charset="0"/>
                <a:ea typeface="宋体" charset="0"/>
              </a:defRPr>
            </a:lvl6pPr>
            <a:lvl7pPr marL="2971800" indent="-228600" eaLnBrk="0" fontAlgn="base" hangingPunct="0">
              <a:spcBef>
                <a:spcPct val="0"/>
              </a:spcBef>
              <a:spcAft>
                <a:spcPct val="0"/>
              </a:spcAft>
              <a:defRPr>
                <a:solidFill>
                  <a:schemeClr val="tx1"/>
                </a:solidFill>
                <a:latin typeface="Arial" charset="0"/>
                <a:ea typeface="宋体" charset="0"/>
              </a:defRPr>
            </a:lvl7pPr>
            <a:lvl8pPr marL="3429000" indent="-228600" eaLnBrk="0" fontAlgn="base" hangingPunct="0">
              <a:spcBef>
                <a:spcPct val="0"/>
              </a:spcBef>
              <a:spcAft>
                <a:spcPct val="0"/>
              </a:spcAft>
              <a:defRPr>
                <a:solidFill>
                  <a:schemeClr val="tx1"/>
                </a:solidFill>
                <a:latin typeface="Arial" charset="0"/>
                <a:ea typeface="宋体" charset="0"/>
              </a:defRPr>
            </a:lvl8pPr>
            <a:lvl9pPr marL="3886200" indent="-228600" eaLnBrk="0" fontAlgn="base" hangingPunct="0">
              <a:spcBef>
                <a:spcPct val="0"/>
              </a:spcBef>
              <a:spcAft>
                <a:spcPct val="0"/>
              </a:spcAft>
              <a:defRPr>
                <a:solidFill>
                  <a:schemeClr val="tx1"/>
                </a:solidFill>
                <a:latin typeface="Arial" charset="0"/>
                <a:ea typeface="宋体" charset="0"/>
              </a:defRPr>
            </a:lvl9pPr>
          </a:lstStyle>
          <a:p>
            <a:r>
              <a:rPr lang="en-US" altLang="zh-CN" sz="1600" dirty="0" smtClean="0">
                <a:solidFill>
                  <a:schemeClr val="bg1">
                    <a:lumMod val="75000"/>
                  </a:schemeClr>
                </a:solidFill>
                <a:latin typeface="Calibri" charset="0"/>
                <a:ea typeface="微软雅黑" charset="0"/>
              </a:rPr>
              <a:t>QQ</a:t>
            </a:r>
            <a:r>
              <a:rPr lang="zh-CN" altLang="en-US" sz="1600" dirty="0" smtClean="0">
                <a:solidFill>
                  <a:schemeClr val="bg1">
                    <a:lumMod val="75000"/>
                  </a:schemeClr>
                </a:solidFill>
                <a:latin typeface="Calibri" charset="0"/>
                <a:ea typeface="微软雅黑" charset="0"/>
              </a:rPr>
              <a:t>、</a:t>
            </a:r>
            <a:r>
              <a:rPr lang="en-US" altLang="zh-CN" sz="1600" dirty="0" err="1" smtClean="0">
                <a:solidFill>
                  <a:schemeClr val="bg1">
                    <a:lumMod val="75000"/>
                  </a:schemeClr>
                </a:solidFill>
                <a:latin typeface="Calibri" charset="0"/>
                <a:ea typeface="微软雅黑" charset="0"/>
              </a:rPr>
              <a:t>FeiQ</a:t>
            </a:r>
            <a:r>
              <a:rPr lang="zh-CN" altLang="en-US" sz="1600" dirty="0" smtClean="0">
                <a:solidFill>
                  <a:schemeClr val="bg1">
                    <a:lumMod val="75000"/>
                  </a:schemeClr>
                </a:solidFill>
                <a:latin typeface="Calibri" charset="0"/>
                <a:ea typeface="微软雅黑" charset="0"/>
              </a:rPr>
              <a:t>、网页微信、</a:t>
            </a:r>
            <a:r>
              <a:rPr lang="en-US" altLang="zh-CN" sz="1600" dirty="0" err="1" smtClean="0">
                <a:solidFill>
                  <a:schemeClr val="bg1">
                    <a:lumMod val="75000"/>
                  </a:schemeClr>
                </a:solidFill>
                <a:latin typeface="Calibri" charset="0"/>
                <a:ea typeface="微软雅黑" charset="0"/>
              </a:rPr>
              <a:t>Foxmail</a:t>
            </a:r>
            <a:r>
              <a:rPr lang="zh-CN" altLang="en-US" sz="1600" dirty="0" smtClean="0">
                <a:solidFill>
                  <a:schemeClr val="bg1">
                    <a:lumMod val="75000"/>
                  </a:schemeClr>
                </a:solidFill>
                <a:latin typeface="Calibri" charset="0"/>
                <a:ea typeface="微软雅黑" charset="0"/>
              </a:rPr>
              <a:t>、</a:t>
            </a:r>
            <a:r>
              <a:rPr lang="en-US" altLang="zh-CN" sz="1600" dirty="0" smtClean="0">
                <a:solidFill>
                  <a:schemeClr val="bg1">
                    <a:lumMod val="75000"/>
                  </a:schemeClr>
                </a:solidFill>
                <a:latin typeface="Calibri" charset="0"/>
                <a:ea typeface="微软雅黑" charset="0"/>
              </a:rPr>
              <a:t>Outlook</a:t>
            </a:r>
            <a:endParaRPr lang="zh-CN" altLang="en-US" sz="1600" dirty="0">
              <a:solidFill>
                <a:schemeClr val="bg1">
                  <a:lumMod val="75000"/>
                </a:schemeClr>
              </a:solidFill>
              <a:latin typeface="Calibri" charset="0"/>
              <a:ea typeface="微软雅黑" charset="0"/>
            </a:endParaRPr>
          </a:p>
        </p:txBody>
      </p:sp>
    </p:spTree>
    <p:extLst>
      <p:ext uri="{BB962C8B-B14F-4D97-AF65-F5344CB8AC3E}">
        <p14:creationId xmlns:p14="http://schemas.microsoft.com/office/powerpoint/2010/main" val="2127531881"/>
      </p:ext>
    </p:extLst>
  </p:cSld>
  <p:clrMapOvr>
    <a:masterClrMapping/>
  </p:clrMapOvr>
  <p:transition spd="slow"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61"/>
          <p:cNvSpPr/>
          <p:nvPr/>
        </p:nvSpPr>
        <p:spPr>
          <a:xfrm>
            <a:off x="6974707" y="1560830"/>
            <a:ext cx="902811" cy="523220"/>
          </a:xfrm>
          <a:prstGeom prst="rect">
            <a:avLst/>
          </a:prstGeom>
          <a:noFill/>
          <a:ln w="9525">
            <a:noFill/>
          </a:ln>
        </p:spPr>
        <p:txBody>
          <a:bodyPr wrap="none">
            <a:spAutoFit/>
          </a:bodyPr>
          <a:ls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a:lstStyle>
          <a:p>
            <a:pPr lvl="0" eaLnBrk="1" hangingPunct="1"/>
            <a:r>
              <a:rPr lang="zh-CN" sz="2800" b="1"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证书</a:t>
            </a:r>
          </a:p>
        </p:txBody>
      </p:sp>
      <p:sp>
        <p:nvSpPr>
          <p:cNvPr id="14" name="矩形 62"/>
          <p:cNvSpPr/>
          <p:nvPr/>
        </p:nvSpPr>
        <p:spPr>
          <a:xfrm>
            <a:off x="452755" y="2083435"/>
            <a:ext cx="7554595" cy="1049005"/>
          </a:xfrm>
          <a:prstGeom prst="rect">
            <a:avLst/>
          </a:prstGeom>
          <a:noFill/>
          <a:ln w="9525">
            <a:noFill/>
          </a:ln>
        </p:spPr>
        <p:txBody>
          <a:bodyPr wrap="square">
            <a:spAutoFit/>
          </a:bodyPr>
          <a:ls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a:lstStyle>
          <a:p>
            <a:pPr>
              <a:buClr>
                <a:srgbClr val="0F83AC"/>
              </a:buClr>
              <a:buSzPct val="90000"/>
            </a:pPr>
            <a:r>
              <a:rPr lang="zh-CN" sz="1200" dirty="0" smtClean="0">
                <a:solidFill>
                  <a:schemeClr val="bg1"/>
                </a:solidFill>
                <a:latin typeface="微软雅黑 Light" panose="020B0502040204020203" charset="-122"/>
                <a:ea typeface="微软雅黑 Light" panose="020B0502040204020203" charset="-122"/>
                <a:cs typeface="微软雅黑" panose="020B0503020204020204" pitchFamily="34" charset="-122"/>
                <a:sym typeface="+mn-ea"/>
              </a:rPr>
              <a:t>计算机软件著作登记书包含：</a:t>
            </a:r>
            <a:r>
              <a:rPr lang="zh-CN" altLang="en-US" sz="1200" dirty="0" smtClean="0">
                <a:solidFill>
                  <a:schemeClr val="bg1"/>
                </a:solidFill>
                <a:latin typeface="微软雅黑 Light" panose="020B0502040204020203" charset="-122"/>
                <a:ea typeface="微软雅黑 Light" panose="020B0502040204020203" charset="-122"/>
                <a:cs typeface="微软雅黑" panose="020B0503020204020204" pitchFamily="34" charset="-122"/>
                <a:sym typeface="+mn-ea"/>
              </a:rPr>
              <a:t>艺赛旗用户个人行为分析软件、艺赛旗企业大数据平台软件、艺赛旗企业搜索引擎软件、艺赛旗敏感数据审计软件、艺赛旗网页审计软件、艺赛旗安全管理平台软件、艺赛旗柜面交易监控软件、艺赛旗云桌面审计软件、艺赛旗业务应用软件、艺赛旗身份管理软件、艺赛旗用户个体行为分析软件、艺赛旗云安全审计软件</a:t>
            </a:r>
            <a:r>
              <a:rPr lang="en-US" altLang="zh-CN" sz="1200" dirty="0">
                <a:solidFill>
                  <a:schemeClr val="bg1"/>
                </a:solidFill>
                <a:latin typeface="Calibri" panose="020F0502020204030204" pitchFamily="34" charset="0"/>
                <a:ea typeface="Calibri" panose="020F0502020204030204" pitchFamily="34" charset="0"/>
                <a:sym typeface="Calibri" panose="020F0502020204030204" pitchFamily="34" charset="0"/>
              </a:rPr>
              <a:t> </a:t>
            </a:r>
          </a:p>
          <a:p>
            <a:pPr lvl="0" algn="r" eaLnBrk="1" hangingPunct="1">
              <a:lnSpc>
                <a:spcPts val="1700"/>
              </a:lnSpc>
            </a:pPr>
            <a:endParaRPr lang="zh-CN" altLang="en-US" sz="1600"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pic>
        <p:nvPicPr>
          <p:cNvPr id="15"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72505" y="4655820"/>
            <a:ext cx="2083435" cy="1440815"/>
          </a:xfrm>
          <a:prstGeom prst="rect">
            <a:avLst/>
          </a:prstGeom>
        </p:spPr>
      </p:pic>
      <p:pic>
        <p:nvPicPr>
          <p:cNvPr id="16" name="图片 15" descr="新文档 2_1_151230110108"/>
          <p:cNvPicPr>
            <a:picLocks noChangeAspect="1"/>
          </p:cNvPicPr>
          <p:nvPr/>
        </p:nvPicPr>
        <p:blipFill>
          <a:blip r:embed="rId3"/>
          <a:srcRect/>
          <a:stretch>
            <a:fillRect/>
          </a:stretch>
        </p:blipFill>
        <p:spPr>
          <a:xfrm>
            <a:off x="2118360" y="4636770"/>
            <a:ext cx="2049145" cy="1459865"/>
          </a:xfrm>
          <a:prstGeom prst="rect">
            <a:avLst/>
          </a:prstGeom>
          <a:solidFill>
            <a:schemeClr val="lt1"/>
          </a:solidFill>
        </p:spPr>
      </p:pic>
      <p:pic>
        <p:nvPicPr>
          <p:cNvPr id="17" name="图片 16"/>
          <p:cNvPicPr>
            <a:picLocks noChangeAspect="1"/>
          </p:cNvPicPr>
          <p:nvPr/>
        </p:nvPicPr>
        <p:blipFill>
          <a:blip r:embed="rId4"/>
          <a:stretch>
            <a:fillRect/>
          </a:stretch>
        </p:blipFill>
        <p:spPr>
          <a:xfrm>
            <a:off x="7491095" y="3209925"/>
            <a:ext cx="2094865" cy="1445895"/>
          </a:xfrm>
          <a:prstGeom prst="rect">
            <a:avLst/>
          </a:prstGeom>
        </p:spPr>
      </p:pic>
      <p:pic>
        <p:nvPicPr>
          <p:cNvPr id="18" name="图片 17"/>
          <p:cNvPicPr>
            <a:picLocks noChangeAspect="1"/>
          </p:cNvPicPr>
          <p:nvPr/>
        </p:nvPicPr>
        <p:blipFill>
          <a:blip r:embed="rId5" cstate="print"/>
          <a:stretch>
            <a:fillRect/>
          </a:stretch>
        </p:blipFill>
        <p:spPr>
          <a:xfrm>
            <a:off x="452755" y="3214370"/>
            <a:ext cx="2272030" cy="1422400"/>
          </a:xfrm>
          <a:prstGeom prst="rect">
            <a:avLst/>
          </a:prstGeom>
        </p:spPr>
      </p:pic>
      <p:pic>
        <p:nvPicPr>
          <p:cNvPr id="19" name="图片 18"/>
          <p:cNvPicPr>
            <a:picLocks noChangeAspect="1"/>
          </p:cNvPicPr>
          <p:nvPr/>
        </p:nvPicPr>
        <p:blipFill>
          <a:blip r:embed="rId6" cstate="print"/>
          <a:stretch>
            <a:fillRect/>
          </a:stretch>
        </p:blipFill>
        <p:spPr>
          <a:xfrm>
            <a:off x="176843" y="3241863"/>
            <a:ext cx="275615" cy="161702"/>
          </a:xfrm>
          <a:prstGeom prst="rect">
            <a:avLst/>
          </a:prstGeom>
        </p:spPr>
      </p:pic>
      <p:pic>
        <p:nvPicPr>
          <p:cNvPr id="20" name="Picture 4"/>
          <p:cNvPicPr>
            <a:picLocks noChangeAspect="1"/>
          </p:cNvPicPr>
          <p:nvPr/>
        </p:nvPicPr>
        <p:blipFill>
          <a:blip r:embed="rId7"/>
          <a:stretch>
            <a:fillRect/>
          </a:stretch>
        </p:blipFill>
        <p:spPr>
          <a:xfrm>
            <a:off x="9580880" y="1774190"/>
            <a:ext cx="2103120" cy="2882265"/>
          </a:xfrm>
          <a:prstGeom prst="rect">
            <a:avLst/>
          </a:prstGeom>
        </p:spPr>
      </p:pic>
      <p:sp>
        <p:nvSpPr>
          <p:cNvPr id="21" name="文本框 20"/>
          <p:cNvSpPr txBox="1"/>
          <p:nvPr/>
        </p:nvSpPr>
        <p:spPr>
          <a:xfrm>
            <a:off x="482740" y="4655813"/>
            <a:ext cx="1635760" cy="222250"/>
          </a:xfrm>
          <a:prstGeom prst="rect">
            <a:avLst/>
          </a:prstGeom>
          <a:noFill/>
          <a:ln w="9525">
            <a:noFill/>
          </a:ln>
        </p:spPr>
        <p:txBody>
          <a:bodyPr wrap="none" rtlCol="0" anchor="t">
            <a:spAutoFit/>
          </a:bodyPr>
          <a:lstStyle/>
          <a:p>
            <a:pPr>
              <a:spcBef>
                <a:spcPct val="20000"/>
              </a:spcBef>
              <a:buFont typeface="Wingdings" panose="05000000000000000000" pitchFamily="2" charset="2"/>
              <a:buNone/>
            </a:pPr>
            <a:r>
              <a:rPr lang="zh-CN" altLang="en-US" sz="800" dirty="0">
                <a:solidFill>
                  <a:schemeClr val="bg1"/>
                </a:solidFill>
                <a:latin typeface="微软雅黑" panose="020B0503020204020204" pitchFamily="34" charset="-122"/>
                <a:ea typeface="微软雅黑" panose="020B0503020204020204" pitchFamily="34" charset="-122"/>
                <a:sym typeface="+mn-ea"/>
              </a:rPr>
              <a:t>专业伙伴</a:t>
            </a:r>
            <a:r>
              <a:rPr lang="zh-CN" altLang="en-US" sz="800">
                <a:solidFill>
                  <a:schemeClr val="bg1"/>
                </a:solidFill>
                <a:latin typeface="微软雅黑" panose="020B0503020204020204" pitchFamily="34" charset="-122"/>
                <a:ea typeface="微软雅黑" panose="020B0503020204020204" pitchFamily="34" charset="-122"/>
                <a:sym typeface="+mn-ea"/>
              </a:rPr>
              <a:t>全球</a:t>
            </a:r>
            <a:r>
              <a:rPr lang="zh-CN" altLang="en-US" sz="800" smtClean="0">
                <a:solidFill>
                  <a:schemeClr val="bg1"/>
                </a:solidFill>
                <a:latin typeface="微软雅黑" panose="020B0503020204020204" pitchFamily="34" charset="-122"/>
                <a:ea typeface="微软雅黑" panose="020B0503020204020204" pitchFamily="34" charset="-122"/>
                <a:sym typeface="+mn-ea"/>
              </a:rPr>
              <a:t>认证：</a:t>
            </a:r>
            <a:r>
              <a:rPr lang="en-US" altLang="zh-CN" sz="800" dirty="0" err="1" smtClean="0">
                <a:solidFill>
                  <a:schemeClr val="bg1"/>
                </a:solidFill>
                <a:latin typeface="微软雅黑" panose="020B0503020204020204" pitchFamily="34" charset="-122"/>
                <a:ea typeface="微软雅黑" panose="020B0503020204020204" pitchFamily="34" charset="-122"/>
                <a:sym typeface="+mn-ea"/>
              </a:rPr>
              <a:t>citrix</a:t>
            </a:r>
            <a:r>
              <a:rPr lang="zh-CN" altLang="en-US" sz="800" dirty="0">
                <a:solidFill>
                  <a:schemeClr val="bg1"/>
                </a:solidFill>
                <a:latin typeface="微软雅黑" panose="020B0503020204020204" pitchFamily="34" charset="-122"/>
                <a:ea typeface="微软雅黑" panose="020B0503020204020204" pitchFamily="34" charset="-122"/>
                <a:sym typeface="+mn-ea"/>
              </a:rPr>
              <a:t>／</a:t>
            </a:r>
            <a:r>
              <a:rPr lang="zh-CN" altLang="en-US" sz="800" dirty="0" smtClean="0">
                <a:solidFill>
                  <a:schemeClr val="bg1"/>
                </a:solidFill>
                <a:latin typeface="微软雅黑" panose="020B0503020204020204" pitchFamily="34" charset="-122"/>
                <a:ea typeface="微软雅黑" panose="020B0503020204020204" pitchFamily="34" charset="-122"/>
                <a:sym typeface="+mn-ea"/>
              </a:rPr>
              <a:t>华为</a:t>
            </a:r>
          </a:p>
        </p:txBody>
      </p:sp>
      <p:sp>
        <p:nvSpPr>
          <p:cNvPr id="22" name="矩形 21"/>
          <p:cNvSpPr/>
          <p:nvPr/>
        </p:nvSpPr>
        <p:spPr>
          <a:xfrm>
            <a:off x="8138160" y="1774825"/>
            <a:ext cx="1447800" cy="1430655"/>
          </a:xfrm>
          <a:prstGeom prst="rect">
            <a:avLst/>
          </a:prstGeom>
          <a:solidFill>
            <a:srgbClr val="137DEC"/>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3" name="矩形 22"/>
          <p:cNvSpPr/>
          <p:nvPr/>
        </p:nvSpPr>
        <p:spPr>
          <a:xfrm>
            <a:off x="8147685" y="4655820"/>
            <a:ext cx="1432560" cy="1440815"/>
          </a:xfrm>
          <a:prstGeom prst="rect">
            <a:avLst/>
          </a:prstGeom>
          <a:solidFill>
            <a:srgbClr val="137DEC"/>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4" name="矩形 23"/>
          <p:cNvSpPr/>
          <p:nvPr/>
        </p:nvSpPr>
        <p:spPr>
          <a:xfrm>
            <a:off x="6072505" y="3209290"/>
            <a:ext cx="1420495" cy="1446530"/>
          </a:xfrm>
          <a:prstGeom prst="rect">
            <a:avLst/>
          </a:prstGeom>
          <a:solidFill>
            <a:srgbClr val="518B9B"/>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5" name="矩形 24"/>
          <p:cNvSpPr/>
          <p:nvPr/>
        </p:nvSpPr>
        <p:spPr>
          <a:xfrm>
            <a:off x="2717800" y="3213100"/>
            <a:ext cx="1447800" cy="1425575"/>
          </a:xfrm>
          <a:prstGeom prst="rect">
            <a:avLst/>
          </a:prstGeom>
          <a:solidFill>
            <a:srgbClr val="37B9FC"/>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p:txBody>
      </p:sp>
      <p:sp>
        <p:nvSpPr>
          <p:cNvPr id="26" name="Freeform 70"/>
          <p:cNvSpPr>
            <a:spLocks noEditPoints="1"/>
          </p:cNvSpPr>
          <p:nvPr/>
        </p:nvSpPr>
        <p:spPr>
          <a:xfrm>
            <a:off x="3181350" y="3729355"/>
            <a:ext cx="521335" cy="521970"/>
          </a:xfrm>
          <a:custGeom>
            <a:avLst/>
            <a:gdLst>
              <a:gd name="txL" fmla="*/ 0 w 62"/>
              <a:gd name="txT" fmla="*/ 0 h 62"/>
              <a:gd name="txR" fmla="*/ 62 w 62"/>
              <a:gd name="txB" fmla="*/ 62 h 62"/>
            </a:gdLst>
            <a:ahLst/>
            <a:cxnLst>
              <a:cxn ang="0">
                <a:pos x="585249" y="133478"/>
              </a:cxn>
              <a:cxn ang="0">
                <a:pos x="544179" y="369632"/>
              </a:cxn>
              <a:cxn ang="0">
                <a:pos x="277223" y="636588"/>
              </a:cxn>
              <a:cxn ang="0">
                <a:pos x="0" y="349097"/>
              </a:cxn>
              <a:cxn ang="0">
                <a:pos x="256688" y="92408"/>
              </a:cxn>
              <a:cxn ang="0">
                <a:pos x="503109" y="51338"/>
              </a:cxn>
              <a:cxn ang="0">
                <a:pos x="441504" y="112943"/>
              </a:cxn>
              <a:cxn ang="0">
                <a:pos x="390166" y="133478"/>
              </a:cxn>
              <a:cxn ang="0">
                <a:pos x="390166" y="246421"/>
              </a:cxn>
              <a:cxn ang="0">
                <a:pos x="503109" y="246421"/>
              </a:cxn>
              <a:cxn ang="0">
                <a:pos x="523644" y="195083"/>
              </a:cxn>
              <a:cxn ang="0">
                <a:pos x="585249" y="133478"/>
              </a:cxn>
              <a:cxn ang="0">
                <a:pos x="595517" y="0"/>
              </a:cxn>
              <a:cxn ang="0">
                <a:pos x="410701" y="195083"/>
              </a:cxn>
              <a:cxn ang="0">
                <a:pos x="441504" y="225886"/>
              </a:cxn>
              <a:cxn ang="0">
                <a:pos x="636587" y="41070"/>
              </a:cxn>
              <a:cxn ang="0">
                <a:pos x="595517" y="0"/>
              </a:cxn>
            </a:cxnLst>
            <a:rect l="txL" t="txT" r="txR" b="txB"/>
            <a:pathLst>
              <a:path w="62" h="62">
                <a:moveTo>
                  <a:pt x="57" y="13"/>
                </a:moveTo>
                <a:cubicBezTo>
                  <a:pt x="61" y="21"/>
                  <a:pt x="59" y="30"/>
                  <a:pt x="53" y="36"/>
                </a:cubicBezTo>
                <a:cubicBezTo>
                  <a:pt x="27" y="62"/>
                  <a:pt x="27" y="62"/>
                  <a:pt x="27" y="62"/>
                </a:cubicBezTo>
                <a:cubicBezTo>
                  <a:pt x="0" y="34"/>
                  <a:pt x="0" y="34"/>
                  <a:pt x="0" y="34"/>
                </a:cubicBezTo>
                <a:cubicBezTo>
                  <a:pt x="25" y="9"/>
                  <a:pt x="25" y="9"/>
                  <a:pt x="25" y="9"/>
                </a:cubicBezTo>
                <a:cubicBezTo>
                  <a:pt x="32" y="2"/>
                  <a:pt x="41" y="1"/>
                  <a:pt x="49" y="5"/>
                </a:cubicBezTo>
                <a:cubicBezTo>
                  <a:pt x="43" y="11"/>
                  <a:pt x="43" y="11"/>
                  <a:pt x="43" y="11"/>
                </a:cubicBezTo>
                <a:cubicBezTo>
                  <a:pt x="41" y="11"/>
                  <a:pt x="39" y="12"/>
                  <a:pt x="38" y="13"/>
                </a:cubicBezTo>
                <a:cubicBezTo>
                  <a:pt x="35" y="16"/>
                  <a:pt x="35" y="21"/>
                  <a:pt x="38" y="24"/>
                </a:cubicBezTo>
                <a:cubicBezTo>
                  <a:pt x="41" y="27"/>
                  <a:pt x="46" y="27"/>
                  <a:pt x="49" y="24"/>
                </a:cubicBezTo>
                <a:cubicBezTo>
                  <a:pt x="50" y="23"/>
                  <a:pt x="51" y="21"/>
                  <a:pt x="51" y="19"/>
                </a:cubicBezTo>
                <a:cubicBezTo>
                  <a:pt x="57" y="13"/>
                  <a:pt x="57" y="13"/>
                  <a:pt x="57" y="13"/>
                </a:cubicBezTo>
                <a:close/>
                <a:moveTo>
                  <a:pt x="58" y="0"/>
                </a:moveTo>
                <a:cubicBezTo>
                  <a:pt x="40" y="19"/>
                  <a:pt x="40" y="19"/>
                  <a:pt x="40" y="19"/>
                </a:cubicBezTo>
                <a:cubicBezTo>
                  <a:pt x="43" y="22"/>
                  <a:pt x="43" y="22"/>
                  <a:pt x="43" y="22"/>
                </a:cubicBezTo>
                <a:cubicBezTo>
                  <a:pt x="62" y="4"/>
                  <a:pt x="62" y="4"/>
                  <a:pt x="62" y="4"/>
                </a:cubicBezTo>
                <a:lnTo>
                  <a:pt x="58" y="0"/>
                </a:lnTo>
                <a:close/>
              </a:path>
            </a:pathLst>
          </a:custGeom>
          <a:solidFill>
            <a:schemeClr val="bg1"/>
          </a:solidFill>
          <a:ln w="9525">
            <a:noFill/>
          </a:ln>
        </p:spPr>
        <p:txBody>
          <a:bodyPr/>
          <a:lstStyle/>
          <a:p>
            <a:endParaRPr lang="zh-CN" altLang="en-US"/>
          </a:p>
        </p:txBody>
      </p:sp>
      <p:sp>
        <p:nvSpPr>
          <p:cNvPr id="27" name="Freeform 23"/>
          <p:cNvSpPr/>
          <p:nvPr/>
        </p:nvSpPr>
        <p:spPr>
          <a:xfrm>
            <a:off x="6551930" y="3729355"/>
            <a:ext cx="461010" cy="469900"/>
          </a:xfrm>
          <a:custGeom>
            <a:avLst/>
            <a:gdLst>
              <a:gd name="txL" fmla="*/ 0 w 55"/>
              <a:gd name="txT" fmla="*/ 0 h 56"/>
              <a:gd name="txR" fmla="*/ 55 w 55"/>
              <a:gd name="txB" fmla="*/ 56 h 56"/>
            </a:gdLst>
            <a:ahLst/>
            <a:cxnLst>
              <a:cxn ang="0">
                <a:pos x="543069" y="204674"/>
              </a:cxn>
              <a:cxn ang="0">
                <a:pos x="553315" y="286544"/>
              </a:cxn>
              <a:cxn ang="0">
                <a:pos x="532822" y="307011"/>
              </a:cxn>
              <a:cxn ang="0">
                <a:pos x="563562" y="337713"/>
              </a:cxn>
              <a:cxn ang="0">
                <a:pos x="553315" y="378647"/>
              </a:cxn>
              <a:cxn ang="0">
                <a:pos x="532822" y="388881"/>
              </a:cxn>
              <a:cxn ang="0">
                <a:pos x="543069" y="409349"/>
              </a:cxn>
              <a:cxn ang="0">
                <a:pos x="532822" y="460517"/>
              </a:cxn>
              <a:cxn ang="0">
                <a:pos x="512329" y="470751"/>
              </a:cxn>
              <a:cxn ang="0">
                <a:pos x="532822" y="491218"/>
              </a:cxn>
              <a:cxn ang="0">
                <a:pos x="522576" y="552621"/>
              </a:cxn>
              <a:cxn ang="0">
                <a:pos x="481589" y="573088"/>
              </a:cxn>
              <a:cxn ang="0">
                <a:pos x="204932" y="501452"/>
              </a:cxn>
              <a:cxn ang="0">
                <a:pos x="133206" y="491218"/>
              </a:cxn>
              <a:cxn ang="0">
                <a:pos x="133206" y="532153"/>
              </a:cxn>
              <a:cxn ang="0">
                <a:pos x="0" y="532153"/>
              </a:cxn>
              <a:cxn ang="0">
                <a:pos x="0" y="173973"/>
              </a:cxn>
              <a:cxn ang="0">
                <a:pos x="133206" y="173973"/>
              </a:cxn>
              <a:cxn ang="0">
                <a:pos x="133206" y="235375"/>
              </a:cxn>
              <a:cxn ang="0">
                <a:pos x="184438" y="225142"/>
              </a:cxn>
              <a:cxn ang="0">
                <a:pos x="409863" y="0"/>
              </a:cxn>
              <a:cxn ang="0">
                <a:pos x="348384" y="214908"/>
              </a:cxn>
              <a:cxn ang="0">
                <a:pos x="543069" y="204674"/>
              </a:cxn>
            </a:cxnLst>
            <a:rect l="txL" t="txT" r="txR" b="tx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bg1"/>
          </a:solidFill>
          <a:ln w="9525">
            <a:noFill/>
          </a:ln>
        </p:spPr>
        <p:txBody>
          <a:bodyPr/>
          <a:lstStyle/>
          <a:p>
            <a:endParaRPr lang="zh-CN" altLang="en-US"/>
          </a:p>
        </p:txBody>
      </p:sp>
      <p:sp>
        <p:nvSpPr>
          <p:cNvPr id="28" name="Freeform 101"/>
          <p:cNvSpPr/>
          <p:nvPr/>
        </p:nvSpPr>
        <p:spPr>
          <a:xfrm>
            <a:off x="8617585" y="2183130"/>
            <a:ext cx="493395" cy="613410"/>
          </a:xfrm>
          <a:custGeom>
            <a:avLst/>
            <a:gdLst>
              <a:gd name="txL" fmla="*/ 0 w 59"/>
              <a:gd name="txT" fmla="*/ 0 h 73"/>
              <a:gd name="txR" fmla="*/ 59 w 59"/>
              <a:gd name="txB" fmla="*/ 73 h 73"/>
            </a:gdLst>
            <a:ahLst/>
            <a:cxnLst>
              <a:cxn ang="0">
                <a:pos x="0" y="215552"/>
              </a:cxn>
              <a:cxn ang="0">
                <a:pos x="490780" y="0"/>
              </a:cxn>
              <a:cxn ang="0">
                <a:pos x="603250" y="256610"/>
              </a:cxn>
              <a:cxn ang="0">
                <a:pos x="184042" y="431104"/>
              </a:cxn>
              <a:cxn ang="0">
                <a:pos x="306737" y="718507"/>
              </a:cxn>
              <a:cxn ang="0">
                <a:pos x="235165" y="749300"/>
              </a:cxn>
              <a:cxn ang="0">
                <a:pos x="0" y="215552"/>
              </a:cxn>
            </a:cxnLst>
            <a:rect l="txL" t="txT" r="txR" b="txB"/>
            <a:pathLst>
              <a:path w="59" h="73">
                <a:moveTo>
                  <a:pt x="0" y="21"/>
                </a:moveTo>
                <a:cubicBezTo>
                  <a:pt x="2" y="10"/>
                  <a:pt x="42" y="13"/>
                  <a:pt x="48" y="0"/>
                </a:cubicBezTo>
                <a:cubicBezTo>
                  <a:pt x="52" y="8"/>
                  <a:pt x="55" y="16"/>
                  <a:pt x="59" y="25"/>
                </a:cubicBezTo>
                <a:cubicBezTo>
                  <a:pt x="47" y="40"/>
                  <a:pt x="29" y="33"/>
                  <a:pt x="18" y="42"/>
                </a:cubicBezTo>
                <a:cubicBezTo>
                  <a:pt x="30" y="70"/>
                  <a:pt x="30" y="70"/>
                  <a:pt x="30" y="70"/>
                </a:cubicBezTo>
                <a:cubicBezTo>
                  <a:pt x="23" y="73"/>
                  <a:pt x="23" y="73"/>
                  <a:pt x="23" y="73"/>
                </a:cubicBezTo>
                <a:lnTo>
                  <a:pt x="0" y="21"/>
                </a:lnTo>
                <a:close/>
              </a:path>
            </a:pathLst>
          </a:custGeom>
          <a:solidFill>
            <a:schemeClr val="bg1"/>
          </a:solidFill>
          <a:ln w="9525">
            <a:noFill/>
          </a:ln>
        </p:spPr>
        <p:txBody>
          <a:bodyPr/>
          <a:lstStyle/>
          <a:p>
            <a:endParaRPr lang="zh-CN" altLang="en-US"/>
          </a:p>
        </p:txBody>
      </p:sp>
      <p:sp>
        <p:nvSpPr>
          <p:cNvPr id="29" name="Freeform 39"/>
          <p:cNvSpPr>
            <a:spLocks noEditPoints="1"/>
          </p:cNvSpPr>
          <p:nvPr/>
        </p:nvSpPr>
        <p:spPr>
          <a:xfrm>
            <a:off x="8570595" y="5178425"/>
            <a:ext cx="582930" cy="395605"/>
          </a:xfrm>
          <a:custGeom>
            <a:avLst/>
            <a:gdLst>
              <a:gd name="txL" fmla="*/ 0 w 71"/>
              <a:gd name="txT" fmla="*/ 0 h 48"/>
              <a:gd name="txR" fmla="*/ 71 w 71"/>
              <a:gd name="txB" fmla="*/ 48 h 48"/>
            </a:gdLst>
            <a:ahLst/>
            <a:cxnLst>
              <a:cxn ang="0">
                <a:pos x="530896" y="180975"/>
              </a:cxn>
              <a:cxn ang="0">
                <a:pos x="530896" y="351896"/>
              </a:cxn>
              <a:cxn ang="0">
                <a:pos x="170287" y="351896"/>
              </a:cxn>
              <a:cxn ang="0">
                <a:pos x="170287" y="170921"/>
              </a:cxn>
              <a:cxn ang="0">
                <a:pos x="340575" y="241300"/>
              </a:cxn>
              <a:cxn ang="0">
                <a:pos x="530896" y="180975"/>
              </a:cxn>
              <a:cxn ang="0">
                <a:pos x="70118" y="211138"/>
              </a:cxn>
              <a:cxn ang="0">
                <a:pos x="50085" y="301625"/>
              </a:cxn>
              <a:cxn ang="0">
                <a:pos x="120203" y="301625"/>
              </a:cxn>
              <a:cxn ang="0">
                <a:pos x="100169" y="211138"/>
              </a:cxn>
              <a:cxn ang="0">
                <a:pos x="110186" y="191029"/>
              </a:cxn>
              <a:cxn ang="0">
                <a:pos x="100169" y="180975"/>
              </a:cxn>
              <a:cxn ang="0">
                <a:pos x="100169" y="150813"/>
              </a:cxn>
              <a:cxn ang="0">
                <a:pos x="140237" y="160867"/>
              </a:cxn>
              <a:cxn ang="0">
                <a:pos x="140237" y="361950"/>
              </a:cxn>
              <a:cxn ang="0">
                <a:pos x="140237" y="372004"/>
              </a:cxn>
              <a:cxn ang="0">
                <a:pos x="150254" y="382058"/>
              </a:cxn>
              <a:cxn ang="0">
                <a:pos x="560946" y="382058"/>
              </a:cxn>
              <a:cxn ang="0">
                <a:pos x="560946" y="361950"/>
              </a:cxn>
              <a:cxn ang="0">
                <a:pos x="570963" y="170921"/>
              </a:cxn>
              <a:cxn ang="0">
                <a:pos x="701183" y="130704"/>
              </a:cxn>
              <a:cxn ang="0">
                <a:pos x="711200" y="100542"/>
              </a:cxn>
              <a:cxn ang="0">
                <a:pos x="360608" y="0"/>
              </a:cxn>
              <a:cxn ang="0">
                <a:pos x="0" y="90488"/>
              </a:cxn>
              <a:cxn ang="0">
                <a:pos x="0" y="110596"/>
              </a:cxn>
              <a:cxn ang="0">
                <a:pos x="70118" y="140758"/>
              </a:cxn>
              <a:cxn ang="0">
                <a:pos x="70118" y="180975"/>
              </a:cxn>
              <a:cxn ang="0">
                <a:pos x="70118" y="191029"/>
              </a:cxn>
              <a:cxn ang="0">
                <a:pos x="70118" y="211138"/>
              </a:cxn>
              <a:cxn ang="0">
                <a:pos x="130220" y="130704"/>
              </a:cxn>
              <a:cxn ang="0">
                <a:pos x="80135" y="110596"/>
              </a:cxn>
              <a:cxn ang="0">
                <a:pos x="310524" y="60325"/>
              </a:cxn>
              <a:cxn ang="0">
                <a:pos x="350592" y="50271"/>
              </a:cxn>
              <a:cxn ang="0">
                <a:pos x="400676" y="70379"/>
              </a:cxn>
              <a:cxn ang="0">
                <a:pos x="350592" y="100542"/>
              </a:cxn>
              <a:cxn ang="0">
                <a:pos x="320541" y="90488"/>
              </a:cxn>
              <a:cxn ang="0">
                <a:pos x="130220" y="130704"/>
              </a:cxn>
            </a:cxnLst>
            <a:rect l="txL" t="txT" r="txR" b="txB"/>
            <a:pathLst>
              <a:path w="71" h="48">
                <a:moveTo>
                  <a:pt x="53" y="18"/>
                </a:moveTo>
                <a:cubicBezTo>
                  <a:pt x="53" y="35"/>
                  <a:pt x="53" y="35"/>
                  <a:pt x="53" y="35"/>
                </a:cubicBezTo>
                <a:cubicBezTo>
                  <a:pt x="43" y="40"/>
                  <a:pt x="31" y="43"/>
                  <a:pt x="17" y="35"/>
                </a:cubicBezTo>
                <a:cubicBezTo>
                  <a:pt x="17" y="17"/>
                  <a:pt x="17" y="17"/>
                  <a:pt x="17" y="17"/>
                </a:cubicBezTo>
                <a:cubicBezTo>
                  <a:pt x="34" y="24"/>
                  <a:pt x="34" y="24"/>
                  <a:pt x="34" y="24"/>
                </a:cubicBezTo>
                <a:cubicBezTo>
                  <a:pt x="53" y="18"/>
                  <a:pt x="53" y="18"/>
                  <a:pt x="53" y="18"/>
                </a:cubicBezTo>
                <a:close/>
                <a:moveTo>
                  <a:pt x="7" y="21"/>
                </a:moveTo>
                <a:cubicBezTo>
                  <a:pt x="5" y="30"/>
                  <a:pt x="5" y="30"/>
                  <a:pt x="5" y="30"/>
                </a:cubicBezTo>
                <a:cubicBezTo>
                  <a:pt x="7" y="32"/>
                  <a:pt x="9" y="32"/>
                  <a:pt x="12" y="30"/>
                </a:cubicBezTo>
                <a:cubicBezTo>
                  <a:pt x="10" y="21"/>
                  <a:pt x="10" y="21"/>
                  <a:pt x="10" y="21"/>
                </a:cubicBezTo>
                <a:cubicBezTo>
                  <a:pt x="10" y="21"/>
                  <a:pt x="11" y="20"/>
                  <a:pt x="11" y="19"/>
                </a:cubicBezTo>
                <a:cubicBezTo>
                  <a:pt x="11" y="19"/>
                  <a:pt x="10" y="18"/>
                  <a:pt x="10" y="18"/>
                </a:cubicBezTo>
                <a:cubicBezTo>
                  <a:pt x="10" y="15"/>
                  <a:pt x="10" y="15"/>
                  <a:pt x="10" y="15"/>
                </a:cubicBezTo>
                <a:cubicBezTo>
                  <a:pt x="14" y="16"/>
                  <a:pt x="14" y="16"/>
                  <a:pt x="14" y="16"/>
                </a:cubicBezTo>
                <a:cubicBezTo>
                  <a:pt x="14" y="36"/>
                  <a:pt x="14" y="36"/>
                  <a:pt x="14" y="36"/>
                </a:cubicBezTo>
                <a:cubicBezTo>
                  <a:pt x="14" y="37"/>
                  <a:pt x="14" y="37"/>
                  <a:pt x="14" y="37"/>
                </a:cubicBezTo>
                <a:cubicBezTo>
                  <a:pt x="15" y="38"/>
                  <a:pt x="15" y="38"/>
                  <a:pt x="15" y="38"/>
                </a:cubicBezTo>
                <a:cubicBezTo>
                  <a:pt x="30" y="48"/>
                  <a:pt x="46" y="43"/>
                  <a:pt x="56" y="38"/>
                </a:cubicBezTo>
                <a:cubicBezTo>
                  <a:pt x="56" y="36"/>
                  <a:pt x="56" y="36"/>
                  <a:pt x="56" y="36"/>
                </a:cubicBezTo>
                <a:cubicBezTo>
                  <a:pt x="57" y="17"/>
                  <a:pt x="57" y="17"/>
                  <a:pt x="57" y="17"/>
                </a:cubicBezTo>
                <a:cubicBezTo>
                  <a:pt x="70" y="13"/>
                  <a:pt x="70" y="13"/>
                  <a:pt x="70" y="13"/>
                </a:cubicBezTo>
                <a:cubicBezTo>
                  <a:pt x="71" y="10"/>
                  <a:pt x="71" y="10"/>
                  <a:pt x="71" y="10"/>
                </a:cubicBezTo>
                <a:cubicBezTo>
                  <a:pt x="36" y="0"/>
                  <a:pt x="36" y="0"/>
                  <a:pt x="36" y="0"/>
                </a:cubicBezTo>
                <a:cubicBezTo>
                  <a:pt x="0" y="9"/>
                  <a:pt x="0" y="9"/>
                  <a:pt x="0" y="9"/>
                </a:cubicBezTo>
                <a:cubicBezTo>
                  <a:pt x="0" y="11"/>
                  <a:pt x="0" y="11"/>
                  <a:pt x="0" y="11"/>
                </a:cubicBezTo>
                <a:cubicBezTo>
                  <a:pt x="7" y="14"/>
                  <a:pt x="7" y="14"/>
                  <a:pt x="7" y="14"/>
                </a:cubicBezTo>
                <a:cubicBezTo>
                  <a:pt x="7" y="18"/>
                  <a:pt x="7" y="18"/>
                  <a:pt x="7" y="18"/>
                </a:cubicBezTo>
                <a:cubicBezTo>
                  <a:pt x="7" y="18"/>
                  <a:pt x="7" y="19"/>
                  <a:pt x="7" y="19"/>
                </a:cubicBezTo>
                <a:cubicBezTo>
                  <a:pt x="7" y="20"/>
                  <a:pt x="7" y="20"/>
                  <a:pt x="7" y="21"/>
                </a:cubicBezTo>
                <a:close/>
                <a:moveTo>
                  <a:pt x="13" y="13"/>
                </a:moveTo>
                <a:cubicBezTo>
                  <a:pt x="8" y="11"/>
                  <a:pt x="8" y="11"/>
                  <a:pt x="8" y="11"/>
                </a:cubicBezTo>
                <a:cubicBezTo>
                  <a:pt x="31" y="6"/>
                  <a:pt x="31" y="6"/>
                  <a:pt x="31" y="6"/>
                </a:cubicBezTo>
                <a:cubicBezTo>
                  <a:pt x="32" y="5"/>
                  <a:pt x="34" y="5"/>
                  <a:pt x="35" y="5"/>
                </a:cubicBezTo>
                <a:cubicBezTo>
                  <a:pt x="38" y="5"/>
                  <a:pt x="40" y="6"/>
                  <a:pt x="40" y="7"/>
                </a:cubicBezTo>
                <a:cubicBezTo>
                  <a:pt x="40" y="9"/>
                  <a:pt x="38" y="10"/>
                  <a:pt x="35" y="10"/>
                </a:cubicBezTo>
                <a:cubicBezTo>
                  <a:pt x="34" y="10"/>
                  <a:pt x="32" y="9"/>
                  <a:pt x="32" y="9"/>
                </a:cubicBezTo>
                <a:lnTo>
                  <a:pt x="13" y="13"/>
                </a:lnTo>
                <a:close/>
              </a:path>
            </a:pathLst>
          </a:custGeom>
          <a:solidFill>
            <a:schemeClr val="bg1"/>
          </a:solidFill>
          <a:ln w="9525">
            <a:noFill/>
          </a:ln>
        </p:spPr>
        <p:txBody>
          <a:bodyPr/>
          <a:lstStyle/>
          <a:p>
            <a:endParaRPr lang="zh-CN" altLang="en-US"/>
          </a:p>
        </p:txBody>
      </p:sp>
      <p:pic>
        <p:nvPicPr>
          <p:cNvPr id="31" name="图片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72618" y="3209658"/>
            <a:ext cx="2001538" cy="2886977"/>
          </a:xfrm>
          <a:prstGeom prst="rect">
            <a:avLst/>
          </a:prstGeom>
        </p:spPr>
      </p:pic>
      <p:sp>
        <p:nvSpPr>
          <p:cNvPr id="2" name="标题 1"/>
          <p:cNvSpPr>
            <a:spLocks noGrp="1"/>
          </p:cNvSpPr>
          <p:nvPr>
            <p:ph type="title"/>
          </p:nvPr>
        </p:nvSpPr>
        <p:spPr>
          <a:xfrm>
            <a:off x="209433" y="115783"/>
            <a:ext cx="9927908" cy="597536"/>
          </a:xfrm>
        </p:spPr>
        <p:txBody>
          <a:bodyPr/>
          <a:lstStyle/>
          <a:p>
            <a:r>
              <a:rPr kumimoji="1" lang="zh-CN" altLang="en-US"/>
              <a:t>企业</a:t>
            </a:r>
            <a:r>
              <a:rPr kumimoji="1" lang="zh-CN" altLang="en-US" smtClean="0"/>
              <a:t>荣誉</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操作行为文本化</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7127" y="2793704"/>
            <a:ext cx="8158658" cy="3921787"/>
          </a:xfrm>
          <a:prstGeom prst="rect">
            <a:avLst/>
          </a:prstGeom>
          <a:ln>
            <a:solidFill>
              <a:schemeClr val="accent2"/>
            </a:solidFill>
          </a:ln>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87" y="845252"/>
            <a:ext cx="8538203" cy="2626611"/>
          </a:xfrm>
          <a:prstGeom prst="rect">
            <a:avLst/>
          </a:prstGeom>
          <a:ln>
            <a:solidFill>
              <a:schemeClr val="accent2"/>
            </a:solidFill>
          </a:ln>
        </p:spPr>
      </p:pic>
      <p:sp>
        <p:nvSpPr>
          <p:cNvPr id="13" name="圆角矩形标注 12"/>
          <p:cNvSpPr/>
          <p:nvPr/>
        </p:nvSpPr>
        <p:spPr bwMode="auto">
          <a:xfrm>
            <a:off x="7144128" y="1446495"/>
            <a:ext cx="3772723" cy="724702"/>
          </a:xfrm>
          <a:prstGeom prst="wedgeRoundRectCallout">
            <a:avLst>
              <a:gd name="adj1" fmla="val -19593"/>
              <a:gd name="adj2" fmla="val 141615"/>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用户</a:t>
            </a:r>
            <a:r>
              <a:rPr kumimoji="0" lang="en-U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Administrator@PC-20141218YTT</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使用</a:t>
            </a:r>
            <a:r>
              <a:rPr kumimoji="0" lang="en-US" altLang="zh-CN"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ftp</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工具下载了哪些文件？</a:t>
            </a:r>
          </a:p>
        </p:txBody>
      </p:sp>
      <p:sp>
        <p:nvSpPr>
          <p:cNvPr id="14" name="圆角矩形标注 13"/>
          <p:cNvSpPr/>
          <p:nvPr/>
        </p:nvSpPr>
        <p:spPr bwMode="auto">
          <a:xfrm>
            <a:off x="4714509" y="4534588"/>
            <a:ext cx="3772723" cy="724702"/>
          </a:xfrm>
          <a:prstGeom prst="wedgeRoundRectCallout">
            <a:avLst>
              <a:gd name="adj1" fmla="val 85553"/>
              <a:gd name="adj2" fmla="val 100793"/>
              <a:gd name="adj3" fmla="val 1666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用户</a:t>
            </a:r>
            <a:r>
              <a:rPr kumimoji="0" lang="en-US" altLang="zh-CN" sz="1600" b="0" i="0" u="none" strike="noStrike" cap="none" normalizeH="0" baseline="0" dirty="0" err="1" smtClean="0">
                <a:ln>
                  <a:noFill/>
                </a:ln>
                <a:solidFill>
                  <a:schemeClr val="accent2"/>
                </a:solidFill>
                <a:effectLst/>
                <a:latin typeface="Arial" panose="020B0604020202020204" pitchFamily="34" charset="0"/>
                <a:ea typeface="宋体" panose="02010600030101010101" pitchFamily="2" charset="-122"/>
              </a:rPr>
              <a:t>Administrator@KING</a:t>
            </a:r>
            <a:r>
              <a:rPr kumimoji="0" lang="zh-CN" altLang="en-US" sz="1600" b="0" i="0" u="none" strike="noStrike" cap="none" normalizeH="0" baseline="0" dirty="0" smtClean="0">
                <a:ln>
                  <a:noFill/>
                </a:ln>
                <a:solidFill>
                  <a:schemeClr val="accent2"/>
                </a:solidFill>
                <a:effectLst/>
                <a:latin typeface="Arial" panose="020B0604020202020204" pitchFamily="34" charset="0"/>
                <a:ea typeface="宋体" panose="02010600030101010101" pitchFamily="2" charset="-122"/>
              </a:rPr>
              <a:t>有没有执行了一些不安全或违规的操作命令？</a:t>
            </a: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287" y="4373216"/>
            <a:ext cx="2860868" cy="1772149"/>
          </a:xfrm>
          <a:prstGeom prst="rect">
            <a:avLst/>
          </a:prstGeom>
        </p:spPr>
      </p:pic>
    </p:spTree>
    <p:extLst>
      <p:ext uri="{BB962C8B-B14F-4D97-AF65-F5344CB8AC3E}">
        <p14:creationId xmlns:p14="http://schemas.microsoft.com/office/powerpoint/2010/main" val="188213258"/>
      </p:ext>
    </p:extLst>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8994" y="1741683"/>
            <a:ext cx="5674414" cy="3876981"/>
          </a:xfrm>
          <a:prstGeom prst="rect">
            <a:avLst/>
          </a:prstGeom>
          <a:effectLst>
            <a:outerShdw blurRad="50800" dist="114300" dir="18900000" algn="bl" rotWithShape="0">
              <a:prstClr val="black">
                <a:alpha val="40000"/>
              </a:prstClr>
            </a:outerShdw>
          </a:effectLst>
        </p:spPr>
      </p:pic>
      <p:sp>
        <p:nvSpPr>
          <p:cNvPr id="9" name="椭圆 8"/>
          <p:cNvSpPr>
            <a:spLocks noChangeAspect="1"/>
          </p:cNvSpPr>
          <p:nvPr/>
        </p:nvSpPr>
        <p:spPr>
          <a:xfrm>
            <a:off x="6537007" y="1902555"/>
            <a:ext cx="1260475" cy="1260475"/>
          </a:xfrm>
          <a:prstGeom prst="ellipse">
            <a:avLst/>
          </a:prstGeom>
          <a:noFill/>
          <a:ln w="571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icrosoft YaHei Light" charset="-122"/>
              <a:ea typeface="Microsoft YaHei Light" charset="-122"/>
              <a:cs typeface="Microsoft YaHei Light" charset="-122"/>
            </a:endParaRPr>
          </a:p>
        </p:txBody>
      </p:sp>
      <p:sp>
        <p:nvSpPr>
          <p:cNvPr id="10" name="椭圆 9"/>
          <p:cNvSpPr>
            <a:spLocks noChangeAspect="1"/>
          </p:cNvSpPr>
          <p:nvPr/>
        </p:nvSpPr>
        <p:spPr>
          <a:xfrm>
            <a:off x="8311832" y="1902555"/>
            <a:ext cx="1260475" cy="1260475"/>
          </a:xfrm>
          <a:prstGeom prst="ellipse">
            <a:avLst/>
          </a:prstGeom>
          <a:noFill/>
          <a:ln w="571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icrosoft YaHei Light" charset="-122"/>
              <a:ea typeface="Microsoft YaHei Light" charset="-122"/>
              <a:cs typeface="Microsoft YaHei Light" charset="-122"/>
            </a:endParaRPr>
          </a:p>
        </p:txBody>
      </p:sp>
      <p:sp>
        <p:nvSpPr>
          <p:cNvPr id="11" name="椭圆 10"/>
          <p:cNvSpPr>
            <a:spLocks noChangeAspect="1"/>
          </p:cNvSpPr>
          <p:nvPr/>
        </p:nvSpPr>
        <p:spPr>
          <a:xfrm>
            <a:off x="10113644" y="1902555"/>
            <a:ext cx="1260475" cy="1260475"/>
          </a:xfrm>
          <a:prstGeom prst="ellipse">
            <a:avLst/>
          </a:prstGeom>
          <a:noFill/>
          <a:ln w="57150">
            <a:solidFill>
              <a:srgbClr val="FA9A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latin typeface="Microsoft YaHei Light" charset="-122"/>
              <a:ea typeface="Microsoft YaHei Light" charset="-122"/>
              <a:cs typeface="Microsoft YaHei Light" charset="-122"/>
            </a:endParaRPr>
          </a:p>
        </p:txBody>
      </p:sp>
      <p:sp>
        <p:nvSpPr>
          <p:cNvPr id="12" name="矩形 20"/>
          <p:cNvSpPr>
            <a:spLocks noChangeArrowheads="1"/>
          </p:cNvSpPr>
          <p:nvPr/>
        </p:nvSpPr>
        <p:spPr bwMode="auto">
          <a:xfrm>
            <a:off x="6869726" y="2756153"/>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Tx/>
              <a:buNone/>
            </a:pPr>
            <a:r>
              <a:rPr lang="zh-CN" altLang="en-US" sz="1600" dirty="0" smtClean="0">
                <a:solidFill>
                  <a:schemeClr val="bg1"/>
                </a:solidFill>
                <a:latin typeface="Microsoft YaHei Light" charset="-122"/>
                <a:ea typeface="Microsoft YaHei Light" charset="-122"/>
                <a:cs typeface="Microsoft YaHei Light" charset="-122"/>
              </a:rPr>
              <a:t>用户</a:t>
            </a:r>
            <a:endParaRPr lang="zh-CN" altLang="en-US" sz="1600" dirty="0">
              <a:solidFill>
                <a:schemeClr val="bg1"/>
              </a:solidFill>
              <a:latin typeface="Microsoft YaHei Light" charset="-122"/>
              <a:ea typeface="Microsoft YaHei Light" charset="-122"/>
              <a:cs typeface="Microsoft YaHei Light" charset="-122"/>
            </a:endParaRPr>
          </a:p>
        </p:txBody>
      </p:sp>
      <p:sp>
        <p:nvSpPr>
          <p:cNvPr id="13" name="矩形 21"/>
          <p:cNvSpPr>
            <a:spLocks noChangeArrowheads="1"/>
          </p:cNvSpPr>
          <p:nvPr/>
        </p:nvSpPr>
        <p:spPr bwMode="auto">
          <a:xfrm>
            <a:off x="8644551" y="2767386"/>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Tx/>
              <a:buNone/>
            </a:pPr>
            <a:r>
              <a:rPr lang="zh-CN" altLang="en-US" sz="1600" dirty="0" smtClean="0">
                <a:solidFill>
                  <a:schemeClr val="bg1"/>
                </a:solidFill>
                <a:latin typeface="Microsoft YaHei Light" charset="-122"/>
                <a:ea typeface="Microsoft YaHei Light" charset="-122"/>
                <a:cs typeface="Microsoft YaHei Light" charset="-122"/>
              </a:rPr>
              <a:t>行为</a:t>
            </a:r>
            <a:endParaRPr lang="zh-CN" altLang="en-US" sz="1600" dirty="0">
              <a:solidFill>
                <a:schemeClr val="bg1"/>
              </a:solidFill>
              <a:latin typeface="Microsoft YaHei Light" charset="-122"/>
              <a:ea typeface="Microsoft YaHei Light" charset="-122"/>
              <a:cs typeface="Microsoft YaHei Light" charset="-122"/>
            </a:endParaRPr>
          </a:p>
        </p:txBody>
      </p:sp>
      <p:sp>
        <p:nvSpPr>
          <p:cNvPr id="14" name="矩形 22"/>
          <p:cNvSpPr>
            <a:spLocks noChangeArrowheads="1"/>
          </p:cNvSpPr>
          <p:nvPr/>
        </p:nvSpPr>
        <p:spPr bwMode="auto">
          <a:xfrm>
            <a:off x="10446362" y="2756153"/>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Tx/>
              <a:buNone/>
            </a:pPr>
            <a:r>
              <a:rPr lang="zh-CN" altLang="en-US" sz="1600" dirty="0" smtClean="0">
                <a:solidFill>
                  <a:schemeClr val="bg1"/>
                </a:solidFill>
                <a:latin typeface="Microsoft YaHei Light" charset="-122"/>
                <a:ea typeface="Microsoft YaHei Light" charset="-122"/>
                <a:cs typeface="Microsoft YaHei Light" charset="-122"/>
              </a:rPr>
              <a:t>关系</a:t>
            </a:r>
            <a:endParaRPr lang="zh-CN" altLang="en-US" sz="1600" dirty="0">
              <a:solidFill>
                <a:schemeClr val="bg1"/>
              </a:solidFill>
              <a:latin typeface="Microsoft YaHei Light" charset="-122"/>
              <a:ea typeface="Microsoft YaHei Light" charset="-122"/>
              <a:cs typeface="Microsoft YaHei Light" charset="-122"/>
            </a:endParaRPr>
          </a:p>
        </p:txBody>
      </p:sp>
      <p:sp>
        <p:nvSpPr>
          <p:cNvPr id="15" name="Text Box 10"/>
          <p:cNvSpPr>
            <a:spLocks noChangeArrowheads="1"/>
          </p:cNvSpPr>
          <p:nvPr/>
        </p:nvSpPr>
        <p:spPr bwMode="auto">
          <a:xfrm>
            <a:off x="6537007" y="3679672"/>
            <a:ext cx="506465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Microsoft YaHei Light" charset="-122"/>
                <a:ea typeface="Microsoft YaHei Light" charset="-122"/>
                <a:cs typeface="Microsoft YaHei Light" charset="-122"/>
                <a:sym typeface="+mn-ea"/>
              </a:rPr>
              <a:t>展现用户</a:t>
            </a:r>
            <a:r>
              <a:rPr lang="zh-CN" altLang="en-US" sz="1600" dirty="0">
                <a:solidFill>
                  <a:schemeClr val="bg1"/>
                </a:solidFill>
                <a:latin typeface="Microsoft YaHei Light" charset="-122"/>
                <a:ea typeface="Microsoft YaHei Light" charset="-122"/>
                <a:cs typeface="Microsoft YaHei Light" charset="-122"/>
                <a:sym typeface="+mn-ea"/>
              </a:rPr>
              <a:t>在时间、位置、媒介</a:t>
            </a:r>
            <a:r>
              <a:rPr lang="zh-CN" altLang="en-US" sz="1600" dirty="0" smtClean="0">
                <a:solidFill>
                  <a:schemeClr val="bg1"/>
                </a:solidFill>
                <a:latin typeface="Microsoft YaHei Light" charset="-122"/>
                <a:ea typeface="Microsoft YaHei Light" charset="-122"/>
                <a:cs typeface="Microsoft YaHei Light" charset="-122"/>
                <a:sym typeface="+mn-ea"/>
              </a:rPr>
              <a:t>等方面</a:t>
            </a:r>
            <a:r>
              <a:rPr lang="zh-CN" altLang="en-US" sz="1600" dirty="0">
                <a:solidFill>
                  <a:schemeClr val="bg1"/>
                </a:solidFill>
                <a:latin typeface="Microsoft YaHei Light" charset="-122"/>
                <a:ea typeface="Microsoft YaHei Light" charset="-122"/>
                <a:cs typeface="Microsoft YaHei Light" charset="-122"/>
                <a:sym typeface="+mn-ea"/>
              </a:rPr>
              <a:t>的交集</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Microsoft YaHei Light" charset="-122"/>
                <a:ea typeface="Microsoft YaHei Light" charset="-122"/>
                <a:cs typeface="Microsoft YaHei Light" charset="-122"/>
                <a:sym typeface="+mn-ea"/>
              </a:rPr>
              <a:t>通过可视化方式</a:t>
            </a:r>
            <a:r>
              <a:rPr lang="zh-CN" altLang="en-US" sz="1600" dirty="0" smtClean="0">
                <a:solidFill>
                  <a:schemeClr val="bg1"/>
                </a:solidFill>
                <a:latin typeface="Microsoft YaHei Light" charset="-122"/>
                <a:ea typeface="Microsoft YaHei Light" charset="-122"/>
                <a:cs typeface="Microsoft YaHei Light" charset="-122"/>
                <a:sym typeface="+mn-ea"/>
              </a:rPr>
              <a:t>发现员工之间的潜</a:t>
            </a:r>
            <a:r>
              <a:rPr lang="zh-CN" altLang="en-US" sz="1600" dirty="0">
                <a:solidFill>
                  <a:schemeClr val="bg1"/>
                </a:solidFill>
                <a:latin typeface="Microsoft YaHei Light" charset="-122"/>
                <a:ea typeface="Microsoft YaHei Light" charset="-122"/>
                <a:cs typeface="Microsoft YaHei Light" charset="-122"/>
                <a:sym typeface="+mn-ea"/>
              </a:rPr>
              <a:t>在关系</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Microsoft YaHei Light" charset="-122"/>
                <a:ea typeface="Microsoft YaHei Light" charset="-122"/>
                <a:cs typeface="Microsoft YaHei Light" charset="-122"/>
                <a:sym typeface="+mn-ea"/>
              </a:rPr>
              <a:t>通过趣味视图，解决枯燥数据难以观察的问题</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Microsoft YaHei Light" charset="-122"/>
                <a:ea typeface="Microsoft YaHei Light" charset="-122"/>
                <a:cs typeface="Microsoft YaHei Light" charset="-122"/>
                <a:sym typeface="+mn-ea"/>
              </a:rPr>
              <a:t>可动态呈现需重点关注的用户</a:t>
            </a:r>
            <a:r>
              <a:rPr lang="zh-CN" altLang="en-US" sz="1600" dirty="0" smtClean="0">
                <a:solidFill>
                  <a:schemeClr val="bg1"/>
                </a:solidFill>
                <a:latin typeface="Microsoft YaHei Light" charset="-122"/>
                <a:ea typeface="Microsoft YaHei Light" charset="-122"/>
                <a:cs typeface="Microsoft YaHei Light" charset="-122"/>
                <a:sym typeface="+mn-ea"/>
              </a:rPr>
              <a:t>关系</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Microsoft YaHei Light" charset="-122"/>
                <a:ea typeface="Microsoft YaHei Light" charset="-122"/>
                <a:cs typeface="Microsoft YaHei Light" charset="-122"/>
                <a:sym typeface="+mn-ea"/>
              </a:rPr>
              <a:t>展现关联纬度包括通讯、邮件、资源、位置和程序</a:t>
            </a:r>
            <a:endParaRPr lang="zh-CN" altLang="en-US" sz="1600" dirty="0" smtClean="0">
              <a:solidFill>
                <a:schemeClr val="bg1"/>
              </a:solidFill>
              <a:effectLst/>
              <a:latin typeface="Microsoft YaHei Light" charset="-122"/>
              <a:ea typeface="Microsoft YaHei Light" charset="-122"/>
              <a:cs typeface="Microsoft YaHei Light" charset="-122"/>
              <a:sym typeface="+mn-ea"/>
            </a:endParaRPr>
          </a:p>
        </p:txBody>
      </p:sp>
      <p:sp>
        <p:nvSpPr>
          <p:cNvPr id="16" name="Freeform 30"/>
          <p:cNvSpPr/>
          <p:nvPr/>
        </p:nvSpPr>
        <p:spPr bwMode="auto">
          <a:xfrm>
            <a:off x="6872623" y="2101786"/>
            <a:ext cx="592138" cy="566737"/>
          </a:xfrm>
          <a:custGeom>
            <a:avLst/>
            <a:gdLst>
              <a:gd name="T0" fmla="*/ 401565 w 174"/>
              <a:gd name="T1" fmla="*/ 68282 h 166"/>
              <a:gd name="T2" fmla="*/ 404968 w 174"/>
              <a:gd name="T3" fmla="*/ 109251 h 166"/>
              <a:gd name="T4" fmla="*/ 401565 w 174"/>
              <a:gd name="T5" fmla="*/ 167290 h 166"/>
              <a:gd name="T6" fmla="*/ 408371 w 174"/>
              <a:gd name="T7" fmla="*/ 184360 h 166"/>
              <a:gd name="T8" fmla="*/ 411774 w 174"/>
              <a:gd name="T9" fmla="*/ 228743 h 166"/>
              <a:gd name="T10" fmla="*/ 401565 w 174"/>
              <a:gd name="T11" fmla="*/ 252642 h 166"/>
              <a:gd name="T12" fmla="*/ 384549 w 174"/>
              <a:gd name="T13" fmla="*/ 269712 h 166"/>
              <a:gd name="T14" fmla="*/ 377743 w 174"/>
              <a:gd name="T15" fmla="*/ 307267 h 166"/>
              <a:gd name="T16" fmla="*/ 360728 w 174"/>
              <a:gd name="T17" fmla="*/ 341408 h 166"/>
              <a:gd name="T18" fmla="*/ 377743 w 174"/>
              <a:gd name="T19" fmla="*/ 341408 h 166"/>
              <a:gd name="T20" fmla="*/ 401565 w 174"/>
              <a:gd name="T21" fmla="*/ 385791 h 166"/>
              <a:gd name="T22" fmla="*/ 428790 w 174"/>
              <a:gd name="T23" fmla="*/ 392619 h 166"/>
              <a:gd name="T24" fmla="*/ 520673 w 174"/>
              <a:gd name="T25" fmla="*/ 430174 h 166"/>
              <a:gd name="T26" fmla="*/ 592138 w 174"/>
              <a:gd name="T27" fmla="*/ 474557 h 166"/>
              <a:gd name="T28" fmla="*/ 592138 w 174"/>
              <a:gd name="T29" fmla="*/ 566737 h 166"/>
              <a:gd name="T30" fmla="*/ 0 w 174"/>
              <a:gd name="T31" fmla="*/ 566737 h 166"/>
              <a:gd name="T32" fmla="*/ 0 w 174"/>
              <a:gd name="T33" fmla="*/ 474557 h 166"/>
              <a:gd name="T34" fmla="*/ 71465 w 174"/>
              <a:gd name="T35" fmla="*/ 430174 h 166"/>
              <a:gd name="T36" fmla="*/ 163348 w 174"/>
              <a:gd name="T37" fmla="*/ 392619 h 166"/>
              <a:gd name="T38" fmla="*/ 190573 w 174"/>
              <a:gd name="T39" fmla="*/ 385791 h 166"/>
              <a:gd name="T40" fmla="*/ 214395 w 174"/>
              <a:gd name="T41" fmla="*/ 341408 h 166"/>
              <a:gd name="T42" fmla="*/ 228007 w 174"/>
              <a:gd name="T43" fmla="*/ 337994 h 166"/>
              <a:gd name="T44" fmla="*/ 210992 w 174"/>
              <a:gd name="T45" fmla="*/ 310681 h 166"/>
              <a:gd name="T46" fmla="*/ 204186 w 174"/>
              <a:gd name="T47" fmla="*/ 262884 h 166"/>
              <a:gd name="T48" fmla="*/ 193976 w 174"/>
              <a:gd name="T49" fmla="*/ 259470 h 166"/>
              <a:gd name="T50" fmla="*/ 176961 w 174"/>
              <a:gd name="T51" fmla="*/ 194602 h 166"/>
              <a:gd name="T52" fmla="*/ 183767 w 174"/>
              <a:gd name="T53" fmla="*/ 163876 h 166"/>
              <a:gd name="T54" fmla="*/ 228007 w 174"/>
              <a:gd name="T55" fmla="*/ 30727 h 166"/>
              <a:gd name="T56" fmla="*/ 353922 w 174"/>
              <a:gd name="T57" fmla="*/ 30727 h 166"/>
              <a:gd name="T58" fmla="*/ 367534 w 174"/>
              <a:gd name="T59" fmla="*/ 40969 h 166"/>
              <a:gd name="T60" fmla="*/ 384549 w 174"/>
              <a:gd name="T61" fmla="*/ 44383 h 166"/>
              <a:gd name="T62" fmla="*/ 401565 w 174"/>
              <a:gd name="T63" fmla="*/ 68282 h 1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4" h="166">
                <a:moveTo>
                  <a:pt x="118" y="20"/>
                </a:moveTo>
                <a:cubicBezTo>
                  <a:pt x="119" y="26"/>
                  <a:pt x="119" y="26"/>
                  <a:pt x="119" y="32"/>
                </a:cubicBezTo>
                <a:cubicBezTo>
                  <a:pt x="119" y="35"/>
                  <a:pt x="118" y="45"/>
                  <a:pt x="118" y="49"/>
                </a:cubicBezTo>
                <a:cubicBezTo>
                  <a:pt x="119" y="52"/>
                  <a:pt x="119" y="52"/>
                  <a:pt x="120" y="54"/>
                </a:cubicBezTo>
                <a:cubicBezTo>
                  <a:pt x="122" y="58"/>
                  <a:pt x="122" y="63"/>
                  <a:pt x="121" y="67"/>
                </a:cubicBezTo>
                <a:cubicBezTo>
                  <a:pt x="120" y="69"/>
                  <a:pt x="120" y="73"/>
                  <a:pt x="118" y="74"/>
                </a:cubicBezTo>
                <a:cubicBezTo>
                  <a:pt x="117" y="76"/>
                  <a:pt x="114" y="76"/>
                  <a:pt x="113" y="79"/>
                </a:cubicBezTo>
                <a:cubicBezTo>
                  <a:pt x="111" y="82"/>
                  <a:pt x="112" y="86"/>
                  <a:pt x="111" y="90"/>
                </a:cubicBezTo>
                <a:cubicBezTo>
                  <a:pt x="110" y="94"/>
                  <a:pt x="106" y="94"/>
                  <a:pt x="106" y="100"/>
                </a:cubicBezTo>
                <a:cubicBezTo>
                  <a:pt x="108" y="100"/>
                  <a:pt x="109" y="100"/>
                  <a:pt x="111" y="100"/>
                </a:cubicBezTo>
                <a:cubicBezTo>
                  <a:pt x="113" y="104"/>
                  <a:pt x="115" y="110"/>
                  <a:pt x="118" y="113"/>
                </a:cubicBezTo>
                <a:cubicBezTo>
                  <a:pt x="121" y="113"/>
                  <a:pt x="123" y="114"/>
                  <a:pt x="126" y="115"/>
                </a:cubicBezTo>
                <a:cubicBezTo>
                  <a:pt x="135" y="118"/>
                  <a:pt x="144" y="122"/>
                  <a:pt x="153" y="126"/>
                </a:cubicBezTo>
                <a:cubicBezTo>
                  <a:pt x="161" y="130"/>
                  <a:pt x="171" y="131"/>
                  <a:pt x="174" y="139"/>
                </a:cubicBezTo>
                <a:cubicBezTo>
                  <a:pt x="174" y="145"/>
                  <a:pt x="174" y="158"/>
                  <a:pt x="174" y="166"/>
                </a:cubicBezTo>
                <a:cubicBezTo>
                  <a:pt x="0" y="166"/>
                  <a:pt x="0" y="166"/>
                  <a:pt x="0" y="166"/>
                </a:cubicBezTo>
                <a:cubicBezTo>
                  <a:pt x="0" y="158"/>
                  <a:pt x="0" y="145"/>
                  <a:pt x="0" y="139"/>
                </a:cubicBezTo>
                <a:cubicBezTo>
                  <a:pt x="3" y="131"/>
                  <a:pt x="13" y="130"/>
                  <a:pt x="21" y="126"/>
                </a:cubicBezTo>
                <a:cubicBezTo>
                  <a:pt x="30" y="122"/>
                  <a:pt x="39" y="118"/>
                  <a:pt x="48" y="115"/>
                </a:cubicBezTo>
                <a:cubicBezTo>
                  <a:pt x="51" y="114"/>
                  <a:pt x="53" y="113"/>
                  <a:pt x="56" y="113"/>
                </a:cubicBezTo>
                <a:cubicBezTo>
                  <a:pt x="59" y="110"/>
                  <a:pt x="61" y="104"/>
                  <a:pt x="63" y="100"/>
                </a:cubicBezTo>
                <a:cubicBezTo>
                  <a:pt x="67" y="99"/>
                  <a:pt x="67" y="99"/>
                  <a:pt x="67" y="99"/>
                </a:cubicBezTo>
                <a:cubicBezTo>
                  <a:pt x="66" y="95"/>
                  <a:pt x="63" y="95"/>
                  <a:pt x="62" y="91"/>
                </a:cubicBezTo>
                <a:cubicBezTo>
                  <a:pt x="61" y="87"/>
                  <a:pt x="61" y="82"/>
                  <a:pt x="60" y="77"/>
                </a:cubicBezTo>
                <a:cubicBezTo>
                  <a:pt x="61" y="77"/>
                  <a:pt x="57" y="76"/>
                  <a:pt x="57" y="76"/>
                </a:cubicBezTo>
                <a:cubicBezTo>
                  <a:pt x="52" y="73"/>
                  <a:pt x="52" y="61"/>
                  <a:pt x="52" y="57"/>
                </a:cubicBezTo>
                <a:cubicBezTo>
                  <a:pt x="51" y="54"/>
                  <a:pt x="55" y="53"/>
                  <a:pt x="54" y="48"/>
                </a:cubicBezTo>
                <a:cubicBezTo>
                  <a:pt x="49" y="24"/>
                  <a:pt x="56" y="13"/>
                  <a:pt x="67" y="9"/>
                </a:cubicBezTo>
                <a:cubicBezTo>
                  <a:pt x="75" y="6"/>
                  <a:pt x="90" y="0"/>
                  <a:pt x="104" y="9"/>
                </a:cubicBezTo>
                <a:cubicBezTo>
                  <a:pt x="108" y="12"/>
                  <a:pt x="108" y="12"/>
                  <a:pt x="108" y="12"/>
                </a:cubicBezTo>
                <a:cubicBezTo>
                  <a:pt x="113" y="13"/>
                  <a:pt x="113" y="13"/>
                  <a:pt x="113" y="13"/>
                </a:cubicBezTo>
                <a:cubicBezTo>
                  <a:pt x="116" y="14"/>
                  <a:pt x="118" y="20"/>
                  <a:pt x="118" y="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7" name="Freeform 31"/>
          <p:cNvSpPr>
            <a:spLocks noEditPoints="1"/>
          </p:cNvSpPr>
          <p:nvPr/>
        </p:nvSpPr>
        <p:spPr bwMode="auto">
          <a:xfrm>
            <a:off x="10354625" y="2140152"/>
            <a:ext cx="778508" cy="533390"/>
          </a:xfrm>
          <a:custGeom>
            <a:avLst/>
            <a:gdLst>
              <a:gd name="T0" fmla="*/ 364800 w 210"/>
              <a:gd name="T1" fmla="*/ 344057 h 144"/>
              <a:gd name="T2" fmla="*/ 320478 w 210"/>
              <a:gd name="T3" fmla="*/ 303179 h 144"/>
              <a:gd name="T4" fmla="*/ 320478 w 210"/>
              <a:gd name="T5" fmla="*/ 272521 h 144"/>
              <a:gd name="T6" fmla="*/ 340934 w 210"/>
              <a:gd name="T7" fmla="*/ 228236 h 144"/>
              <a:gd name="T8" fmla="*/ 347753 w 210"/>
              <a:gd name="T9" fmla="*/ 170325 h 144"/>
              <a:gd name="T10" fmla="*/ 344344 w 210"/>
              <a:gd name="T11" fmla="*/ 109008 h 144"/>
              <a:gd name="T12" fmla="*/ 327297 w 210"/>
              <a:gd name="T13" fmla="*/ 37472 h 144"/>
              <a:gd name="T14" fmla="*/ 300022 w 210"/>
              <a:gd name="T15" fmla="*/ 23846 h 144"/>
              <a:gd name="T16" fmla="*/ 156830 w 210"/>
              <a:gd name="T17" fmla="*/ 153293 h 144"/>
              <a:gd name="T18" fmla="*/ 163648 w 210"/>
              <a:gd name="T19" fmla="*/ 235049 h 144"/>
              <a:gd name="T20" fmla="*/ 180695 w 210"/>
              <a:gd name="T21" fmla="*/ 275927 h 144"/>
              <a:gd name="T22" fmla="*/ 184105 w 210"/>
              <a:gd name="T23" fmla="*/ 303179 h 144"/>
              <a:gd name="T24" fmla="*/ 139783 w 210"/>
              <a:gd name="T25" fmla="*/ 344057 h 144"/>
              <a:gd name="T26" fmla="*/ 3409 w 210"/>
              <a:gd name="T27" fmla="*/ 415594 h 144"/>
              <a:gd name="T28" fmla="*/ 501173 w 210"/>
              <a:gd name="T29" fmla="*/ 490537 h 144"/>
              <a:gd name="T30" fmla="*/ 443215 w 210"/>
              <a:gd name="T31" fmla="*/ 378122 h 144"/>
              <a:gd name="T32" fmla="*/ 528448 w 210"/>
              <a:gd name="T33" fmla="*/ 350870 h 144"/>
              <a:gd name="T34" fmla="*/ 497764 w 210"/>
              <a:gd name="T35" fmla="*/ 323618 h 144"/>
              <a:gd name="T36" fmla="*/ 497764 w 210"/>
              <a:gd name="T37" fmla="*/ 299773 h 144"/>
              <a:gd name="T38" fmla="*/ 511401 w 210"/>
              <a:gd name="T39" fmla="*/ 269114 h 144"/>
              <a:gd name="T40" fmla="*/ 518220 w 210"/>
              <a:gd name="T41" fmla="*/ 228236 h 144"/>
              <a:gd name="T42" fmla="*/ 514811 w 210"/>
              <a:gd name="T43" fmla="*/ 183951 h 144"/>
              <a:gd name="T44" fmla="*/ 501173 w 210"/>
              <a:gd name="T45" fmla="*/ 132854 h 144"/>
              <a:gd name="T46" fmla="*/ 484127 w 210"/>
              <a:gd name="T47" fmla="*/ 122634 h 144"/>
              <a:gd name="T48" fmla="*/ 378437 w 210"/>
              <a:gd name="T49" fmla="*/ 214610 h 144"/>
              <a:gd name="T50" fmla="*/ 385256 w 210"/>
              <a:gd name="T51" fmla="*/ 272521 h 144"/>
              <a:gd name="T52" fmla="*/ 395484 w 210"/>
              <a:gd name="T53" fmla="*/ 303179 h 144"/>
              <a:gd name="T54" fmla="*/ 398893 w 210"/>
              <a:gd name="T55" fmla="*/ 323618 h 144"/>
              <a:gd name="T56" fmla="*/ 415940 w 210"/>
              <a:gd name="T57" fmla="*/ 354277 h 144"/>
              <a:gd name="T58" fmla="*/ 463671 w 210"/>
              <a:gd name="T59" fmla="*/ 371309 h 144"/>
              <a:gd name="T60" fmla="*/ 514811 w 210"/>
              <a:gd name="T61" fmla="*/ 412187 h 144"/>
              <a:gd name="T62" fmla="*/ 514811 w 210"/>
              <a:gd name="T63" fmla="*/ 442846 h 144"/>
              <a:gd name="T64" fmla="*/ 627319 w 210"/>
              <a:gd name="T65" fmla="*/ 456472 h 144"/>
              <a:gd name="T66" fmla="*/ 582998 w 210"/>
              <a:gd name="T67" fmla="*/ 374716 h 144"/>
              <a:gd name="T68" fmla="*/ 685278 w 210"/>
              <a:gd name="T69" fmla="*/ 367903 h 144"/>
              <a:gd name="T70" fmla="*/ 634138 w 210"/>
              <a:gd name="T71" fmla="*/ 347464 h 144"/>
              <a:gd name="T72" fmla="*/ 617091 w 210"/>
              <a:gd name="T73" fmla="*/ 330431 h 144"/>
              <a:gd name="T74" fmla="*/ 627319 w 210"/>
              <a:gd name="T75" fmla="*/ 299773 h 144"/>
              <a:gd name="T76" fmla="*/ 637547 w 210"/>
              <a:gd name="T77" fmla="*/ 282740 h 144"/>
              <a:gd name="T78" fmla="*/ 634138 w 210"/>
              <a:gd name="T79" fmla="*/ 258895 h 144"/>
              <a:gd name="T80" fmla="*/ 634138 w 210"/>
              <a:gd name="T81" fmla="*/ 207797 h 144"/>
              <a:gd name="T82" fmla="*/ 620500 w 210"/>
              <a:gd name="T83" fmla="*/ 197577 h 144"/>
              <a:gd name="T84" fmla="*/ 562542 w 210"/>
              <a:gd name="T85" fmla="*/ 194171 h 144"/>
              <a:gd name="T86" fmla="*/ 538676 w 210"/>
              <a:gd name="T87" fmla="*/ 269114 h 144"/>
              <a:gd name="T88" fmla="*/ 552314 w 210"/>
              <a:gd name="T89" fmla="*/ 296366 h 144"/>
              <a:gd name="T90" fmla="*/ 562542 w 210"/>
              <a:gd name="T91" fmla="*/ 330431 h 144"/>
              <a:gd name="T92" fmla="*/ 548904 w 210"/>
              <a:gd name="T93" fmla="*/ 347464 h 144"/>
              <a:gd name="T94" fmla="*/ 589816 w 210"/>
              <a:gd name="T95" fmla="*/ 364496 h 144"/>
              <a:gd name="T96" fmla="*/ 637547 w 210"/>
              <a:gd name="T97" fmla="*/ 398561 h 144"/>
              <a:gd name="T98" fmla="*/ 637547 w 210"/>
              <a:gd name="T99" fmla="*/ 401968 h 144"/>
              <a:gd name="T100" fmla="*/ 637547 w 210"/>
              <a:gd name="T101" fmla="*/ 425813 h 144"/>
              <a:gd name="T102" fmla="*/ 715962 w 210"/>
              <a:gd name="T103" fmla="*/ 384935 h 1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grpSp>
        <p:nvGrpSpPr>
          <p:cNvPr id="18" name="组合 33"/>
          <p:cNvGrpSpPr>
            <a:grpSpLocks noChangeAspect="1"/>
          </p:cNvGrpSpPr>
          <p:nvPr/>
        </p:nvGrpSpPr>
        <p:grpSpPr>
          <a:xfrm>
            <a:off x="8667112" y="2128523"/>
            <a:ext cx="549911" cy="540000"/>
            <a:chOff x="8326438" y="5427663"/>
            <a:chExt cx="352425" cy="346075"/>
          </a:xfrm>
          <a:solidFill>
            <a:schemeClr val="bg1"/>
          </a:solidFill>
        </p:grpSpPr>
        <p:sp>
          <p:nvSpPr>
            <p:cNvPr id="19" name="Freeform 404"/>
            <p:cNvSpPr/>
            <p:nvPr/>
          </p:nvSpPr>
          <p:spPr bwMode="auto">
            <a:xfrm>
              <a:off x="8359776" y="5705475"/>
              <a:ext cx="285750" cy="7938"/>
            </a:xfrm>
            <a:custGeom>
              <a:avLst/>
              <a:gdLst>
                <a:gd name="T0" fmla="*/ 1 w 76"/>
                <a:gd name="T1" fmla="*/ 2 h 2"/>
                <a:gd name="T2" fmla="*/ 75 w 76"/>
                <a:gd name="T3" fmla="*/ 2 h 2"/>
                <a:gd name="T4" fmla="*/ 76 w 76"/>
                <a:gd name="T5" fmla="*/ 1 h 2"/>
                <a:gd name="T6" fmla="*/ 75 w 76"/>
                <a:gd name="T7" fmla="*/ 0 h 2"/>
                <a:gd name="T8" fmla="*/ 1 w 76"/>
                <a:gd name="T9" fmla="*/ 0 h 2"/>
                <a:gd name="T10" fmla="*/ 0 w 76"/>
                <a:gd name="T11" fmla="*/ 1 h 2"/>
                <a:gd name="T12" fmla="*/ 1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1" y="2"/>
                  </a:moveTo>
                  <a:cubicBezTo>
                    <a:pt x="75" y="2"/>
                    <a:pt x="75" y="2"/>
                    <a:pt x="75" y="2"/>
                  </a:cubicBezTo>
                  <a:cubicBezTo>
                    <a:pt x="76" y="2"/>
                    <a:pt x="76" y="2"/>
                    <a:pt x="76" y="1"/>
                  </a:cubicBezTo>
                  <a:cubicBezTo>
                    <a:pt x="76" y="1"/>
                    <a:pt x="76" y="0"/>
                    <a:pt x="75" y="0"/>
                  </a:cubicBezTo>
                  <a:cubicBezTo>
                    <a:pt x="1" y="0"/>
                    <a:pt x="1" y="0"/>
                    <a:pt x="1" y="0"/>
                  </a:cubicBezTo>
                  <a:cubicBezTo>
                    <a:pt x="1" y="0"/>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icrosoft YaHei Light" charset="-122"/>
                <a:ea typeface="Microsoft YaHei Light" charset="-122"/>
                <a:cs typeface="Microsoft YaHei Light" charset="-122"/>
              </a:endParaRPr>
            </a:p>
          </p:txBody>
        </p:sp>
        <p:sp>
          <p:nvSpPr>
            <p:cNvPr id="20" name="Freeform 405"/>
            <p:cNvSpPr/>
            <p:nvPr/>
          </p:nvSpPr>
          <p:spPr bwMode="auto">
            <a:xfrm>
              <a:off x="8356601" y="5716588"/>
              <a:ext cx="292100" cy="7938"/>
            </a:xfrm>
            <a:custGeom>
              <a:avLst/>
              <a:gdLst>
                <a:gd name="T0" fmla="*/ 2 w 78"/>
                <a:gd name="T1" fmla="*/ 2 h 2"/>
                <a:gd name="T2" fmla="*/ 77 w 78"/>
                <a:gd name="T3" fmla="*/ 2 h 2"/>
                <a:gd name="T4" fmla="*/ 78 w 78"/>
                <a:gd name="T5" fmla="*/ 1 h 2"/>
                <a:gd name="T6" fmla="*/ 77 w 78"/>
                <a:gd name="T7" fmla="*/ 0 h 2"/>
                <a:gd name="T8" fmla="*/ 2 w 78"/>
                <a:gd name="T9" fmla="*/ 0 h 2"/>
                <a:gd name="T10" fmla="*/ 0 w 78"/>
                <a:gd name="T11" fmla="*/ 1 h 2"/>
                <a:gd name="T12" fmla="*/ 2 w 7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8" h="2">
                  <a:moveTo>
                    <a:pt x="2" y="2"/>
                  </a:moveTo>
                  <a:cubicBezTo>
                    <a:pt x="77" y="2"/>
                    <a:pt x="77" y="2"/>
                    <a:pt x="77" y="2"/>
                  </a:cubicBezTo>
                  <a:cubicBezTo>
                    <a:pt x="78" y="2"/>
                    <a:pt x="78" y="2"/>
                    <a:pt x="78" y="1"/>
                  </a:cubicBezTo>
                  <a:cubicBezTo>
                    <a:pt x="78" y="0"/>
                    <a:pt x="78" y="0"/>
                    <a:pt x="77" y="0"/>
                  </a:cubicBezTo>
                  <a:cubicBezTo>
                    <a:pt x="2" y="0"/>
                    <a:pt x="2" y="0"/>
                    <a:pt x="2" y="0"/>
                  </a:cubicBezTo>
                  <a:cubicBezTo>
                    <a:pt x="1" y="0"/>
                    <a:pt x="0" y="0"/>
                    <a:pt x="0" y="1"/>
                  </a:cubicBezTo>
                  <a:cubicBezTo>
                    <a:pt x="0" y="2"/>
                    <a:pt x="1" y="2"/>
                    <a:pt x="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icrosoft YaHei Light" charset="-122"/>
                <a:ea typeface="Microsoft YaHei Light" charset="-122"/>
                <a:cs typeface="Microsoft YaHei Light" charset="-122"/>
              </a:endParaRPr>
            </a:p>
          </p:txBody>
        </p:sp>
        <p:sp>
          <p:nvSpPr>
            <p:cNvPr id="21" name="Freeform 407"/>
            <p:cNvSpPr/>
            <p:nvPr/>
          </p:nvSpPr>
          <p:spPr bwMode="auto">
            <a:xfrm>
              <a:off x="8356601" y="5727700"/>
              <a:ext cx="296863" cy="7938"/>
            </a:xfrm>
            <a:custGeom>
              <a:avLst/>
              <a:gdLst>
                <a:gd name="T0" fmla="*/ 78 w 79"/>
                <a:gd name="T1" fmla="*/ 0 h 2"/>
                <a:gd name="T2" fmla="*/ 1 w 79"/>
                <a:gd name="T3" fmla="*/ 0 h 2"/>
                <a:gd name="T4" fmla="*/ 0 w 79"/>
                <a:gd name="T5" fmla="*/ 1 h 2"/>
                <a:gd name="T6" fmla="*/ 1 w 79"/>
                <a:gd name="T7" fmla="*/ 2 h 2"/>
                <a:gd name="T8" fmla="*/ 78 w 79"/>
                <a:gd name="T9" fmla="*/ 2 h 2"/>
                <a:gd name="T10" fmla="*/ 79 w 79"/>
                <a:gd name="T11" fmla="*/ 1 h 2"/>
                <a:gd name="T12" fmla="*/ 78 w 7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79" h="2">
                  <a:moveTo>
                    <a:pt x="78" y="0"/>
                  </a:moveTo>
                  <a:cubicBezTo>
                    <a:pt x="1" y="0"/>
                    <a:pt x="1" y="0"/>
                    <a:pt x="1" y="0"/>
                  </a:cubicBezTo>
                  <a:cubicBezTo>
                    <a:pt x="0" y="0"/>
                    <a:pt x="0" y="0"/>
                    <a:pt x="0" y="1"/>
                  </a:cubicBezTo>
                  <a:cubicBezTo>
                    <a:pt x="0" y="1"/>
                    <a:pt x="0" y="2"/>
                    <a:pt x="1" y="2"/>
                  </a:cubicBezTo>
                  <a:cubicBezTo>
                    <a:pt x="78" y="2"/>
                    <a:pt x="78" y="2"/>
                    <a:pt x="78" y="2"/>
                  </a:cubicBezTo>
                  <a:cubicBezTo>
                    <a:pt x="78" y="2"/>
                    <a:pt x="79" y="1"/>
                    <a:pt x="79" y="1"/>
                  </a:cubicBezTo>
                  <a:cubicBezTo>
                    <a:pt x="79" y="0"/>
                    <a:pt x="78"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icrosoft YaHei Light" charset="-122"/>
                <a:ea typeface="Microsoft YaHei Light" charset="-122"/>
                <a:cs typeface="Microsoft YaHei Light" charset="-122"/>
              </a:endParaRPr>
            </a:p>
          </p:txBody>
        </p:sp>
        <p:sp>
          <p:nvSpPr>
            <p:cNvPr id="22" name="Freeform 408"/>
            <p:cNvSpPr>
              <a:spLocks noEditPoints="1"/>
            </p:cNvSpPr>
            <p:nvPr/>
          </p:nvSpPr>
          <p:spPr bwMode="auto">
            <a:xfrm>
              <a:off x="8326438" y="5427663"/>
              <a:ext cx="352425" cy="346075"/>
            </a:xfrm>
            <a:custGeom>
              <a:avLst/>
              <a:gdLst>
                <a:gd name="T0" fmla="*/ 79 w 94"/>
                <a:gd name="T1" fmla="*/ 70 h 92"/>
                <a:gd name="T2" fmla="*/ 78 w 94"/>
                <a:gd name="T3" fmla="*/ 69 h 92"/>
                <a:gd name="T4" fmla="*/ 79 w 94"/>
                <a:gd name="T5" fmla="*/ 67 h 92"/>
                <a:gd name="T6" fmla="*/ 91 w 94"/>
                <a:gd name="T7" fmla="*/ 58 h 92"/>
                <a:gd name="T8" fmla="*/ 80 w 94"/>
                <a:gd name="T9" fmla="*/ 0 h 92"/>
                <a:gd name="T10" fmla="*/ 5 w 94"/>
                <a:gd name="T11" fmla="*/ 8 h 92"/>
                <a:gd name="T12" fmla="*/ 10 w 94"/>
                <a:gd name="T13" fmla="*/ 67 h 92"/>
                <a:gd name="T14" fmla="*/ 16 w 94"/>
                <a:gd name="T15" fmla="*/ 67 h 92"/>
                <a:gd name="T16" fmla="*/ 17 w 94"/>
                <a:gd name="T17" fmla="*/ 69 h 92"/>
                <a:gd name="T18" fmla="*/ 16 w 94"/>
                <a:gd name="T19" fmla="*/ 70 h 92"/>
                <a:gd name="T20" fmla="*/ 0 w 94"/>
                <a:gd name="T21" fmla="*/ 85 h 92"/>
                <a:gd name="T22" fmla="*/ 85 w 94"/>
                <a:gd name="T23" fmla="*/ 92 h 92"/>
                <a:gd name="T24" fmla="*/ 85 w 94"/>
                <a:gd name="T25" fmla="*/ 70 h 92"/>
                <a:gd name="T26" fmla="*/ 7 w 94"/>
                <a:gd name="T27" fmla="*/ 55 h 92"/>
                <a:gd name="T28" fmla="*/ 16 w 94"/>
                <a:gd name="T29" fmla="*/ 4 h 92"/>
                <a:gd name="T30" fmla="*/ 84 w 94"/>
                <a:gd name="T31" fmla="*/ 10 h 92"/>
                <a:gd name="T32" fmla="*/ 80 w 94"/>
                <a:gd name="T33" fmla="*/ 62 h 92"/>
                <a:gd name="T34" fmla="*/ 69 w 94"/>
                <a:gd name="T35" fmla="*/ 69 h 92"/>
                <a:gd name="T36" fmla="*/ 68 w 94"/>
                <a:gd name="T37" fmla="*/ 70 h 92"/>
                <a:gd name="T38" fmla="*/ 26 w 94"/>
                <a:gd name="T39" fmla="*/ 70 h 92"/>
                <a:gd name="T40" fmla="*/ 26 w 94"/>
                <a:gd name="T41" fmla="*/ 67 h 92"/>
                <a:gd name="T42" fmla="*/ 33 w 94"/>
                <a:gd name="T43" fmla="*/ 67 h 92"/>
                <a:gd name="T44" fmla="*/ 68 w 94"/>
                <a:gd name="T45" fmla="*/ 67 h 92"/>
                <a:gd name="T46" fmla="*/ 69 w 94"/>
                <a:gd name="T47" fmla="*/ 68 h 92"/>
                <a:gd name="T48" fmla="*/ 53 w 94"/>
                <a:gd name="T49" fmla="*/ 89 h 92"/>
                <a:gd name="T50" fmla="*/ 47 w 94"/>
                <a:gd name="T51" fmla="*/ 90 h 92"/>
                <a:gd name="T52" fmla="*/ 46 w 94"/>
                <a:gd name="T53" fmla="*/ 91 h 92"/>
                <a:gd name="T54" fmla="*/ 45 w 94"/>
                <a:gd name="T55" fmla="*/ 89 h 92"/>
                <a:gd name="T56" fmla="*/ 41 w 94"/>
                <a:gd name="T57" fmla="*/ 87 h 92"/>
                <a:gd name="T58" fmla="*/ 50 w 94"/>
                <a:gd name="T59" fmla="*/ 84 h 92"/>
                <a:gd name="T60" fmla="*/ 53 w 94"/>
                <a:gd name="T61" fmla="*/ 89 h 92"/>
                <a:gd name="T62" fmla="*/ 84 w 94"/>
                <a:gd name="T63" fmla="*/ 83 h 92"/>
                <a:gd name="T64" fmla="*/ 5 w 94"/>
                <a:gd name="T65" fmla="*/ 79 h 92"/>
                <a:gd name="T66" fmla="*/ 85 w 94"/>
                <a:gd name="T67" fmla="*/ 7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92">
                  <a:moveTo>
                    <a:pt x="85" y="70"/>
                  </a:moveTo>
                  <a:cubicBezTo>
                    <a:pt x="79" y="70"/>
                    <a:pt x="79" y="70"/>
                    <a:pt x="79" y="70"/>
                  </a:cubicBezTo>
                  <a:cubicBezTo>
                    <a:pt x="79" y="70"/>
                    <a:pt x="79" y="70"/>
                    <a:pt x="79" y="70"/>
                  </a:cubicBezTo>
                  <a:cubicBezTo>
                    <a:pt x="78" y="69"/>
                    <a:pt x="78" y="69"/>
                    <a:pt x="78" y="69"/>
                  </a:cubicBezTo>
                  <a:cubicBezTo>
                    <a:pt x="78" y="68"/>
                    <a:pt x="78" y="68"/>
                    <a:pt x="79" y="67"/>
                  </a:cubicBezTo>
                  <a:cubicBezTo>
                    <a:pt x="79" y="67"/>
                    <a:pt x="79" y="67"/>
                    <a:pt x="79" y="67"/>
                  </a:cubicBezTo>
                  <a:cubicBezTo>
                    <a:pt x="83" y="67"/>
                    <a:pt x="83" y="67"/>
                    <a:pt x="83" y="67"/>
                  </a:cubicBezTo>
                  <a:cubicBezTo>
                    <a:pt x="88" y="67"/>
                    <a:pt x="92" y="63"/>
                    <a:pt x="91" y="58"/>
                  </a:cubicBezTo>
                  <a:cubicBezTo>
                    <a:pt x="89" y="8"/>
                    <a:pt x="89" y="8"/>
                    <a:pt x="89" y="8"/>
                  </a:cubicBezTo>
                  <a:cubicBezTo>
                    <a:pt x="89" y="4"/>
                    <a:pt x="85" y="0"/>
                    <a:pt x="80" y="0"/>
                  </a:cubicBezTo>
                  <a:cubicBezTo>
                    <a:pt x="13" y="0"/>
                    <a:pt x="13" y="0"/>
                    <a:pt x="13" y="0"/>
                  </a:cubicBezTo>
                  <a:cubicBezTo>
                    <a:pt x="9" y="0"/>
                    <a:pt x="5" y="4"/>
                    <a:pt x="5" y="8"/>
                  </a:cubicBezTo>
                  <a:cubicBezTo>
                    <a:pt x="2" y="58"/>
                    <a:pt x="2" y="58"/>
                    <a:pt x="2" y="58"/>
                  </a:cubicBezTo>
                  <a:cubicBezTo>
                    <a:pt x="2" y="63"/>
                    <a:pt x="6" y="67"/>
                    <a:pt x="10" y="67"/>
                  </a:cubicBezTo>
                  <a:cubicBezTo>
                    <a:pt x="16" y="67"/>
                    <a:pt x="16" y="67"/>
                    <a:pt x="16" y="67"/>
                  </a:cubicBezTo>
                  <a:cubicBezTo>
                    <a:pt x="16" y="67"/>
                    <a:pt x="16" y="67"/>
                    <a:pt x="16" y="67"/>
                  </a:cubicBezTo>
                  <a:cubicBezTo>
                    <a:pt x="16" y="67"/>
                    <a:pt x="16" y="67"/>
                    <a:pt x="16" y="68"/>
                  </a:cubicBezTo>
                  <a:cubicBezTo>
                    <a:pt x="16" y="68"/>
                    <a:pt x="17" y="68"/>
                    <a:pt x="17" y="69"/>
                  </a:cubicBezTo>
                  <a:cubicBezTo>
                    <a:pt x="17" y="69"/>
                    <a:pt x="16" y="69"/>
                    <a:pt x="16" y="70"/>
                  </a:cubicBezTo>
                  <a:cubicBezTo>
                    <a:pt x="16" y="70"/>
                    <a:pt x="16" y="70"/>
                    <a:pt x="16" y="70"/>
                  </a:cubicBezTo>
                  <a:cubicBezTo>
                    <a:pt x="9" y="70"/>
                    <a:pt x="9" y="70"/>
                    <a:pt x="9" y="70"/>
                  </a:cubicBezTo>
                  <a:cubicBezTo>
                    <a:pt x="4" y="70"/>
                    <a:pt x="0" y="79"/>
                    <a:pt x="0" y="85"/>
                  </a:cubicBezTo>
                  <a:cubicBezTo>
                    <a:pt x="0" y="91"/>
                    <a:pt x="4" y="92"/>
                    <a:pt x="9" y="92"/>
                  </a:cubicBezTo>
                  <a:cubicBezTo>
                    <a:pt x="85" y="92"/>
                    <a:pt x="85" y="92"/>
                    <a:pt x="85" y="92"/>
                  </a:cubicBezTo>
                  <a:cubicBezTo>
                    <a:pt x="90" y="92"/>
                    <a:pt x="94" y="91"/>
                    <a:pt x="94" y="85"/>
                  </a:cubicBezTo>
                  <a:cubicBezTo>
                    <a:pt x="94" y="79"/>
                    <a:pt x="90" y="70"/>
                    <a:pt x="85" y="70"/>
                  </a:cubicBezTo>
                  <a:close/>
                  <a:moveTo>
                    <a:pt x="14" y="62"/>
                  </a:moveTo>
                  <a:cubicBezTo>
                    <a:pt x="10" y="62"/>
                    <a:pt x="7" y="59"/>
                    <a:pt x="7" y="55"/>
                  </a:cubicBezTo>
                  <a:cubicBezTo>
                    <a:pt x="9" y="10"/>
                    <a:pt x="9" y="10"/>
                    <a:pt x="9" y="10"/>
                  </a:cubicBezTo>
                  <a:cubicBezTo>
                    <a:pt x="10" y="7"/>
                    <a:pt x="13" y="4"/>
                    <a:pt x="16" y="4"/>
                  </a:cubicBezTo>
                  <a:cubicBezTo>
                    <a:pt x="78" y="4"/>
                    <a:pt x="78" y="4"/>
                    <a:pt x="78" y="4"/>
                  </a:cubicBezTo>
                  <a:cubicBezTo>
                    <a:pt x="81" y="4"/>
                    <a:pt x="84" y="7"/>
                    <a:pt x="84" y="10"/>
                  </a:cubicBezTo>
                  <a:cubicBezTo>
                    <a:pt x="86" y="55"/>
                    <a:pt x="86" y="55"/>
                    <a:pt x="86" y="55"/>
                  </a:cubicBezTo>
                  <a:cubicBezTo>
                    <a:pt x="87" y="59"/>
                    <a:pt x="84" y="62"/>
                    <a:pt x="80" y="62"/>
                  </a:cubicBezTo>
                  <a:lnTo>
                    <a:pt x="14" y="62"/>
                  </a:lnTo>
                  <a:close/>
                  <a:moveTo>
                    <a:pt x="69" y="69"/>
                  </a:moveTo>
                  <a:cubicBezTo>
                    <a:pt x="69" y="69"/>
                    <a:pt x="69" y="69"/>
                    <a:pt x="69" y="70"/>
                  </a:cubicBezTo>
                  <a:cubicBezTo>
                    <a:pt x="69" y="70"/>
                    <a:pt x="69" y="70"/>
                    <a:pt x="68" y="70"/>
                  </a:cubicBezTo>
                  <a:cubicBezTo>
                    <a:pt x="26" y="70"/>
                    <a:pt x="26" y="70"/>
                    <a:pt x="26" y="70"/>
                  </a:cubicBezTo>
                  <a:cubicBezTo>
                    <a:pt x="26" y="70"/>
                    <a:pt x="26" y="70"/>
                    <a:pt x="26" y="70"/>
                  </a:cubicBezTo>
                  <a:cubicBezTo>
                    <a:pt x="26" y="69"/>
                    <a:pt x="25" y="69"/>
                    <a:pt x="25" y="69"/>
                  </a:cubicBezTo>
                  <a:cubicBezTo>
                    <a:pt x="25" y="68"/>
                    <a:pt x="26" y="68"/>
                    <a:pt x="26" y="67"/>
                  </a:cubicBezTo>
                  <a:cubicBezTo>
                    <a:pt x="26" y="67"/>
                    <a:pt x="26" y="67"/>
                    <a:pt x="26" y="67"/>
                  </a:cubicBezTo>
                  <a:cubicBezTo>
                    <a:pt x="33" y="67"/>
                    <a:pt x="33" y="67"/>
                    <a:pt x="33" y="67"/>
                  </a:cubicBezTo>
                  <a:cubicBezTo>
                    <a:pt x="56" y="67"/>
                    <a:pt x="56" y="67"/>
                    <a:pt x="56" y="67"/>
                  </a:cubicBezTo>
                  <a:cubicBezTo>
                    <a:pt x="68" y="67"/>
                    <a:pt x="68" y="67"/>
                    <a:pt x="68" y="67"/>
                  </a:cubicBezTo>
                  <a:cubicBezTo>
                    <a:pt x="68" y="67"/>
                    <a:pt x="69" y="67"/>
                    <a:pt x="69" y="67"/>
                  </a:cubicBezTo>
                  <a:cubicBezTo>
                    <a:pt x="69" y="67"/>
                    <a:pt x="69" y="67"/>
                    <a:pt x="69" y="68"/>
                  </a:cubicBezTo>
                  <a:cubicBezTo>
                    <a:pt x="69" y="68"/>
                    <a:pt x="69" y="68"/>
                    <a:pt x="69" y="69"/>
                  </a:cubicBezTo>
                  <a:close/>
                  <a:moveTo>
                    <a:pt x="53" y="89"/>
                  </a:moveTo>
                  <a:cubicBezTo>
                    <a:pt x="49" y="89"/>
                    <a:pt x="49" y="89"/>
                    <a:pt x="49" y="89"/>
                  </a:cubicBezTo>
                  <a:cubicBezTo>
                    <a:pt x="48" y="89"/>
                    <a:pt x="47" y="89"/>
                    <a:pt x="47" y="90"/>
                  </a:cubicBezTo>
                  <a:cubicBezTo>
                    <a:pt x="47" y="90"/>
                    <a:pt x="48" y="91"/>
                    <a:pt x="48" y="91"/>
                  </a:cubicBezTo>
                  <a:cubicBezTo>
                    <a:pt x="46" y="91"/>
                    <a:pt x="46" y="91"/>
                    <a:pt x="46" y="91"/>
                  </a:cubicBezTo>
                  <a:cubicBezTo>
                    <a:pt x="46" y="91"/>
                    <a:pt x="46" y="90"/>
                    <a:pt x="46" y="90"/>
                  </a:cubicBezTo>
                  <a:cubicBezTo>
                    <a:pt x="46" y="89"/>
                    <a:pt x="46" y="89"/>
                    <a:pt x="45" y="89"/>
                  </a:cubicBezTo>
                  <a:cubicBezTo>
                    <a:pt x="41" y="89"/>
                    <a:pt x="41" y="89"/>
                    <a:pt x="41" y="89"/>
                  </a:cubicBezTo>
                  <a:cubicBezTo>
                    <a:pt x="41" y="89"/>
                    <a:pt x="41" y="88"/>
                    <a:pt x="41" y="87"/>
                  </a:cubicBezTo>
                  <a:cubicBezTo>
                    <a:pt x="41" y="84"/>
                    <a:pt x="42" y="84"/>
                    <a:pt x="44" y="84"/>
                  </a:cubicBezTo>
                  <a:cubicBezTo>
                    <a:pt x="50" y="84"/>
                    <a:pt x="50" y="84"/>
                    <a:pt x="50" y="84"/>
                  </a:cubicBezTo>
                  <a:cubicBezTo>
                    <a:pt x="52" y="84"/>
                    <a:pt x="53" y="84"/>
                    <a:pt x="53" y="87"/>
                  </a:cubicBezTo>
                  <a:cubicBezTo>
                    <a:pt x="53" y="88"/>
                    <a:pt x="53" y="89"/>
                    <a:pt x="53" y="89"/>
                  </a:cubicBezTo>
                  <a:close/>
                  <a:moveTo>
                    <a:pt x="88" y="79"/>
                  </a:moveTo>
                  <a:cubicBezTo>
                    <a:pt x="88" y="81"/>
                    <a:pt x="86" y="83"/>
                    <a:pt x="84" y="83"/>
                  </a:cubicBezTo>
                  <a:cubicBezTo>
                    <a:pt x="10" y="83"/>
                    <a:pt x="10" y="83"/>
                    <a:pt x="10" y="83"/>
                  </a:cubicBezTo>
                  <a:cubicBezTo>
                    <a:pt x="8" y="83"/>
                    <a:pt x="6" y="81"/>
                    <a:pt x="5" y="79"/>
                  </a:cubicBezTo>
                  <a:cubicBezTo>
                    <a:pt x="5" y="77"/>
                    <a:pt x="7" y="73"/>
                    <a:pt x="9" y="73"/>
                  </a:cubicBezTo>
                  <a:cubicBezTo>
                    <a:pt x="85" y="73"/>
                    <a:pt x="85" y="73"/>
                    <a:pt x="85" y="73"/>
                  </a:cubicBezTo>
                  <a:cubicBezTo>
                    <a:pt x="87" y="73"/>
                    <a:pt x="89" y="77"/>
                    <a:pt x="88"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latin typeface="Microsoft YaHei Light" charset="-122"/>
                <a:ea typeface="Microsoft YaHei Light" charset="-122"/>
                <a:cs typeface="Microsoft YaHei Light" charset="-122"/>
              </a:endParaRPr>
            </a:p>
          </p:txBody>
        </p:sp>
      </p:grpSp>
      <p:sp>
        <p:nvSpPr>
          <p:cNvPr id="2" name="标题 1"/>
          <p:cNvSpPr>
            <a:spLocks noGrp="1"/>
          </p:cNvSpPr>
          <p:nvPr>
            <p:ph type="title"/>
          </p:nvPr>
        </p:nvSpPr>
        <p:spPr/>
        <p:txBody>
          <a:bodyPr/>
          <a:lstStyle/>
          <a:p>
            <a:r>
              <a:rPr kumimoji="1" lang="zh-CN" altLang="en-US" dirty="0" smtClean="0"/>
              <a:t>用户联系分析</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a:spLocks noChangeArrowheads="1"/>
          </p:cNvSpPr>
          <p:nvPr/>
        </p:nvSpPr>
        <p:spPr bwMode="auto">
          <a:xfrm>
            <a:off x="1494905" y="1897388"/>
            <a:ext cx="2773680" cy="338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文档使用次数</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文档使用时间</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操作文档用户</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文档使用轨迹</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文档使用事件</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通过硬盘传输轨迹</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通过邮件转发轨迹</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通过聊天工具转发轨迹</a:t>
            </a:r>
          </a:p>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通过移动介质传输轨迹</a:t>
            </a:r>
          </a:p>
        </p:txBody>
      </p:sp>
      <p:pic>
        <p:nvPicPr>
          <p:cNvPr id="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423" y="1623067"/>
            <a:ext cx="6102350" cy="487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r>
              <a:rPr kumimoji="1" lang="zh-CN" altLang="en-US" dirty="0"/>
              <a:t>文档追踪分析</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0556" y="1757589"/>
            <a:ext cx="5761447" cy="3406081"/>
          </a:xfrm>
          <a:prstGeom prst="rect">
            <a:avLst/>
          </a:prstGeom>
        </p:spPr>
      </p:pic>
    </p:spTree>
  </p:cSld>
  <p:clrMapOvr>
    <a:masterClrMapping/>
  </p:clrMapOvr>
  <p:transition spd="slow" advClick="0">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0"/>
          <p:cNvSpPr>
            <a:spLocks noChangeArrowheads="1"/>
          </p:cNvSpPr>
          <p:nvPr/>
        </p:nvSpPr>
        <p:spPr bwMode="auto">
          <a:xfrm>
            <a:off x="1338441" y="2999565"/>
            <a:ext cx="2868295" cy="2651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nSpc>
                <a:spcPct val="150000"/>
              </a:lnSpc>
              <a:buClr>
                <a:srgbClr val="ED7D31"/>
              </a:buClr>
              <a:buFont typeface="Wingdings" panose="05000000000000000000" charset="0"/>
              <a:buChar char="l"/>
            </a:pPr>
            <a:r>
              <a:rPr lang="zh-CN" altLang="en-US" sz="16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会话趋势及详情</a:t>
            </a: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表</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会话开始时段排名表</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会话时长排名表</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资源使用情况</a:t>
            </a:r>
            <a:r>
              <a:rPr lang="en-US" altLang="zh-CN"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TOP50</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日志趋势及详情表</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用户日志</a:t>
            </a:r>
            <a:r>
              <a:rPr lang="en-US" altLang="zh-CN"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TOP50</a:t>
            </a:r>
          </a:p>
          <a:p>
            <a:pPr marL="285750" indent="-285750">
              <a:lnSpc>
                <a:spcPct val="150000"/>
              </a:lnSpc>
              <a:buClr>
                <a:srgbClr val="ED7D31"/>
              </a:buClr>
              <a:buFont typeface="Wingdings" panose="05000000000000000000" charset="0"/>
              <a:buChar char="l"/>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用户应用使用统计表</a:t>
            </a:r>
            <a:endParaRPr lang="zh-CN" altLang="en-US" sz="1600" dirty="0" smtClean="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3718" y="2350338"/>
            <a:ext cx="7643988" cy="4050461"/>
          </a:xfrm>
          <a:prstGeom prst="rect">
            <a:avLst/>
          </a:prstGeom>
          <a:effectLst>
            <a:outerShdw blurRad="50800" dist="127000" dir="13500000" algn="br" rotWithShape="0">
              <a:prstClr val="black">
                <a:alpha val="40000"/>
              </a:prstClr>
            </a:outerShdw>
          </a:effectLst>
        </p:spPr>
      </p:pic>
      <p:grpSp>
        <p:nvGrpSpPr>
          <p:cNvPr id="11" name="Group 15"/>
          <p:cNvGrpSpPr/>
          <p:nvPr/>
        </p:nvGrpSpPr>
        <p:grpSpPr bwMode="auto">
          <a:xfrm>
            <a:off x="571813" y="1316893"/>
            <a:ext cx="1169633" cy="1169633"/>
            <a:chOff x="0" y="0"/>
            <a:chExt cx="1440000" cy="1440000"/>
          </a:xfrm>
        </p:grpSpPr>
        <p:sp>
          <p:nvSpPr>
            <p:cNvPr id="12" name="矩形 26"/>
            <p:cNvSpPr>
              <a:spLocks noChangeArrowheads="1"/>
            </p:cNvSpPr>
            <p:nvPr/>
          </p:nvSpPr>
          <p:spPr bwMode="auto">
            <a:xfrm>
              <a:off x="0" y="0"/>
              <a:ext cx="1440000" cy="1440000"/>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3" name="Group 17"/>
            <p:cNvGrpSpPr/>
            <p:nvPr/>
          </p:nvGrpSpPr>
          <p:grpSpPr bwMode="auto">
            <a:xfrm>
              <a:off x="496163" y="481876"/>
              <a:ext cx="447675" cy="476249"/>
              <a:chOff x="0" y="0"/>
              <a:chExt cx="447675" cy="476249"/>
            </a:xfrm>
          </p:grpSpPr>
          <p:sp>
            <p:nvSpPr>
              <p:cNvPr id="14" name="Freeform 6"/>
              <p:cNvSpPr>
                <a:spLocks noChangeArrowheads="1"/>
              </p:cNvSpPr>
              <p:nvPr/>
            </p:nvSpPr>
            <p:spPr bwMode="auto">
              <a:xfrm>
                <a:off x="23812" y="227012"/>
                <a:ext cx="412750" cy="249237"/>
              </a:xfrm>
              <a:custGeom>
                <a:avLst/>
                <a:gdLst>
                  <a:gd name="T0" fmla="*/ 2147483646 w 107"/>
                  <a:gd name="T1" fmla="*/ 0 h 65"/>
                  <a:gd name="T2" fmla="*/ 2147483646 w 107"/>
                  <a:gd name="T3" fmla="*/ 2147483646 h 65"/>
                  <a:gd name="T4" fmla="*/ 2147483646 w 107"/>
                  <a:gd name="T5" fmla="*/ 2147483646 h 65"/>
                  <a:gd name="T6" fmla="*/ 2147483646 w 107"/>
                  <a:gd name="T7" fmla="*/ 2147483646 h 65"/>
                  <a:gd name="T8" fmla="*/ 2147483646 w 107"/>
                  <a:gd name="T9" fmla="*/ 2147483646 h 65"/>
                  <a:gd name="T10" fmla="*/ 2147483646 w 107"/>
                  <a:gd name="T11" fmla="*/ 2147483646 h 65"/>
                  <a:gd name="T12" fmla="*/ 2147483646 w 107"/>
                  <a:gd name="T13" fmla="*/ 2147483646 h 65"/>
                  <a:gd name="T14" fmla="*/ 2147483646 w 107"/>
                  <a:gd name="T15" fmla="*/ 2147483646 h 65"/>
                  <a:gd name="T16" fmla="*/ 2147483646 w 107"/>
                  <a:gd name="T17" fmla="*/ 2147483646 h 65"/>
                  <a:gd name="T18" fmla="*/ 2147483646 w 107"/>
                  <a:gd name="T19" fmla="*/ 2147483646 h 65"/>
                  <a:gd name="T20" fmla="*/ 2147483646 w 107"/>
                  <a:gd name="T21" fmla="*/ 2147483646 h 65"/>
                  <a:gd name="T22" fmla="*/ 2147483646 w 107"/>
                  <a:gd name="T23" fmla="*/ 2147483646 h 65"/>
                  <a:gd name="T24" fmla="*/ 2147483646 w 107"/>
                  <a:gd name="T25" fmla="*/ 2147483646 h 65"/>
                  <a:gd name="T26" fmla="*/ 2147483646 w 107"/>
                  <a:gd name="T27" fmla="*/ 2147483646 h 65"/>
                  <a:gd name="T28" fmla="*/ 2147483646 w 107"/>
                  <a:gd name="T29" fmla="*/ 2147483646 h 65"/>
                  <a:gd name="T30" fmla="*/ 2147483646 w 107"/>
                  <a:gd name="T31" fmla="*/ 2147483646 h 65"/>
                  <a:gd name="T32" fmla="*/ 2147483646 w 107"/>
                  <a:gd name="T33" fmla="*/ 2147483646 h 65"/>
                  <a:gd name="T34" fmla="*/ 2147483646 w 107"/>
                  <a:gd name="T35" fmla="*/ 2147483646 h 65"/>
                  <a:gd name="T36" fmla="*/ 2147483646 w 107"/>
                  <a:gd name="T37" fmla="*/ 2147483646 h 65"/>
                  <a:gd name="T38" fmla="*/ 2147483646 w 107"/>
                  <a:gd name="T39" fmla="*/ 2147483646 h 65"/>
                  <a:gd name="T40" fmla="*/ 2147483646 w 107"/>
                  <a:gd name="T41" fmla="*/ 2147483646 h 65"/>
                  <a:gd name="T42" fmla="*/ 2147483646 w 107"/>
                  <a:gd name="T43" fmla="*/ 2147483646 h 65"/>
                  <a:gd name="T44" fmla="*/ 2147483646 w 107"/>
                  <a:gd name="T45" fmla="*/ 2147483646 h 65"/>
                  <a:gd name="T46" fmla="*/ 2147483646 w 107"/>
                  <a:gd name="T47" fmla="*/ 2147483646 h 65"/>
                  <a:gd name="T48" fmla="*/ 2147483646 w 107"/>
                  <a:gd name="T49" fmla="*/ 2147483646 h 65"/>
                  <a:gd name="T50" fmla="*/ 0 w 107"/>
                  <a:gd name="T51" fmla="*/ 2147483646 h 65"/>
                  <a:gd name="T52" fmla="*/ 0 w 107"/>
                  <a:gd name="T53" fmla="*/ 2147483646 h 65"/>
                  <a:gd name="T54" fmla="*/ 2147483646 w 107"/>
                  <a:gd name="T55" fmla="*/ 2147483646 h 65"/>
                  <a:gd name="T56" fmla="*/ 2147483646 w 107"/>
                  <a:gd name="T57" fmla="*/ 2147483646 h 65"/>
                  <a:gd name="T58" fmla="*/ 2147483646 w 107"/>
                  <a:gd name="T59" fmla="*/ 2147483646 h 65"/>
                  <a:gd name="T60" fmla="*/ 2147483646 w 107"/>
                  <a:gd name="T61" fmla="*/ 2147483646 h 65"/>
                  <a:gd name="T62" fmla="*/ 2147483646 w 107"/>
                  <a:gd name="T63" fmla="*/ 0 h 65"/>
                  <a:gd name="T64" fmla="*/ 2147483646 w 107"/>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65"/>
                  <a:gd name="T101" fmla="*/ 107 w 107"/>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65">
                    <a:moveTo>
                      <a:pt x="99" y="0"/>
                    </a:moveTo>
                    <a:cubicBezTo>
                      <a:pt x="97" y="0"/>
                      <a:pt x="96" y="1"/>
                      <a:pt x="96" y="3"/>
                    </a:cubicBezTo>
                    <a:cubicBezTo>
                      <a:pt x="96" y="54"/>
                      <a:pt x="96" y="54"/>
                      <a:pt x="96" y="54"/>
                    </a:cubicBezTo>
                    <a:cubicBezTo>
                      <a:pt x="84" y="54"/>
                      <a:pt x="84" y="54"/>
                      <a:pt x="84" y="54"/>
                    </a:cubicBezTo>
                    <a:cubicBezTo>
                      <a:pt x="84" y="12"/>
                      <a:pt x="84" y="12"/>
                      <a:pt x="84" y="12"/>
                    </a:cubicBezTo>
                    <a:cubicBezTo>
                      <a:pt x="84" y="10"/>
                      <a:pt x="82" y="9"/>
                      <a:pt x="81" y="9"/>
                    </a:cubicBezTo>
                    <a:cubicBezTo>
                      <a:pt x="74" y="9"/>
                      <a:pt x="74" y="9"/>
                      <a:pt x="74" y="9"/>
                    </a:cubicBezTo>
                    <a:cubicBezTo>
                      <a:pt x="73" y="9"/>
                      <a:pt x="72" y="10"/>
                      <a:pt x="72" y="12"/>
                    </a:cubicBezTo>
                    <a:cubicBezTo>
                      <a:pt x="72" y="54"/>
                      <a:pt x="72" y="54"/>
                      <a:pt x="72" y="54"/>
                    </a:cubicBezTo>
                    <a:cubicBezTo>
                      <a:pt x="60" y="54"/>
                      <a:pt x="60" y="54"/>
                      <a:pt x="60" y="54"/>
                    </a:cubicBezTo>
                    <a:cubicBezTo>
                      <a:pt x="60" y="20"/>
                      <a:pt x="60" y="20"/>
                      <a:pt x="60" y="20"/>
                    </a:cubicBezTo>
                    <a:cubicBezTo>
                      <a:pt x="60" y="18"/>
                      <a:pt x="58" y="17"/>
                      <a:pt x="57" y="17"/>
                    </a:cubicBezTo>
                    <a:cubicBezTo>
                      <a:pt x="50" y="17"/>
                      <a:pt x="50" y="17"/>
                      <a:pt x="50" y="17"/>
                    </a:cubicBezTo>
                    <a:cubicBezTo>
                      <a:pt x="49" y="17"/>
                      <a:pt x="47" y="18"/>
                      <a:pt x="47" y="20"/>
                    </a:cubicBezTo>
                    <a:cubicBezTo>
                      <a:pt x="47" y="54"/>
                      <a:pt x="47" y="54"/>
                      <a:pt x="47" y="54"/>
                    </a:cubicBezTo>
                    <a:cubicBezTo>
                      <a:pt x="35" y="54"/>
                      <a:pt x="35" y="54"/>
                      <a:pt x="35" y="54"/>
                    </a:cubicBezTo>
                    <a:cubicBezTo>
                      <a:pt x="35" y="31"/>
                      <a:pt x="35" y="31"/>
                      <a:pt x="35" y="31"/>
                    </a:cubicBezTo>
                    <a:cubicBezTo>
                      <a:pt x="35" y="30"/>
                      <a:pt x="34" y="28"/>
                      <a:pt x="33" y="28"/>
                    </a:cubicBezTo>
                    <a:cubicBezTo>
                      <a:pt x="26" y="28"/>
                      <a:pt x="26" y="28"/>
                      <a:pt x="26" y="28"/>
                    </a:cubicBezTo>
                    <a:cubicBezTo>
                      <a:pt x="25" y="28"/>
                      <a:pt x="23" y="30"/>
                      <a:pt x="23" y="31"/>
                    </a:cubicBezTo>
                    <a:cubicBezTo>
                      <a:pt x="23" y="54"/>
                      <a:pt x="23" y="54"/>
                      <a:pt x="23" y="54"/>
                    </a:cubicBezTo>
                    <a:cubicBezTo>
                      <a:pt x="11" y="54"/>
                      <a:pt x="11" y="54"/>
                      <a:pt x="11" y="54"/>
                    </a:cubicBezTo>
                    <a:cubicBezTo>
                      <a:pt x="11" y="36"/>
                      <a:pt x="11" y="36"/>
                      <a:pt x="11" y="36"/>
                    </a:cubicBezTo>
                    <a:cubicBezTo>
                      <a:pt x="11" y="34"/>
                      <a:pt x="10" y="33"/>
                      <a:pt x="8" y="33"/>
                    </a:cubicBezTo>
                    <a:cubicBezTo>
                      <a:pt x="3" y="33"/>
                      <a:pt x="3" y="33"/>
                      <a:pt x="3" y="33"/>
                    </a:cubicBezTo>
                    <a:cubicBezTo>
                      <a:pt x="1" y="33"/>
                      <a:pt x="0" y="34"/>
                      <a:pt x="0" y="36"/>
                    </a:cubicBezTo>
                    <a:cubicBezTo>
                      <a:pt x="0" y="60"/>
                      <a:pt x="0" y="60"/>
                      <a:pt x="0" y="60"/>
                    </a:cubicBezTo>
                    <a:cubicBezTo>
                      <a:pt x="0" y="63"/>
                      <a:pt x="2" y="65"/>
                      <a:pt x="6" y="65"/>
                    </a:cubicBezTo>
                    <a:cubicBezTo>
                      <a:pt x="102" y="65"/>
                      <a:pt x="102" y="65"/>
                      <a:pt x="102" y="65"/>
                    </a:cubicBezTo>
                    <a:cubicBezTo>
                      <a:pt x="105" y="65"/>
                      <a:pt x="107" y="63"/>
                      <a:pt x="107" y="60"/>
                    </a:cubicBezTo>
                    <a:cubicBezTo>
                      <a:pt x="107" y="3"/>
                      <a:pt x="107" y="3"/>
                      <a:pt x="107" y="3"/>
                    </a:cubicBezTo>
                    <a:cubicBezTo>
                      <a:pt x="107" y="1"/>
                      <a:pt x="106" y="0"/>
                      <a:pt x="104" y="0"/>
                    </a:cubicBezTo>
                    <a:lnTo>
                      <a:pt x="9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15" name="Freeform 7"/>
              <p:cNvSpPr>
                <a:spLocks noEditPoints="1" noChangeArrowheads="1"/>
              </p:cNvSpPr>
              <p:nvPr/>
            </p:nvSpPr>
            <p:spPr bwMode="auto">
              <a:xfrm>
                <a:off x="0" y="0"/>
                <a:ext cx="447675" cy="338137"/>
              </a:xfrm>
              <a:custGeom>
                <a:avLst/>
                <a:gdLst>
                  <a:gd name="T0" fmla="*/ 2147483646 w 116"/>
                  <a:gd name="T1" fmla="*/ 2147483646 h 88"/>
                  <a:gd name="T2" fmla="*/ 2147483646 w 116"/>
                  <a:gd name="T3" fmla="*/ 2147483646 h 88"/>
                  <a:gd name="T4" fmla="*/ 2147483646 w 116"/>
                  <a:gd name="T5" fmla="*/ 2147483646 h 88"/>
                  <a:gd name="T6" fmla="*/ 2147483646 w 116"/>
                  <a:gd name="T7" fmla="*/ 2147483646 h 88"/>
                  <a:gd name="T8" fmla="*/ 2147483646 w 116"/>
                  <a:gd name="T9" fmla="*/ 2147483646 h 88"/>
                  <a:gd name="T10" fmla="*/ 2147483646 w 116"/>
                  <a:gd name="T11" fmla="*/ 2147483646 h 88"/>
                  <a:gd name="T12" fmla="*/ 2147483646 w 116"/>
                  <a:gd name="T13" fmla="*/ 2147483646 h 88"/>
                  <a:gd name="T14" fmla="*/ 2147483646 w 116"/>
                  <a:gd name="T15" fmla="*/ 2147483646 h 88"/>
                  <a:gd name="T16" fmla="*/ 2147483646 w 116"/>
                  <a:gd name="T17" fmla="*/ 2147483646 h 88"/>
                  <a:gd name="T18" fmla="*/ 2147483646 w 116"/>
                  <a:gd name="T19" fmla="*/ 2147483646 h 88"/>
                  <a:gd name="T20" fmla="*/ 2147483646 w 116"/>
                  <a:gd name="T21" fmla="*/ 2147483646 h 88"/>
                  <a:gd name="T22" fmla="*/ 2147483646 w 116"/>
                  <a:gd name="T23" fmla="*/ 2147483646 h 88"/>
                  <a:gd name="T24" fmla="*/ 2147483646 w 116"/>
                  <a:gd name="T25" fmla="*/ 2147483646 h 88"/>
                  <a:gd name="T26" fmla="*/ 2147483646 w 116"/>
                  <a:gd name="T27" fmla="*/ 2147483646 h 88"/>
                  <a:gd name="T28" fmla="*/ 2147483646 w 116"/>
                  <a:gd name="T29" fmla="*/ 2147483646 h 88"/>
                  <a:gd name="T30" fmla="*/ 2147483646 w 116"/>
                  <a:gd name="T31" fmla="*/ 2147483646 h 88"/>
                  <a:gd name="T32" fmla="*/ 2147483646 w 116"/>
                  <a:gd name="T33" fmla="*/ 2147483646 h 88"/>
                  <a:gd name="T34" fmla="*/ 2147483646 w 116"/>
                  <a:gd name="T35" fmla="*/ 2147483646 h 88"/>
                  <a:gd name="T36" fmla="*/ 2147483646 w 116"/>
                  <a:gd name="T37" fmla="*/ 2147483646 h 88"/>
                  <a:gd name="T38" fmla="*/ 2147483646 w 116"/>
                  <a:gd name="T39" fmla="*/ 2147483646 h 88"/>
                  <a:gd name="T40" fmla="*/ 2147483646 w 116"/>
                  <a:gd name="T41" fmla="*/ 2147483646 h 88"/>
                  <a:gd name="T42" fmla="*/ 2147483646 w 116"/>
                  <a:gd name="T43" fmla="*/ 2147483646 h 88"/>
                  <a:gd name="T44" fmla="*/ 2147483646 w 116"/>
                  <a:gd name="T45" fmla="*/ 2147483646 h 88"/>
                  <a:gd name="T46" fmla="*/ 2147483646 w 116"/>
                  <a:gd name="T47" fmla="*/ 2147483646 h 88"/>
                  <a:gd name="T48" fmla="*/ 2147483646 w 116"/>
                  <a:gd name="T49" fmla="*/ 2147483646 h 88"/>
                  <a:gd name="T50" fmla="*/ 2147483646 w 116"/>
                  <a:gd name="T51" fmla="*/ 2147483646 h 88"/>
                  <a:gd name="T52" fmla="*/ 2147483646 w 116"/>
                  <a:gd name="T53" fmla="*/ 2147483646 h 88"/>
                  <a:gd name="T54" fmla="*/ 2147483646 w 116"/>
                  <a:gd name="T55" fmla="*/ 2147483646 h 88"/>
                  <a:gd name="T56" fmla="*/ 2147483646 w 116"/>
                  <a:gd name="T57" fmla="*/ 2147483646 h 88"/>
                  <a:gd name="T58" fmla="*/ 2147483646 w 116"/>
                  <a:gd name="T59" fmla="*/ 2147483646 h 88"/>
                  <a:gd name="T60" fmla="*/ 2147483646 w 116"/>
                  <a:gd name="T61" fmla="*/ 2147483646 h 88"/>
                  <a:gd name="T62" fmla="*/ 2147483646 w 116"/>
                  <a:gd name="T63" fmla="*/ 2147483646 h 88"/>
                  <a:gd name="T64" fmla="*/ 2147483646 w 116"/>
                  <a:gd name="T65" fmla="*/ 2147483646 h 88"/>
                  <a:gd name="T66" fmla="*/ 2147483646 w 116"/>
                  <a:gd name="T67" fmla="*/ 2147483646 h 88"/>
                  <a:gd name="T68" fmla="*/ 2147483646 w 116"/>
                  <a:gd name="T69" fmla="*/ 2147483646 h 88"/>
                  <a:gd name="T70" fmla="*/ 2147483646 w 116"/>
                  <a:gd name="T71" fmla="*/ 2147483646 h 88"/>
                  <a:gd name="T72" fmla="*/ 2147483646 w 116"/>
                  <a:gd name="T73" fmla="*/ 2147483646 h 88"/>
                  <a:gd name="T74" fmla="*/ 2147483646 w 116"/>
                  <a:gd name="T75" fmla="*/ 2147483646 h 88"/>
                  <a:gd name="T76" fmla="*/ 2147483646 w 116"/>
                  <a:gd name="T77" fmla="*/ 2147483646 h 88"/>
                  <a:gd name="T78" fmla="*/ 2147483646 w 116"/>
                  <a:gd name="T79" fmla="*/ 2147483646 h 88"/>
                  <a:gd name="T80" fmla="*/ 2147483646 w 116"/>
                  <a:gd name="T81" fmla="*/ 2147483646 h 88"/>
                  <a:gd name="T82" fmla="*/ 2147483646 w 116"/>
                  <a:gd name="T83" fmla="*/ 2147483646 h 88"/>
                  <a:gd name="T84" fmla="*/ 2147483646 w 116"/>
                  <a:gd name="T85" fmla="*/ 2147483646 h 88"/>
                  <a:gd name="T86" fmla="*/ 2147483646 w 116"/>
                  <a:gd name="T87" fmla="*/ 2147483646 h 88"/>
                  <a:gd name="T88" fmla="*/ 2147483646 w 116"/>
                  <a:gd name="T89" fmla="*/ 2147483646 h 88"/>
                  <a:gd name="T90" fmla="*/ 2147483646 w 116"/>
                  <a:gd name="T91" fmla="*/ 2147483646 h 88"/>
                  <a:gd name="T92" fmla="*/ 2147483646 w 116"/>
                  <a:gd name="T93" fmla="*/ 2147483646 h 88"/>
                  <a:gd name="T94" fmla="*/ 2147483646 w 116"/>
                  <a:gd name="T95" fmla="*/ 2147483646 h 88"/>
                  <a:gd name="T96" fmla="*/ 2147483646 w 116"/>
                  <a:gd name="T97" fmla="*/ 2147483646 h 88"/>
                  <a:gd name="T98" fmla="*/ 2147483646 w 116"/>
                  <a:gd name="T99" fmla="*/ 2147483646 h 88"/>
                  <a:gd name="T100" fmla="*/ 2147483646 w 116"/>
                  <a:gd name="T101" fmla="*/ 2147483646 h 88"/>
                  <a:gd name="T102" fmla="*/ 2147483646 w 116"/>
                  <a:gd name="T103" fmla="*/ 2147483646 h 88"/>
                  <a:gd name="T104" fmla="*/ 2147483646 w 116"/>
                  <a:gd name="T105" fmla="*/ 2147483646 h 88"/>
                  <a:gd name="T106" fmla="*/ 2147483646 w 116"/>
                  <a:gd name="T107" fmla="*/ 2147483646 h 88"/>
                  <a:gd name="T108" fmla="*/ 2147483646 w 116"/>
                  <a:gd name="T109" fmla="*/ 2147483646 h 88"/>
                  <a:gd name="T110" fmla="*/ 2147483646 w 116"/>
                  <a:gd name="T111" fmla="*/ 2147483646 h 88"/>
                  <a:gd name="T112" fmla="*/ 2147483646 w 116"/>
                  <a:gd name="T113" fmla="*/ 2147483646 h 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
                  <a:gd name="T172" fmla="*/ 0 h 88"/>
                  <a:gd name="T173" fmla="*/ 116 w 116"/>
                  <a:gd name="T174" fmla="*/ 88 h 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 h="88">
                    <a:moveTo>
                      <a:pt x="23" y="85"/>
                    </a:moveTo>
                    <a:cubicBezTo>
                      <a:pt x="51" y="57"/>
                      <a:pt x="51" y="57"/>
                      <a:pt x="51" y="57"/>
                    </a:cubicBezTo>
                    <a:cubicBezTo>
                      <a:pt x="59" y="65"/>
                      <a:pt x="59" y="65"/>
                      <a:pt x="59" y="65"/>
                    </a:cubicBezTo>
                    <a:cubicBezTo>
                      <a:pt x="62" y="67"/>
                      <a:pt x="62" y="67"/>
                      <a:pt x="62" y="67"/>
                    </a:cubicBezTo>
                    <a:cubicBezTo>
                      <a:pt x="62" y="68"/>
                      <a:pt x="62" y="68"/>
                      <a:pt x="62" y="68"/>
                    </a:cubicBezTo>
                    <a:cubicBezTo>
                      <a:pt x="63" y="69"/>
                      <a:pt x="64" y="70"/>
                      <a:pt x="66" y="70"/>
                    </a:cubicBezTo>
                    <a:cubicBezTo>
                      <a:pt x="67" y="70"/>
                      <a:pt x="68" y="69"/>
                      <a:pt x="69" y="68"/>
                    </a:cubicBezTo>
                    <a:cubicBezTo>
                      <a:pt x="96" y="40"/>
                      <a:pt x="96" y="40"/>
                      <a:pt x="96" y="40"/>
                    </a:cubicBezTo>
                    <a:cubicBezTo>
                      <a:pt x="107" y="52"/>
                      <a:pt x="107" y="52"/>
                      <a:pt x="107" y="52"/>
                    </a:cubicBezTo>
                    <a:cubicBezTo>
                      <a:pt x="109" y="53"/>
                      <a:pt x="111" y="53"/>
                      <a:pt x="112" y="53"/>
                    </a:cubicBezTo>
                    <a:cubicBezTo>
                      <a:pt x="113" y="53"/>
                      <a:pt x="113" y="53"/>
                      <a:pt x="113" y="53"/>
                    </a:cubicBezTo>
                    <a:cubicBezTo>
                      <a:pt x="113" y="52"/>
                      <a:pt x="113" y="52"/>
                      <a:pt x="113" y="52"/>
                    </a:cubicBezTo>
                    <a:cubicBezTo>
                      <a:pt x="113" y="52"/>
                      <a:pt x="113" y="52"/>
                      <a:pt x="113" y="52"/>
                    </a:cubicBezTo>
                    <a:cubicBezTo>
                      <a:pt x="114" y="52"/>
                      <a:pt x="114" y="52"/>
                      <a:pt x="114" y="52"/>
                    </a:cubicBezTo>
                    <a:cubicBezTo>
                      <a:pt x="115" y="51"/>
                      <a:pt x="115" y="50"/>
                      <a:pt x="115" y="48"/>
                    </a:cubicBezTo>
                    <a:cubicBezTo>
                      <a:pt x="116" y="48"/>
                      <a:pt x="115" y="6"/>
                      <a:pt x="115" y="6"/>
                    </a:cubicBezTo>
                    <a:cubicBezTo>
                      <a:pt x="115" y="3"/>
                      <a:pt x="114" y="2"/>
                      <a:pt x="112" y="1"/>
                    </a:cubicBezTo>
                    <a:cubicBezTo>
                      <a:pt x="111" y="1"/>
                      <a:pt x="111" y="1"/>
                      <a:pt x="111" y="1"/>
                    </a:cubicBezTo>
                    <a:cubicBezTo>
                      <a:pt x="111" y="1"/>
                      <a:pt x="111" y="1"/>
                      <a:pt x="111" y="1"/>
                    </a:cubicBezTo>
                    <a:cubicBezTo>
                      <a:pt x="72" y="1"/>
                      <a:pt x="72" y="1"/>
                      <a:pt x="72" y="1"/>
                    </a:cubicBezTo>
                    <a:cubicBezTo>
                      <a:pt x="69" y="1"/>
                      <a:pt x="67" y="0"/>
                      <a:pt x="65" y="2"/>
                    </a:cubicBezTo>
                    <a:cubicBezTo>
                      <a:pt x="64" y="2"/>
                      <a:pt x="64" y="3"/>
                      <a:pt x="64" y="4"/>
                    </a:cubicBezTo>
                    <a:cubicBezTo>
                      <a:pt x="63" y="5"/>
                      <a:pt x="63" y="7"/>
                      <a:pt x="65" y="9"/>
                    </a:cubicBezTo>
                    <a:cubicBezTo>
                      <a:pt x="76" y="20"/>
                      <a:pt x="76" y="20"/>
                      <a:pt x="76" y="20"/>
                    </a:cubicBezTo>
                    <a:cubicBezTo>
                      <a:pt x="66" y="30"/>
                      <a:pt x="66" y="30"/>
                      <a:pt x="66" y="30"/>
                    </a:cubicBezTo>
                    <a:cubicBezTo>
                      <a:pt x="54" y="19"/>
                      <a:pt x="54" y="19"/>
                      <a:pt x="54" y="19"/>
                    </a:cubicBezTo>
                    <a:cubicBezTo>
                      <a:pt x="54" y="19"/>
                      <a:pt x="53" y="17"/>
                      <a:pt x="53" y="17"/>
                    </a:cubicBezTo>
                    <a:cubicBezTo>
                      <a:pt x="51" y="16"/>
                      <a:pt x="49" y="18"/>
                      <a:pt x="48" y="19"/>
                    </a:cubicBezTo>
                    <a:cubicBezTo>
                      <a:pt x="46" y="21"/>
                      <a:pt x="46" y="21"/>
                      <a:pt x="46" y="21"/>
                    </a:cubicBezTo>
                    <a:cubicBezTo>
                      <a:pt x="34" y="33"/>
                      <a:pt x="34" y="33"/>
                      <a:pt x="34" y="33"/>
                    </a:cubicBezTo>
                    <a:cubicBezTo>
                      <a:pt x="2" y="64"/>
                      <a:pt x="2" y="64"/>
                      <a:pt x="2" y="64"/>
                    </a:cubicBezTo>
                    <a:cubicBezTo>
                      <a:pt x="0" y="67"/>
                      <a:pt x="0" y="72"/>
                      <a:pt x="2" y="74"/>
                    </a:cubicBezTo>
                    <a:cubicBezTo>
                      <a:pt x="13" y="85"/>
                      <a:pt x="13" y="85"/>
                      <a:pt x="13" y="85"/>
                    </a:cubicBezTo>
                    <a:cubicBezTo>
                      <a:pt x="16" y="88"/>
                      <a:pt x="20" y="88"/>
                      <a:pt x="23" y="85"/>
                    </a:cubicBezTo>
                    <a:close/>
                    <a:moveTo>
                      <a:pt x="40" y="39"/>
                    </a:moveTo>
                    <a:cubicBezTo>
                      <a:pt x="51" y="28"/>
                      <a:pt x="51" y="28"/>
                      <a:pt x="51" y="28"/>
                    </a:cubicBezTo>
                    <a:cubicBezTo>
                      <a:pt x="62" y="39"/>
                      <a:pt x="62" y="39"/>
                      <a:pt x="62" y="39"/>
                    </a:cubicBezTo>
                    <a:cubicBezTo>
                      <a:pt x="66" y="42"/>
                      <a:pt x="66" y="42"/>
                      <a:pt x="66" y="42"/>
                    </a:cubicBezTo>
                    <a:cubicBezTo>
                      <a:pt x="69" y="39"/>
                      <a:pt x="69" y="39"/>
                      <a:pt x="69" y="39"/>
                    </a:cubicBezTo>
                    <a:cubicBezTo>
                      <a:pt x="85" y="23"/>
                      <a:pt x="85" y="23"/>
                      <a:pt x="85" y="23"/>
                    </a:cubicBezTo>
                    <a:cubicBezTo>
                      <a:pt x="88" y="20"/>
                      <a:pt x="88" y="20"/>
                      <a:pt x="88" y="20"/>
                    </a:cubicBezTo>
                    <a:cubicBezTo>
                      <a:pt x="85" y="17"/>
                      <a:pt x="85" y="17"/>
                      <a:pt x="85" y="17"/>
                    </a:cubicBezTo>
                    <a:cubicBezTo>
                      <a:pt x="77" y="9"/>
                      <a:pt x="77" y="9"/>
                      <a:pt x="77" y="9"/>
                    </a:cubicBezTo>
                    <a:cubicBezTo>
                      <a:pt x="86" y="9"/>
                      <a:pt x="100" y="9"/>
                      <a:pt x="107" y="9"/>
                    </a:cubicBezTo>
                    <a:cubicBezTo>
                      <a:pt x="107" y="24"/>
                      <a:pt x="107" y="33"/>
                      <a:pt x="107" y="39"/>
                    </a:cubicBezTo>
                    <a:cubicBezTo>
                      <a:pt x="99" y="31"/>
                      <a:pt x="99" y="31"/>
                      <a:pt x="99" y="31"/>
                    </a:cubicBezTo>
                    <a:cubicBezTo>
                      <a:pt x="96" y="28"/>
                      <a:pt x="96" y="28"/>
                      <a:pt x="96" y="28"/>
                    </a:cubicBezTo>
                    <a:cubicBezTo>
                      <a:pt x="93" y="31"/>
                      <a:pt x="93" y="31"/>
                      <a:pt x="93" y="31"/>
                    </a:cubicBezTo>
                    <a:cubicBezTo>
                      <a:pt x="66" y="59"/>
                      <a:pt x="66" y="59"/>
                      <a:pt x="66" y="59"/>
                    </a:cubicBezTo>
                    <a:cubicBezTo>
                      <a:pt x="63" y="57"/>
                      <a:pt x="63" y="57"/>
                      <a:pt x="63" y="57"/>
                    </a:cubicBezTo>
                    <a:cubicBezTo>
                      <a:pt x="63" y="57"/>
                      <a:pt x="63" y="57"/>
                      <a:pt x="63" y="57"/>
                    </a:cubicBezTo>
                    <a:cubicBezTo>
                      <a:pt x="54" y="48"/>
                      <a:pt x="54" y="48"/>
                      <a:pt x="54" y="48"/>
                    </a:cubicBezTo>
                    <a:cubicBezTo>
                      <a:pt x="51" y="45"/>
                      <a:pt x="51" y="45"/>
                      <a:pt x="51" y="45"/>
                    </a:cubicBezTo>
                    <a:cubicBezTo>
                      <a:pt x="48" y="48"/>
                      <a:pt x="48" y="48"/>
                      <a:pt x="48" y="48"/>
                    </a:cubicBezTo>
                    <a:cubicBezTo>
                      <a:pt x="18" y="78"/>
                      <a:pt x="18" y="78"/>
                      <a:pt x="18" y="78"/>
                    </a:cubicBezTo>
                    <a:cubicBezTo>
                      <a:pt x="10" y="69"/>
                      <a:pt x="10" y="69"/>
                      <a:pt x="10" y="69"/>
                    </a:cubicBezTo>
                    <a:lnTo>
                      <a:pt x="40" y="3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grpSp>
      <p:grpSp>
        <p:nvGrpSpPr>
          <p:cNvPr id="16" name="Group 20"/>
          <p:cNvGrpSpPr/>
          <p:nvPr/>
        </p:nvGrpSpPr>
        <p:grpSpPr bwMode="auto">
          <a:xfrm>
            <a:off x="1816530" y="1316893"/>
            <a:ext cx="2322337" cy="1175058"/>
            <a:chOff x="0" y="0"/>
            <a:chExt cx="2845138" cy="1440000"/>
          </a:xfrm>
        </p:grpSpPr>
        <p:sp>
          <p:nvSpPr>
            <p:cNvPr id="17" name="矩形 29"/>
            <p:cNvSpPr>
              <a:spLocks noChangeArrowheads="1"/>
            </p:cNvSpPr>
            <p:nvPr/>
          </p:nvSpPr>
          <p:spPr bwMode="auto">
            <a:xfrm>
              <a:off x="0" y="0"/>
              <a:ext cx="2804573" cy="1440000"/>
            </a:xfrm>
            <a:prstGeom prst="rect">
              <a:avLst/>
            </a:prstGeom>
            <a:solidFill>
              <a:schemeClr val="accent1">
                <a:lumMod val="50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 name="文本框 30"/>
            <p:cNvSpPr>
              <a:spLocks noChangeArrowheads="1"/>
            </p:cNvSpPr>
            <p:nvPr/>
          </p:nvSpPr>
          <p:spPr bwMode="auto">
            <a:xfrm>
              <a:off x="480013" y="518366"/>
              <a:ext cx="2365125" cy="374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ts val="2200"/>
                </a:lnSpc>
                <a:spcBef>
                  <a:spcPct val="0"/>
                </a:spcBef>
                <a:buFont typeface="Arial" panose="020B0604020202020204" pitchFamily="34" charset="0"/>
                <a:buNone/>
              </a:pPr>
              <a:r>
                <a:rPr lang="zh-CN" altLang="en-US" sz="2400" b="1" dirty="0" smtClean="0">
                  <a:solidFill>
                    <a:schemeClr val="bg1"/>
                  </a:solidFill>
                </a:rPr>
                <a:t>分析报表</a:t>
              </a:r>
              <a:endParaRPr lang="zh-CN" altLang="en-US" sz="2400" b="1" dirty="0">
                <a:solidFill>
                  <a:schemeClr val="bg1"/>
                </a:solidFill>
                <a:sym typeface="宋体" panose="02010600030101010101" pitchFamily="2" charset="-122"/>
              </a:endParaRPr>
            </a:p>
          </p:txBody>
        </p:sp>
      </p:grpSp>
      <p:sp>
        <p:nvSpPr>
          <p:cNvPr id="19" name="Text Box 10"/>
          <p:cNvSpPr>
            <a:spLocks noChangeArrowheads="1"/>
          </p:cNvSpPr>
          <p:nvPr/>
        </p:nvSpPr>
        <p:spPr bwMode="auto">
          <a:xfrm>
            <a:off x="4702875" y="1597440"/>
            <a:ext cx="61255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buClr>
                <a:srgbClr val="ED7D31"/>
              </a:buClr>
            </a:pPr>
            <a:r>
              <a:rPr lang="zh-CN" altLang="en-US" sz="16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mn-ea"/>
              </a:rPr>
              <a:t>系统内置了多种常用报表，并可以根据场景或需要进行报表自定义</a:t>
            </a:r>
            <a:endParaRPr lang="zh-CN" altLang="en-US" sz="1600" dirty="0" smtClean="0">
              <a:solidFill>
                <a:schemeClr val="bg1"/>
              </a:solidFill>
              <a:effectLst/>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标题 1"/>
          <p:cNvSpPr>
            <a:spLocks noGrp="1"/>
          </p:cNvSpPr>
          <p:nvPr>
            <p:ph type="title"/>
          </p:nvPr>
        </p:nvSpPr>
        <p:spPr/>
        <p:txBody>
          <a:bodyPr/>
          <a:lstStyle/>
          <a:p>
            <a:r>
              <a:rPr kumimoji="1" lang="zh-CN" altLang="en-US" dirty="0" smtClean="0"/>
              <a:t>自定义报表</a:t>
            </a:r>
            <a:endParaRPr kumimoji="1" lang="zh-CN" altLang="en-US" dirty="0"/>
          </a:p>
        </p:txBody>
      </p:sp>
    </p:spTree>
    <p:extLst>
      <p:ext uri="{BB962C8B-B14F-4D97-AF65-F5344CB8AC3E}">
        <p14:creationId xmlns:p14="http://schemas.microsoft.com/office/powerpoint/2010/main" val="1314218593"/>
      </p:ext>
    </p:extLst>
  </p:cSld>
  <p:clrMapOvr>
    <a:masterClrMapping/>
  </p:clrMapOvr>
  <p:transition spd="slow" advClick="0">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7832" y="1350651"/>
            <a:ext cx="6102350" cy="487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p:nvPicPr>
        <p:blipFill>
          <a:blip r:embed="rId4"/>
          <a:stretch>
            <a:fillRect/>
          </a:stretch>
        </p:blipFill>
        <p:spPr>
          <a:xfrm>
            <a:off x="1205862" y="1571300"/>
            <a:ext cx="5649816" cy="3223227"/>
          </a:xfrm>
          <a:prstGeom prst="rect">
            <a:avLst/>
          </a:prstGeom>
        </p:spPr>
      </p:pic>
      <p:sp>
        <p:nvSpPr>
          <p:cNvPr id="43" name="KSO_Shape"/>
          <p:cNvSpPr/>
          <p:nvPr/>
        </p:nvSpPr>
        <p:spPr>
          <a:xfrm>
            <a:off x="8090569" y="1466188"/>
            <a:ext cx="474662" cy="47466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文本框 27"/>
          <p:cNvSpPr txBox="1">
            <a:spLocks noChangeArrowheads="1"/>
          </p:cNvSpPr>
          <p:nvPr/>
        </p:nvSpPr>
        <p:spPr bwMode="auto">
          <a:xfrm>
            <a:off x="8715359" y="1510642"/>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性能趋势分析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KSO_Shape"/>
          <p:cNvSpPr/>
          <p:nvPr/>
        </p:nvSpPr>
        <p:spPr>
          <a:xfrm>
            <a:off x="8090569" y="2317079"/>
            <a:ext cx="474662" cy="474663"/>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7" name="文本框 30"/>
          <p:cNvSpPr txBox="1">
            <a:spLocks noChangeArrowheads="1"/>
          </p:cNvSpPr>
          <p:nvPr/>
        </p:nvSpPr>
        <p:spPr bwMode="auto">
          <a:xfrm>
            <a:off x="8715359" y="2375821"/>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系统满意度分析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9" name="KSO_Shape"/>
          <p:cNvSpPr/>
          <p:nvPr/>
        </p:nvSpPr>
        <p:spPr>
          <a:xfrm>
            <a:off x="8090569" y="3169558"/>
            <a:ext cx="474662" cy="473075"/>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文本框 33"/>
          <p:cNvSpPr txBox="1">
            <a:spLocks noChangeArrowheads="1"/>
          </p:cNvSpPr>
          <p:nvPr/>
        </p:nvSpPr>
        <p:spPr bwMode="auto">
          <a:xfrm>
            <a:off x="8715359" y="3228299"/>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页面满意度分析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2" name="KSO_Shape"/>
          <p:cNvSpPr/>
          <p:nvPr/>
        </p:nvSpPr>
        <p:spPr>
          <a:xfrm>
            <a:off x="8090569" y="4020449"/>
            <a:ext cx="474662" cy="474662"/>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3" name="文本框 36"/>
          <p:cNvSpPr txBox="1">
            <a:spLocks noChangeArrowheads="1"/>
          </p:cNvSpPr>
          <p:nvPr/>
        </p:nvSpPr>
        <p:spPr bwMode="auto">
          <a:xfrm>
            <a:off x="8715359" y="407919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页面流量分析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5" name="KSO_Shape"/>
          <p:cNvSpPr/>
          <p:nvPr/>
        </p:nvSpPr>
        <p:spPr>
          <a:xfrm>
            <a:off x="8090569" y="4872927"/>
            <a:ext cx="474662" cy="474662"/>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6" name="文本框 36"/>
          <p:cNvSpPr txBox="1">
            <a:spLocks noChangeArrowheads="1"/>
          </p:cNvSpPr>
          <p:nvPr/>
        </p:nvSpPr>
        <p:spPr bwMode="auto">
          <a:xfrm>
            <a:off x="8715359" y="4931668"/>
            <a:ext cx="18004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网站访问量分析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kumimoji="1" lang="zh-CN" altLang="en-US" dirty="0"/>
              <a:t>网页应用性能分析</a:t>
            </a:r>
          </a:p>
        </p:txBody>
      </p:sp>
    </p:spTree>
    <p:extLst>
      <p:ext uri="{BB962C8B-B14F-4D97-AF65-F5344CB8AC3E}">
        <p14:creationId xmlns:p14="http://schemas.microsoft.com/office/powerpoint/2010/main" val="1281830857"/>
      </p:ext>
    </p:extLst>
  </p:cSld>
  <p:clrMapOvr>
    <a:masterClrMapping/>
  </p:clrMapOvr>
  <p:transition spd="slow" advClick="0">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
          <p:cNvGrpSpPr/>
          <p:nvPr/>
        </p:nvGrpSpPr>
        <p:grpSpPr>
          <a:xfrm rot="16200000">
            <a:off x="3371486" y="2258289"/>
            <a:ext cx="1183005" cy="920750"/>
            <a:chOff x="3631097" y="1691824"/>
            <a:chExt cx="689115" cy="636105"/>
          </a:xfrm>
        </p:grpSpPr>
        <p:cxnSp>
          <p:nvCxnSpPr>
            <p:cNvPr id="5" name="直接连接符 4"/>
            <p:cNvCxnSpPr/>
            <p:nvPr/>
          </p:nvCxnSpPr>
          <p:spPr>
            <a:xfrm>
              <a:off x="3631097" y="1691824"/>
              <a:ext cx="689115"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6"/>
            <p:cNvCxnSpPr/>
            <p:nvPr/>
          </p:nvCxnSpPr>
          <p:spPr>
            <a:xfrm>
              <a:off x="4319038" y="1691824"/>
              <a:ext cx="0" cy="636105"/>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7" name="组合 7"/>
          <p:cNvGrpSpPr/>
          <p:nvPr/>
        </p:nvGrpSpPr>
        <p:grpSpPr>
          <a:xfrm>
            <a:off x="6929391" y="2127479"/>
            <a:ext cx="997585" cy="1246505"/>
            <a:chOff x="3631096" y="1630017"/>
            <a:chExt cx="689113" cy="636105"/>
          </a:xfrm>
        </p:grpSpPr>
        <p:cxnSp>
          <p:nvCxnSpPr>
            <p:cNvPr id="8" name="直接连接符 2"/>
            <p:cNvCxnSpPr/>
            <p:nvPr/>
          </p:nvCxnSpPr>
          <p:spPr>
            <a:xfrm>
              <a:off x="3631096" y="1630017"/>
              <a:ext cx="68911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5"/>
            <p:cNvCxnSpPr/>
            <p:nvPr/>
          </p:nvCxnSpPr>
          <p:spPr>
            <a:xfrm>
              <a:off x="4320209" y="1630017"/>
              <a:ext cx="0" cy="63610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0" name="直接连接符 10"/>
          <p:cNvCxnSpPr/>
          <p:nvPr/>
        </p:nvCxnSpPr>
        <p:spPr>
          <a:xfrm flipH="1">
            <a:off x="7923801" y="4596994"/>
            <a:ext cx="3175" cy="80835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4089036" y="1120369"/>
            <a:ext cx="3134360" cy="1656080"/>
          </a:xfrm>
          <a:prstGeom prst="roundRect">
            <a:avLst/>
          </a:prstGeom>
          <a:solidFill>
            <a:srgbClr val="137DE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圆角矩形 11"/>
          <p:cNvSpPr/>
          <p:nvPr/>
        </p:nvSpPr>
        <p:spPr>
          <a:xfrm>
            <a:off x="1967501" y="3310484"/>
            <a:ext cx="3070860" cy="162369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圆角矩形 12"/>
          <p:cNvSpPr/>
          <p:nvPr/>
        </p:nvSpPr>
        <p:spPr>
          <a:xfrm>
            <a:off x="6679836" y="3277464"/>
            <a:ext cx="2494280" cy="131953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圆角矩形 13"/>
          <p:cNvSpPr/>
          <p:nvPr/>
        </p:nvSpPr>
        <p:spPr>
          <a:xfrm>
            <a:off x="7081156" y="5405349"/>
            <a:ext cx="1684655" cy="1130935"/>
          </a:xfrm>
          <a:prstGeom prst="roundRect">
            <a:avLst/>
          </a:prstGeom>
          <a:solidFill>
            <a:srgbClr val="369B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15" name="组合 46"/>
          <p:cNvGrpSpPr/>
          <p:nvPr/>
        </p:nvGrpSpPr>
        <p:grpSpPr>
          <a:xfrm>
            <a:off x="2109592" y="3817425"/>
            <a:ext cx="2877128" cy="984323"/>
            <a:chOff x="2468" y="3513"/>
            <a:chExt cx="7051" cy="2412"/>
          </a:xfrm>
        </p:grpSpPr>
        <p:pic>
          <p:nvPicPr>
            <p:cNvPr id="16" name="Picture 271" descr="E:\工作\其他\ppt\ppt_icon\15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9" y="3513"/>
              <a:ext cx="690" cy="145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72" descr="E:\工作\其他\ppt\ppt_icon\15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3" y="3755"/>
              <a:ext cx="1908" cy="121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75" descr="E:\工作\其他\ppt\ppt_icon\15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7" y="3813"/>
              <a:ext cx="1365" cy="115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3"/>
            <p:cNvSpPr txBox="1"/>
            <p:nvPr/>
          </p:nvSpPr>
          <p:spPr>
            <a:xfrm>
              <a:off x="2468" y="5222"/>
              <a:ext cx="3094" cy="703"/>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服务器</a:t>
              </a:r>
            </a:p>
          </p:txBody>
        </p:sp>
        <p:sp>
          <p:nvSpPr>
            <p:cNvPr id="21" name="TextBox 10"/>
            <p:cNvSpPr txBox="1"/>
            <p:nvPr/>
          </p:nvSpPr>
          <p:spPr>
            <a:xfrm>
              <a:off x="4606" y="5222"/>
              <a:ext cx="2375" cy="703"/>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业务系统</a:t>
              </a:r>
            </a:p>
          </p:txBody>
        </p:sp>
        <p:sp>
          <p:nvSpPr>
            <p:cNvPr id="22" name="TextBox 11"/>
            <p:cNvSpPr txBox="1"/>
            <p:nvPr/>
          </p:nvSpPr>
          <p:spPr>
            <a:xfrm>
              <a:off x="6822" y="5222"/>
              <a:ext cx="2118" cy="703"/>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数据库</a:t>
              </a:r>
            </a:p>
          </p:txBody>
        </p:sp>
        <p:sp>
          <p:nvSpPr>
            <p:cNvPr id="23" name="TextBox 12"/>
            <p:cNvSpPr txBox="1"/>
            <p:nvPr/>
          </p:nvSpPr>
          <p:spPr>
            <a:xfrm>
              <a:off x="8221" y="5222"/>
              <a:ext cx="1298" cy="679"/>
            </a:xfrm>
            <a:prstGeom prst="rect">
              <a:avLst/>
            </a:prstGeom>
            <a:noFill/>
          </p:spPr>
          <p:txBody>
            <a:bodyPr wrap="square" rtlCol="0">
              <a:spAutoFit/>
            </a:bodyPr>
            <a:lstStyle/>
            <a:p>
              <a:pPr algn="ctr"/>
              <a:endParaRPr lang="zh-CN" altLang="en-US" sz="1200" dirty="0" smtClean="0">
                <a:solidFill>
                  <a:schemeClr val="bg1"/>
                </a:solidFill>
                <a:latin typeface="微软雅黑" panose="020B0503020204020204" pitchFamily="34" charset="-122"/>
                <a:ea typeface="微软雅黑" panose="020B0503020204020204" pitchFamily="34" charset="-122"/>
              </a:endParaRPr>
            </a:p>
          </p:txBody>
        </p:sp>
      </p:grpSp>
      <p:sp>
        <p:nvSpPr>
          <p:cNvPr id="24" name="TextBox 8"/>
          <p:cNvSpPr txBox="1"/>
          <p:nvPr/>
        </p:nvSpPr>
        <p:spPr>
          <a:xfrm>
            <a:off x="3184286" y="3384500"/>
            <a:ext cx="646331" cy="369332"/>
          </a:xfrm>
          <a:prstGeom prst="rect">
            <a:avLst/>
          </a:prstGeom>
          <a:noFill/>
        </p:spPr>
        <p:txBody>
          <a:bodyPr wrap="none" rtlCol="0">
            <a:spAutoFit/>
          </a:bodyPr>
          <a:lstStyle/>
          <a:p>
            <a:pPr algn="ctr"/>
            <a:r>
              <a:rPr lang="zh-CN" altLang="en-US" sz="1800" dirty="0" smtClean="0">
                <a:solidFill>
                  <a:schemeClr val="bg1"/>
                </a:solidFill>
                <a:latin typeface="微软雅黑" panose="020B0503020204020204" pitchFamily="34" charset="-122"/>
                <a:ea typeface="微软雅黑" panose="020B0503020204020204" pitchFamily="34" charset="-122"/>
              </a:rPr>
              <a:t>资源</a:t>
            </a:r>
          </a:p>
        </p:txBody>
      </p:sp>
      <p:grpSp>
        <p:nvGrpSpPr>
          <p:cNvPr id="25" name="组合 54"/>
          <p:cNvGrpSpPr/>
          <p:nvPr/>
        </p:nvGrpSpPr>
        <p:grpSpPr>
          <a:xfrm>
            <a:off x="4391931" y="1647638"/>
            <a:ext cx="2462693" cy="1105499"/>
            <a:chOff x="2434" y="7401"/>
            <a:chExt cx="5038" cy="2262"/>
          </a:xfrm>
        </p:grpSpPr>
        <p:pic>
          <p:nvPicPr>
            <p:cNvPr id="26" name="Picture 281" descr="E:\工作\其他\ppt\ppt_icon\15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4" y="7401"/>
              <a:ext cx="1518" cy="1507"/>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1"/>
            <p:cNvSpPr txBox="1"/>
            <p:nvPr/>
          </p:nvSpPr>
          <p:spPr>
            <a:xfrm>
              <a:off x="4202" y="9076"/>
              <a:ext cx="1571" cy="587"/>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Agent</a:t>
              </a:r>
            </a:p>
          </p:txBody>
        </p:sp>
        <p:pic>
          <p:nvPicPr>
            <p:cNvPr id="28" name="Picture 281" descr="E:\工作\其他\ppt\ppt_icon\15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4" y="7401"/>
              <a:ext cx="1518" cy="1507"/>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2"/>
            <p:cNvSpPr txBox="1"/>
            <p:nvPr/>
          </p:nvSpPr>
          <p:spPr>
            <a:xfrm>
              <a:off x="2434" y="9076"/>
              <a:ext cx="1559" cy="587"/>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Agent</a:t>
              </a:r>
            </a:p>
          </p:txBody>
        </p:sp>
        <p:pic>
          <p:nvPicPr>
            <p:cNvPr id="30" name="Picture 281" descr="E:\工作\其他\ppt\ppt_icon\155.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4" y="7401"/>
              <a:ext cx="1518" cy="1507"/>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23"/>
            <p:cNvSpPr txBox="1"/>
            <p:nvPr/>
          </p:nvSpPr>
          <p:spPr>
            <a:xfrm>
              <a:off x="5975" y="9076"/>
              <a:ext cx="1478" cy="587"/>
            </a:xfrm>
            <a:prstGeom prst="rect">
              <a:avLst/>
            </a:prstGeom>
            <a:noFill/>
          </p:spPr>
          <p:txBody>
            <a:bodyPr wrap="square" rtlCol="0">
              <a:spAutoFit/>
            </a:bodyPr>
            <a:lstStyle/>
            <a:p>
              <a:pPr algn="ctr"/>
              <a:r>
                <a:rPr lang="en-US" altLang="zh-CN" sz="1200" dirty="0">
                  <a:solidFill>
                    <a:schemeClr val="bg1"/>
                  </a:solidFill>
                  <a:latin typeface="微软雅黑" panose="020B0503020204020204" pitchFamily="34" charset="-122"/>
                  <a:ea typeface="微软雅黑" panose="020B0503020204020204" pitchFamily="34" charset="-122"/>
                </a:rPr>
                <a:t>Agent</a:t>
              </a:r>
            </a:p>
          </p:txBody>
        </p:sp>
      </p:grpSp>
      <p:sp>
        <p:nvSpPr>
          <p:cNvPr id="32" name="TextBox 30"/>
          <p:cNvSpPr txBox="1"/>
          <p:nvPr/>
        </p:nvSpPr>
        <p:spPr>
          <a:xfrm>
            <a:off x="5110238" y="1195829"/>
            <a:ext cx="1107996" cy="369332"/>
          </a:xfrm>
          <a:prstGeom prst="rect">
            <a:avLst/>
          </a:prstGeom>
          <a:noFill/>
        </p:spPr>
        <p:txBody>
          <a:bodyPr wrap="none" rtlCol="0">
            <a:spAutoFit/>
          </a:bodyPr>
          <a:lstStyle/>
          <a:p>
            <a:pPr algn="ctr"/>
            <a:r>
              <a:rPr lang="zh-CN" altLang="en-US" sz="1800" dirty="0" smtClean="0">
                <a:solidFill>
                  <a:schemeClr val="bg1"/>
                </a:solidFill>
                <a:latin typeface="微软雅黑" panose="020B0503020204020204" pitchFamily="34" charset="-122"/>
                <a:ea typeface="微软雅黑" panose="020B0503020204020204" pitchFamily="34" charset="-122"/>
              </a:rPr>
              <a:t>终端桌面</a:t>
            </a:r>
          </a:p>
        </p:txBody>
      </p:sp>
      <p:pic>
        <p:nvPicPr>
          <p:cNvPr id="33" name="Picture 279" descr="E:\工作\其他\ppt\ppt_icon\1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49456" y="3720694"/>
            <a:ext cx="975360" cy="772795"/>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2"/>
          <p:cNvSpPr txBox="1"/>
          <p:nvPr/>
        </p:nvSpPr>
        <p:spPr>
          <a:xfrm>
            <a:off x="7107191" y="3305404"/>
            <a:ext cx="1659890" cy="338554"/>
          </a:xfrm>
          <a:prstGeom prst="rect">
            <a:avLst/>
          </a:prstGeom>
          <a:noFill/>
        </p:spPr>
        <p:txBody>
          <a:bodyPr wrap="square" rtlCol="0">
            <a:spAutoFit/>
          </a:bodyPr>
          <a:lstStyle/>
          <a:p>
            <a:pPr algn="ctr"/>
            <a:r>
              <a:rPr lang="en-US" altLang="zh-CN" sz="1600" dirty="0" smtClean="0">
                <a:solidFill>
                  <a:schemeClr val="bg1"/>
                </a:solidFill>
                <a:latin typeface="微软雅黑" panose="020B0503020204020204" pitchFamily="34" charset="-122"/>
                <a:ea typeface="微软雅黑" panose="020B0503020204020204" pitchFamily="34" charset="-122"/>
              </a:rPr>
              <a:t>UEBA</a:t>
            </a:r>
            <a:r>
              <a:rPr lang="zh-CN" altLang="en-US" sz="1600" dirty="0" smtClean="0">
                <a:solidFill>
                  <a:schemeClr val="bg1"/>
                </a:solidFill>
                <a:latin typeface="微软雅黑" panose="020B0503020204020204" pitchFamily="34" charset="-122"/>
                <a:ea typeface="微软雅黑" panose="020B0503020204020204" pitchFamily="34" charset="-122"/>
              </a:rPr>
              <a:t>服务器</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pic>
        <p:nvPicPr>
          <p:cNvPr id="35" name="Picture 280" descr="E:\工作\其他\ppt\ppt_icon\14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11686" y="5711419"/>
            <a:ext cx="823595" cy="82804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3"/>
          <p:cNvSpPr txBox="1"/>
          <p:nvPr/>
        </p:nvSpPr>
        <p:spPr>
          <a:xfrm>
            <a:off x="7368811" y="5472659"/>
            <a:ext cx="1109345" cy="287020"/>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审计终端</a:t>
            </a:r>
          </a:p>
        </p:txBody>
      </p:sp>
      <p:sp>
        <p:nvSpPr>
          <p:cNvPr id="37" name="TextBox 49"/>
          <p:cNvSpPr txBox="1"/>
          <p:nvPr/>
        </p:nvSpPr>
        <p:spPr>
          <a:xfrm>
            <a:off x="7967616" y="2582774"/>
            <a:ext cx="591820" cy="532765"/>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网络可达</a:t>
            </a:r>
          </a:p>
        </p:txBody>
      </p:sp>
      <p:sp>
        <p:nvSpPr>
          <p:cNvPr id="38" name="TextBox 49"/>
          <p:cNvSpPr txBox="1"/>
          <p:nvPr/>
        </p:nvSpPr>
        <p:spPr>
          <a:xfrm>
            <a:off x="7926976" y="4734789"/>
            <a:ext cx="672465" cy="532765"/>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网络可达</a:t>
            </a:r>
          </a:p>
        </p:txBody>
      </p:sp>
      <p:sp>
        <p:nvSpPr>
          <p:cNvPr id="39" name="标题 38"/>
          <p:cNvSpPr>
            <a:spLocks noGrp="1"/>
          </p:cNvSpPr>
          <p:nvPr>
            <p:ph type="title"/>
          </p:nvPr>
        </p:nvSpPr>
        <p:spPr/>
        <p:txBody>
          <a:bodyPr/>
          <a:lstStyle/>
          <a:p>
            <a:r>
              <a:rPr kumimoji="1" lang="zh-CN" altLang="en-US" dirty="0"/>
              <a:t>系统部署</a:t>
            </a:r>
          </a:p>
        </p:txBody>
      </p:sp>
      <p:sp>
        <p:nvSpPr>
          <p:cNvPr id="40" name="文本框 39"/>
          <p:cNvSpPr txBox="1"/>
          <p:nvPr/>
        </p:nvSpPr>
        <p:spPr>
          <a:xfrm>
            <a:off x="7665586" y="1016845"/>
            <a:ext cx="3300730" cy="461665"/>
          </a:xfrm>
          <a:prstGeom prst="rect">
            <a:avLst/>
          </a:prstGeom>
          <a:noFill/>
        </p:spPr>
        <p:txBody>
          <a:bodyPr wrap="square" rtlCol="0">
            <a:spAutoFit/>
          </a:bodyPr>
          <a:lstStyle/>
          <a:p>
            <a:r>
              <a:rPr kumimoji="1" lang="zh-CN" altLang="en-US" sz="2400" dirty="0" smtClean="0">
                <a:solidFill>
                  <a:srgbClr val="00B0F0"/>
                </a:solidFill>
                <a:latin typeface="Microsoft YaHei Light" charset="-122"/>
                <a:ea typeface="Microsoft YaHei Light" charset="-122"/>
                <a:cs typeface="Microsoft YaHei Light" charset="-122"/>
              </a:rPr>
              <a:t>需在桌面机安装</a:t>
            </a:r>
            <a:r>
              <a:rPr kumimoji="1" lang="en-US" altLang="zh-CN" sz="2400" dirty="0" smtClean="0">
                <a:solidFill>
                  <a:srgbClr val="00B0F0"/>
                </a:solidFill>
                <a:latin typeface="Microsoft YaHei Light" charset="-122"/>
                <a:ea typeface="Microsoft YaHei Light" charset="-122"/>
                <a:cs typeface="Microsoft YaHei Light" charset="-122"/>
              </a:rPr>
              <a:t>agent</a:t>
            </a:r>
            <a:endParaRPr kumimoji="1" lang="zh-CN" altLang="en-US" sz="2400" dirty="0">
              <a:solidFill>
                <a:srgbClr val="00B0F0"/>
              </a:solidFill>
              <a:latin typeface="Microsoft YaHei Light" charset="-122"/>
              <a:ea typeface="Microsoft YaHei Light" charset="-122"/>
              <a:cs typeface="Microsoft YaHei Light" charset="-122"/>
            </a:endParaRPr>
          </a:p>
        </p:txBody>
      </p:sp>
    </p:spTree>
  </p:cSld>
  <p:clrMapOvr>
    <a:masterClrMapping/>
  </p:clrMapOvr>
  <p:transition spd="slow" advClick="0">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p:nvPr/>
        </p:nvSpPr>
        <p:spPr>
          <a:xfrm>
            <a:off x="1846364" y="1596147"/>
            <a:ext cx="539750" cy="539750"/>
          </a:xfrm>
          <a:prstGeom prst="rect">
            <a:avLst/>
          </a:prstGeom>
          <a:solidFill>
            <a:srgbClr val="2E72B6"/>
          </a:solidFill>
          <a:ln w="9525">
            <a:noFill/>
          </a:ln>
        </p:spPr>
        <p:txBody>
          <a:bodyPr lIns="68580" tIns="34290" rIns="68580" bIns="34290" anchor="ctr"/>
          <a:lstStyle/>
          <a:p>
            <a:pPr lvl="0" algn="ctr" defTabSz="685800" eaLnBrk="1" hangingPunct="1"/>
            <a:endParaRPr lang="en-US" altLang="zh-CN" sz="1300" dirty="0">
              <a:solidFill>
                <a:srgbClr val="000000"/>
              </a:solidFill>
              <a:latin typeface="Calibri" panose="020F0502020204030204" pitchFamily="34" charset="0"/>
              <a:ea typeface="宋体" panose="02010600030101010101" pitchFamily="2" charset="-122"/>
            </a:endParaRPr>
          </a:p>
        </p:txBody>
      </p:sp>
      <p:sp>
        <p:nvSpPr>
          <p:cNvPr id="3" name="Rectangle 20"/>
          <p:cNvSpPr/>
          <p:nvPr/>
        </p:nvSpPr>
        <p:spPr>
          <a:xfrm>
            <a:off x="1862239" y="3221747"/>
            <a:ext cx="539750" cy="539750"/>
          </a:xfrm>
          <a:prstGeom prst="rect">
            <a:avLst/>
          </a:prstGeom>
          <a:solidFill>
            <a:srgbClr val="D7702B"/>
          </a:solidFill>
          <a:ln w="9525">
            <a:noFill/>
          </a:ln>
        </p:spPr>
        <p:txBody>
          <a:bodyPr lIns="68580" tIns="34290" rIns="68580" bIns="34290" anchor="ctr"/>
          <a:lstStyle/>
          <a:p>
            <a:pPr lvl="0" algn="ctr" defTabSz="685800" eaLnBrk="1" hangingPunct="1"/>
            <a:endParaRPr lang="en-US" altLang="zh-CN" sz="1300" dirty="0">
              <a:solidFill>
                <a:srgbClr val="000000"/>
              </a:solidFill>
              <a:latin typeface="Calibri" panose="020F0502020204030204" pitchFamily="34" charset="0"/>
              <a:ea typeface="宋体" panose="02010600030101010101" pitchFamily="2" charset="-122"/>
            </a:endParaRPr>
          </a:p>
        </p:txBody>
      </p:sp>
      <p:sp>
        <p:nvSpPr>
          <p:cNvPr id="4" name="文本框 3"/>
          <p:cNvSpPr txBox="1"/>
          <p:nvPr/>
        </p:nvSpPr>
        <p:spPr>
          <a:xfrm>
            <a:off x="2613444" y="1652662"/>
            <a:ext cx="1554480" cy="384810"/>
          </a:xfrm>
          <a:prstGeom prst="rect">
            <a:avLst/>
          </a:prstGeom>
          <a:noFill/>
        </p:spPr>
        <p:txBody>
          <a:bodyPr wrap="none" rtlCol="0" anchor="t">
            <a:spAutoFit/>
          </a:bodyPr>
          <a:lstStyle/>
          <a:p>
            <a:pPr algn="ctr"/>
            <a:r>
              <a:rPr lang="zh-CN" altLang="en-US" dirty="0" smtClean="0">
                <a:solidFill>
                  <a:schemeClr val="bg1"/>
                </a:solidFill>
                <a:ea typeface="微软雅黑" panose="020B0503020204020204" pitchFamily="34" charset="-122"/>
                <a:sym typeface="+mn-ea"/>
              </a:rPr>
              <a:t>终端性能参数</a:t>
            </a:r>
            <a:endParaRPr lang="zh-CN" altLang="en-US"/>
          </a:p>
        </p:txBody>
      </p:sp>
      <p:sp>
        <p:nvSpPr>
          <p:cNvPr id="5" name="TextBox 2"/>
          <p:cNvSpPr txBox="1">
            <a:spLocks noChangeArrowheads="1"/>
          </p:cNvSpPr>
          <p:nvPr/>
        </p:nvSpPr>
        <p:spPr bwMode="auto">
          <a:xfrm>
            <a:off x="2561374" y="2037472"/>
            <a:ext cx="4643755"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性能需求</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CPU:2%-3%,</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内存：</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10M</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，硬盘：</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5M</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p>
          <a:p>
            <a:pPr marL="285750" indent="-285750">
              <a:lnSpc>
                <a:spcPct val="150000"/>
              </a:lnSpc>
              <a:buFont typeface="Arial" panose="020B0604020202020204" pitchFamily="34" charset="0"/>
              <a:buChar char="•"/>
            </a:pP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带宽要求：每客户端需要网络带宽大约为</a:t>
            </a:r>
            <a:r>
              <a:rPr kumimoji="1" lang="en-US" altLang="zh-CN"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20Kbps</a:t>
            </a: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p>
        </p:txBody>
      </p:sp>
      <p:sp>
        <p:nvSpPr>
          <p:cNvPr id="6" name="文本框 5"/>
          <p:cNvSpPr txBox="1"/>
          <p:nvPr/>
        </p:nvSpPr>
        <p:spPr>
          <a:xfrm>
            <a:off x="2613444" y="3300487"/>
            <a:ext cx="1783080" cy="384810"/>
          </a:xfrm>
          <a:prstGeom prst="rect">
            <a:avLst/>
          </a:prstGeom>
          <a:noFill/>
        </p:spPr>
        <p:txBody>
          <a:bodyPr wrap="none" rtlCol="0" anchor="t">
            <a:spAutoFit/>
          </a:bodyPr>
          <a:lstStyle/>
          <a:p>
            <a:pPr algn="ctr"/>
            <a:r>
              <a:rPr lang="zh-CN" altLang="en-US" dirty="0">
                <a:solidFill>
                  <a:schemeClr val="bg1"/>
                </a:solidFill>
                <a:ea typeface="微软雅黑" panose="020B0503020204020204" pitchFamily="34" charset="-122"/>
                <a:sym typeface="+mn-ea"/>
              </a:rPr>
              <a:t>服务</a:t>
            </a:r>
            <a:r>
              <a:rPr lang="zh-CN" altLang="en-US" dirty="0" smtClean="0">
                <a:solidFill>
                  <a:schemeClr val="bg1"/>
                </a:solidFill>
                <a:ea typeface="微软雅黑" panose="020B0503020204020204" pitchFamily="34" charset="-122"/>
                <a:sym typeface="+mn-ea"/>
              </a:rPr>
              <a:t>端性能参数</a:t>
            </a:r>
            <a:endParaRPr lang="zh-CN" altLang="en-US"/>
          </a:p>
        </p:txBody>
      </p:sp>
      <p:sp>
        <p:nvSpPr>
          <p:cNvPr id="7" name="TextBox 2"/>
          <p:cNvSpPr txBox="1">
            <a:spLocks noChangeArrowheads="1"/>
          </p:cNvSpPr>
          <p:nvPr/>
        </p:nvSpPr>
        <p:spPr bwMode="auto">
          <a:xfrm>
            <a:off x="2613443" y="3685297"/>
            <a:ext cx="6230305" cy="1691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单套服务器（</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8Core</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 </a:t>
            </a:r>
            <a:r>
              <a:rPr kumimoji="1" lang="en-US" altLang="zh-CN" sz="1400" dirty="0" err="1">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cpu</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32G</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内存）</a:t>
            </a: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支持</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3</a:t>
            </a:r>
            <a:r>
              <a:rPr kumimoji="1" lang="en-US" altLang="zh-CN"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00</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并发连接；</a:t>
            </a:r>
          </a:p>
          <a:p>
            <a:pPr marL="285750" indent="-285750">
              <a:lnSpc>
                <a:spcPct val="150000"/>
              </a:lnSpc>
              <a:buFont typeface="Arial" panose="020B0604020202020204" pitchFamily="34" charset="0"/>
              <a:buChar char="•"/>
            </a:pP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集群部署</a:t>
            </a: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至少</a:t>
            </a:r>
            <a:r>
              <a:rPr kumimoji="1" lang="en-US" altLang="zh-CN"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2</a:t>
            </a: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套</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服务器</a:t>
            </a:r>
            <a:r>
              <a:rPr kumimoji="1" lang="zh-CN" altLang="en-US" sz="1400" dirty="0" smtClean="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，建议大规模服务器部署采用专门策略服务器；</a:t>
            </a:r>
          </a:p>
          <a:p>
            <a:pPr marL="285750" indent="-285750">
              <a:lnSpc>
                <a:spcPct val="150000"/>
              </a:lnSpc>
              <a:buFont typeface="Arial" panose="020B0604020202020204" pitchFamily="34" charset="0"/>
              <a:buChar char="•"/>
            </a:pP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按</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200</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用户计算，共计需要带宽</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8M</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p>
          <a:p>
            <a:pPr marL="285750" lvl="1">
              <a:lnSpc>
                <a:spcPct val="150000"/>
              </a:lnSpc>
              <a:buFont typeface="Arial" panose="020B0604020202020204" pitchFamily="34" charset="0"/>
              <a:buChar char="•"/>
            </a:pP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存储需求：存储：</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windows</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应用操作大约</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1</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小时</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10M</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，浏览器应用操作大约</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1</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小时</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15M</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r>
              <a:rPr kumimoji="1" lang="zh-CN"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2</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00</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用户，每天</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8</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小时，</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6</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个月历史存储，需要</a:t>
            </a:r>
            <a:r>
              <a:rPr kumimoji="1" lang="en-US" altLang="zh-CN"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2-4T</a:t>
            </a:r>
            <a:r>
              <a:rPr kumimoji="1" lang="zh-CN" altLang="en-US" sz="1400" dirty="0">
                <a:solidFill>
                  <a:schemeClr val="bg1"/>
                </a:solidFill>
                <a:latin typeface="微软雅黑" panose="020B0503020204020204" pitchFamily="34" charset="-122"/>
                <a:ea typeface="微软雅黑" panose="020B0503020204020204" pitchFamily="34" charset="-122"/>
                <a:cs typeface="黑体" panose="02010609060101010101" charset="-122"/>
                <a:sym typeface="+mn-ea"/>
              </a:rPr>
              <a:t>。</a:t>
            </a:r>
          </a:p>
        </p:txBody>
      </p:sp>
      <p:pic>
        <p:nvPicPr>
          <p:cNvPr id="8" name="图片 7" descr="图片1"/>
          <p:cNvPicPr>
            <a:picLocks noChangeAspect="1"/>
          </p:cNvPicPr>
          <p:nvPr/>
        </p:nvPicPr>
        <p:blipFill>
          <a:blip r:embed="rId2"/>
          <a:stretch>
            <a:fillRect/>
          </a:stretch>
        </p:blipFill>
        <p:spPr>
          <a:xfrm>
            <a:off x="1781594" y="1534552"/>
            <a:ext cx="546100" cy="621030"/>
          </a:xfrm>
          <a:prstGeom prst="rect">
            <a:avLst/>
          </a:prstGeom>
        </p:spPr>
      </p:pic>
      <p:pic>
        <p:nvPicPr>
          <p:cNvPr id="9" name="图片 8" descr="图片2"/>
          <p:cNvPicPr>
            <a:picLocks noChangeAspect="1"/>
          </p:cNvPicPr>
          <p:nvPr/>
        </p:nvPicPr>
        <p:blipFill>
          <a:blip r:embed="rId3"/>
          <a:stretch>
            <a:fillRect/>
          </a:stretch>
        </p:blipFill>
        <p:spPr>
          <a:xfrm>
            <a:off x="1823504" y="3190632"/>
            <a:ext cx="529590" cy="601980"/>
          </a:xfrm>
          <a:prstGeom prst="rect">
            <a:avLst/>
          </a:prstGeom>
        </p:spPr>
      </p:pic>
      <p:sp>
        <p:nvSpPr>
          <p:cNvPr id="10" name="标题 9"/>
          <p:cNvSpPr>
            <a:spLocks noGrp="1"/>
          </p:cNvSpPr>
          <p:nvPr>
            <p:ph type="title"/>
          </p:nvPr>
        </p:nvSpPr>
        <p:spPr/>
        <p:txBody>
          <a:bodyPr/>
          <a:lstStyle/>
          <a:p>
            <a:r>
              <a:rPr kumimoji="1" lang="zh-CN" altLang="en-US" dirty="0" smtClean="0"/>
              <a:t>系统参数</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5"/>
          <p:cNvSpPr/>
          <p:nvPr/>
        </p:nvSpPr>
        <p:spPr>
          <a:xfrm>
            <a:off x="5618163" y="2791233"/>
            <a:ext cx="954107" cy="1015663"/>
          </a:xfrm>
          <a:prstGeom prst="rect">
            <a:avLst/>
          </a:prstGeom>
          <a:noFill/>
          <a:ln w="9525">
            <a:noFill/>
          </a:ln>
        </p:spPr>
        <p:txBody>
          <a:bodyPr wrap="none">
            <a:spAutoFit/>
          </a:bodyPr>
          <a:lstStyle/>
          <a:p>
            <a:pPr lvl="0" eaLnBrk="1" hangingPunct="1"/>
            <a:r>
              <a:rPr lang="en-US" sz="6000" b="1" dirty="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a:t>
            </a:r>
            <a:r>
              <a:rPr lang="en-US" altLang="zh-CN" sz="6000" b="1" dirty="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4</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12" name="文本框 6"/>
          <p:cNvSpPr/>
          <p:nvPr/>
        </p:nvSpPr>
        <p:spPr>
          <a:xfrm>
            <a:off x="2584450" y="4176226"/>
            <a:ext cx="7010400" cy="870743"/>
          </a:xfrm>
          <a:prstGeom prst="rect">
            <a:avLst/>
          </a:prstGeom>
          <a:noFill/>
          <a:ln w="9525">
            <a:noFill/>
          </a:ln>
        </p:spPr>
        <p:txBody>
          <a:bodyPr>
            <a:noAutofit/>
          </a:bodyPr>
          <a:lstStyle/>
          <a:p>
            <a:pPr lvl="0" algn="ctr" eaLnBrk="1" hangingPunct="1">
              <a:lnSpc>
                <a:spcPts val="2400"/>
              </a:lnSpc>
            </a:pPr>
            <a:r>
              <a:rPr lang="zh-CN" altLang="en-US" sz="4000" dirty="0" smtClean="0">
                <a:solidFill>
                  <a:srgbClr val="F2F2F2"/>
                </a:solidFill>
                <a:latin typeface="Microsoft YaHei Light" charset="-122"/>
                <a:ea typeface="Microsoft YaHei Light" charset="-122"/>
                <a:cs typeface="Microsoft YaHei Light" charset="-122"/>
                <a:sym typeface="Arial" panose="020B0604020202020204" pitchFamily="34" charset="0"/>
              </a:rPr>
              <a:t>解决方案及客户案例</a:t>
            </a:r>
            <a:endPar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endParaRPr>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7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6*min(max(#ppt_w*#ppt_h,.3),1)-7.4)/-.7*#ppt_w"/>
                                          </p:val>
                                        </p:tav>
                                        <p:tav tm="100000">
                                          <p:val>
                                            <p:strVal val="#ppt_w"/>
                                          </p:val>
                                        </p:tav>
                                      </p:tavLst>
                                    </p:anim>
                                    <p:anim calcmode="lin" valueType="num">
                                      <p:cBhvr>
                                        <p:cTn id="8" dur="500" fill="hold"/>
                                        <p:tgtEl>
                                          <p:spTgt spid="11"/>
                                        </p:tgtEl>
                                        <p:attrNameLst>
                                          <p:attrName>ppt_h</p:attrName>
                                        </p:attrNameLst>
                                      </p:cBhvr>
                                      <p:tavLst>
                                        <p:tav tm="0">
                                          <p:val>
                                            <p:strVal val="(6*min(max(#ppt_w*#ppt_h,.3),1)-7.4)/-.7*#ppt_h"/>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84"/>
                            </p:stCondLst>
                            <p:childTnLst>
                              <p:par>
                                <p:cTn id="12" presetID="9"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filter="dissolve">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4"/>
          <p:cNvSpPr/>
          <p:nvPr>
            <p:custDataLst>
              <p:tags r:id="rId1"/>
            </p:custDataLst>
          </p:nvPr>
        </p:nvSpPr>
        <p:spPr>
          <a:xfrm>
            <a:off x="6955872" y="3259706"/>
            <a:ext cx="911639" cy="244005"/>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007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ctr"/>
            <a:endParaRPr lang="zh-CN" altLang="en-US">
              <a:latin typeface="Microsoft YaHei Light" charset="-122"/>
              <a:ea typeface="Microsoft YaHei Light" charset="-122"/>
              <a:cs typeface="Microsoft YaHei Light" charset="-122"/>
              <a:sym typeface="Arial" panose="020B0604020202020204" pitchFamily="34" charset="0"/>
            </a:endParaRPr>
          </a:p>
        </p:txBody>
      </p:sp>
      <p:sp>
        <p:nvSpPr>
          <p:cNvPr id="3" name="文本框 2"/>
          <p:cNvSpPr txBox="1"/>
          <p:nvPr>
            <p:custDataLst>
              <p:tags r:id="rId2"/>
            </p:custDataLst>
          </p:nvPr>
        </p:nvSpPr>
        <p:spPr>
          <a:xfrm>
            <a:off x="8020374" y="3437051"/>
            <a:ext cx="2427100" cy="610266"/>
          </a:xfrm>
          <a:prstGeom prst="rect">
            <a:avLst/>
          </a:prstGeom>
          <a:noFill/>
        </p:spPr>
        <p:txBody>
          <a:bodyPr wrap="square" lIns="0" tIns="0" rIns="0" bIns="0" rtlCol="0" anchor="t" anchorCtr="0">
            <a:normAutofit fontScale="90000"/>
          </a:bodyPr>
          <a:lstStyle/>
          <a:p>
            <a:r>
              <a:rPr lang="zh-CN" altLang="en-US" sz="1600" dirty="0">
                <a:solidFill>
                  <a:schemeClr val="bg1"/>
                </a:solidFill>
                <a:latin typeface="Microsoft YaHei Light" charset="-122"/>
                <a:ea typeface="Microsoft YaHei Light" charset="-122"/>
                <a:cs typeface="Microsoft YaHei Light" charset="-122"/>
                <a:sym typeface="Arial" panose="020B0604020202020204" pitchFamily="34" charset="0"/>
              </a:rPr>
              <a:t>柜面交易监控</a:t>
            </a:r>
          </a:p>
          <a:p>
            <a:r>
              <a:rPr lang="zh-CN" altLang="en-US" sz="1600" dirty="0">
                <a:solidFill>
                  <a:schemeClr val="bg1"/>
                </a:solidFill>
                <a:latin typeface="Microsoft YaHei Light" charset="-122"/>
                <a:ea typeface="Microsoft YaHei Light" charset="-122"/>
                <a:cs typeface="Microsoft YaHei Light" charset="-122"/>
                <a:sym typeface="Arial" panose="020B0604020202020204" pitchFamily="34" charset="0"/>
              </a:rPr>
              <a:t>（Counter Service Monitor）</a:t>
            </a:r>
          </a:p>
        </p:txBody>
      </p:sp>
      <p:sp>
        <p:nvSpPr>
          <p:cNvPr id="4" name="任意多边形 60"/>
          <p:cNvSpPr/>
          <p:nvPr>
            <p:custDataLst>
              <p:tags r:id="rId3"/>
            </p:custDataLst>
          </p:nvPr>
        </p:nvSpPr>
        <p:spPr>
          <a:xfrm flipH="1">
            <a:off x="3935479" y="3259706"/>
            <a:ext cx="911639" cy="244005"/>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007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r"/>
            <a:endParaRPr lang="zh-CN" altLang="en-US">
              <a:latin typeface="Microsoft YaHei Light" charset="-122"/>
              <a:ea typeface="Microsoft YaHei Light" charset="-122"/>
              <a:cs typeface="Microsoft YaHei Light" charset="-122"/>
              <a:sym typeface="Arial" panose="020B0604020202020204" pitchFamily="34" charset="0"/>
            </a:endParaRPr>
          </a:p>
        </p:txBody>
      </p:sp>
      <p:sp>
        <p:nvSpPr>
          <p:cNvPr id="5" name="文本框 4"/>
          <p:cNvSpPr txBox="1"/>
          <p:nvPr>
            <p:custDataLst>
              <p:tags r:id="rId4"/>
            </p:custDataLst>
          </p:nvPr>
        </p:nvSpPr>
        <p:spPr>
          <a:xfrm flipH="1">
            <a:off x="1028237" y="3437051"/>
            <a:ext cx="2754377" cy="610266"/>
          </a:xfrm>
          <a:prstGeom prst="rect">
            <a:avLst/>
          </a:prstGeom>
          <a:noFill/>
        </p:spPr>
        <p:txBody>
          <a:bodyPr wrap="square" lIns="0" tIns="0" rIns="0" bIns="0" rtlCol="0" anchor="t" anchorCtr="0">
            <a:normAutofit/>
          </a:bodyPr>
          <a:lstStyle/>
          <a:p>
            <a:pPr algn="r"/>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云桌面审计</a:t>
            </a:r>
          </a:p>
          <a:p>
            <a:pPr algn="r"/>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（Cloud Desktop Auditor）</a:t>
            </a:r>
          </a:p>
        </p:txBody>
      </p:sp>
      <p:sp>
        <p:nvSpPr>
          <p:cNvPr id="6" name="任意多边形 67"/>
          <p:cNvSpPr/>
          <p:nvPr>
            <p:custDataLst>
              <p:tags r:id="rId5"/>
            </p:custDataLst>
          </p:nvPr>
        </p:nvSpPr>
        <p:spPr>
          <a:xfrm flipH="1" flipV="1">
            <a:off x="4355390" y="4819626"/>
            <a:ext cx="911639" cy="244005"/>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007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pPr algn="r"/>
            <a:endParaRPr lang="zh-CN" altLang="en-US">
              <a:latin typeface="Microsoft YaHei Light" charset="-122"/>
              <a:ea typeface="Microsoft YaHei Light" charset="-122"/>
              <a:cs typeface="Microsoft YaHei Light" charset="-122"/>
              <a:sym typeface="Arial" panose="020B0604020202020204" pitchFamily="34" charset="0"/>
            </a:endParaRPr>
          </a:p>
        </p:txBody>
      </p:sp>
      <p:sp>
        <p:nvSpPr>
          <p:cNvPr id="7" name="文本框 6"/>
          <p:cNvSpPr txBox="1"/>
          <p:nvPr>
            <p:custDataLst>
              <p:tags r:id="rId6"/>
            </p:custDataLst>
          </p:nvPr>
        </p:nvSpPr>
        <p:spPr>
          <a:xfrm flipH="1">
            <a:off x="1622293" y="5287143"/>
            <a:ext cx="2561560" cy="610266"/>
          </a:xfrm>
          <a:prstGeom prst="rect">
            <a:avLst/>
          </a:prstGeom>
          <a:noFill/>
        </p:spPr>
        <p:txBody>
          <a:bodyPr wrap="square" lIns="0" tIns="0" rIns="0" bIns="0" rtlCol="0" anchor="t" anchorCtr="0">
            <a:normAutofit fontScale="90000" lnSpcReduction="10000"/>
          </a:bodyPr>
          <a:lstStyle/>
          <a:p>
            <a:pPr algn="r"/>
            <a:r>
              <a:rPr lang="zh-CN" altLang="en-US" sz="1600" dirty="0">
                <a:solidFill>
                  <a:schemeClr val="bg1"/>
                </a:solidFill>
                <a:latin typeface="Microsoft YaHei Light" charset="-122"/>
                <a:ea typeface="Microsoft YaHei Light" charset="-122"/>
                <a:cs typeface="Microsoft YaHei Light" charset="-122"/>
                <a:sym typeface="Arial" panose="020B0604020202020204" pitchFamily="34" charset="0"/>
              </a:rPr>
              <a:t>运维开发行为分析</a:t>
            </a:r>
          </a:p>
          <a:p>
            <a:pPr algn="r"/>
            <a:r>
              <a:rPr lang="zh-CN" altLang="en-US" sz="1600" dirty="0">
                <a:solidFill>
                  <a:schemeClr val="bg1"/>
                </a:solidFill>
                <a:latin typeface="Microsoft YaHei Light" charset="-122"/>
                <a:ea typeface="Microsoft YaHei Light" charset="-122"/>
                <a:cs typeface="Microsoft YaHei Light" charset="-122"/>
                <a:sym typeface="Arial" panose="020B0604020202020204" pitchFamily="34" charset="0"/>
              </a:rPr>
              <a:t>（Maintain and Development </a:t>
            </a:r>
          </a:p>
          <a:p>
            <a:pPr algn="r"/>
            <a:r>
              <a:rPr lang="zh-CN" altLang="en-US" sz="1600" dirty="0">
                <a:solidFill>
                  <a:schemeClr val="bg1"/>
                </a:solidFill>
                <a:latin typeface="Microsoft YaHei Light" charset="-122"/>
                <a:ea typeface="Microsoft YaHei Light" charset="-122"/>
                <a:cs typeface="Microsoft YaHei Light" charset="-122"/>
                <a:sym typeface="Arial" panose="020B0604020202020204" pitchFamily="34" charset="0"/>
              </a:rPr>
              <a:t>Behavior Analytics）</a:t>
            </a:r>
          </a:p>
        </p:txBody>
      </p:sp>
      <p:sp>
        <p:nvSpPr>
          <p:cNvPr id="8" name="任意多边形 78"/>
          <p:cNvSpPr/>
          <p:nvPr>
            <p:custDataLst>
              <p:tags r:id="rId7"/>
            </p:custDataLst>
          </p:nvPr>
        </p:nvSpPr>
        <p:spPr>
          <a:xfrm flipV="1">
            <a:off x="6550864" y="4819626"/>
            <a:ext cx="911639" cy="244005"/>
          </a:xfrm>
          <a:custGeom>
            <a:avLst/>
            <a:gdLst>
              <a:gd name="connsiteX0" fmla="*/ 0 w 1190172"/>
              <a:gd name="connsiteY0" fmla="*/ 217715 h 217715"/>
              <a:gd name="connsiteX1" fmla="*/ 159657 w 1190172"/>
              <a:gd name="connsiteY1" fmla="*/ 0 h 217715"/>
              <a:gd name="connsiteX2" fmla="*/ 1190172 w 1190172"/>
              <a:gd name="connsiteY2" fmla="*/ 0 h 217715"/>
            </a:gdLst>
            <a:ahLst/>
            <a:cxnLst>
              <a:cxn ang="0">
                <a:pos x="connsiteX0" y="connsiteY0"/>
              </a:cxn>
              <a:cxn ang="0">
                <a:pos x="connsiteX1" y="connsiteY1"/>
              </a:cxn>
              <a:cxn ang="0">
                <a:pos x="connsiteX2" y="connsiteY2"/>
              </a:cxn>
            </a:cxnLst>
            <a:rect l="l" t="t" r="r" b="b"/>
            <a:pathLst>
              <a:path w="1190172" h="217715">
                <a:moveTo>
                  <a:pt x="0" y="217715"/>
                </a:moveTo>
                <a:lnTo>
                  <a:pt x="159657" y="0"/>
                </a:lnTo>
                <a:lnTo>
                  <a:pt x="1190172" y="0"/>
                </a:lnTo>
              </a:path>
            </a:pathLst>
          </a:custGeom>
          <a:noFill/>
          <a:ln>
            <a:solidFill>
              <a:srgbClr val="0070C0"/>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2500" lnSpcReduction="20000"/>
          </a:bodyPr>
          <a:lstStyle/>
          <a:p>
            <a:endParaRPr lang="zh-CN" altLang="en-US">
              <a:latin typeface="Microsoft YaHei Light" charset="-122"/>
              <a:ea typeface="Microsoft YaHei Light" charset="-122"/>
              <a:cs typeface="Microsoft YaHei Light" charset="-122"/>
              <a:sym typeface="Arial" panose="020B0604020202020204" pitchFamily="34" charset="0"/>
            </a:endParaRPr>
          </a:p>
        </p:txBody>
      </p:sp>
      <p:sp>
        <p:nvSpPr>
          <p:cNvPr id="9" name="文本框 8"/>
          <p:cNvSpPr txBox="1"/>
          <p:nvPr>
            <p:custDataLst>
              <p:tags r:id="rId8"/>
            </p:custDataLst>
          </p:nvPr>
        </p:nvSpPr>
        <p:spPr>
          <a:xfrm>
            <a:off x="7634152" y="5287169"/>
            <a:ext cx="3153319" cy="1083988"/>
          </a:xfrm>
          <a:prstGeom prst="rect">
            <a:avLst/>
          </a:prstGeom>
          <a:noFill/>
        </p:spPr>
        <p:txBody>
          <a:bodyPr wrap="square" lIns="0" tIns="0" rIns="0" bIns="0" rtlCol="0" anchor="t" anchorCtr="0">
            <a:normAutofit/>
          </a:bodyPr>
          <a:lstStyle/>
          <a:p>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客服行为可视化质检分析</a:t>
            </a:r>
          </a:p>
          <a:p>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（Visualization Quality Performance For Contact Center）</a:t>
            </a:r>
          </a:p>
        </p:txBody>
      </p:sp>
      <p:cxnSp>
        <p:nvCxnSpPr>
          <p:cNvPr id="10" name="直接连接符 84"/>
          <p:cNvCxnSpPr/>
          <p:nvPr>
            <p:custDataLst>
              <p:tags r:id="rId9"/>
            </p:custDataLst>
          </p:nvPr>
        </p:nvCxnSpPr>
        <p:spPr>
          <a:xfrm flipV="1">
            <a:off x="5896070" y="2387342"/>
            <a:ext cx="0" cy="422441"/>
          </a:xfrm>
          <a:prstGeom prst="line">
            <a:avLst/>
          </a:prstGeom>
          <a:ln>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11" name="文本框 10"/>
          <p:cNvSpPr txBox="1"/>
          <p:nvPr>
            <p:custDataLst>
              <p:tags r:id="rId10"/>
            </p:custDataLst>
          </p:nvPr>
        </p:nvSpPr>
        <p:spPr>
          <a:xfrm flipH="1">
            <a:off x="4799594" y="1631749"/>
            <a:ext cx="2514527" cy="610047"/>
          </a:xfrm>
          <a:prstGeom prst="rect">
            <a:avLst/>
          </a:prstGeom>
          <a:noFill/>
        </p:spPr>
        <p:txBody>
          <a:bodyPr wrap="square" lIns="0" tIns="0" rIns="0" bIns="0" rtlCol="0" anchor="t" anchorCtr="0">
            <a:normAutofit/>
          </a:bodyPr>
          <a:lstStyle/>
          <a:p>
            <a:pPr algn="ctr"/>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安全大数据行为分析</a:t>
            </a:r>
          </a:p>
          <a:p>
            <a:pPr algn="ctr"/>
            <a:r>
              <a:rPr lang="zh-CN" altLang="en-US" sz="1400" dirty="0">
                <a:solidFill>
                  <a:schemeClr val="bg1"/>
                </a:solidFill>
                <a:latin typeface="Microsoft YaHei Light" charset="-122"/>
                <a:ea typeface="Microsoft YaHei Light" charset="-122"/>
                <a:cs typeface="Microsoft YaHei Light" charset="-122"/>
                <a:sym typeface="Arial" panose="020B0604020202020204" pitchFamily="34" charset="0"/>
              </a:rPr>
              <a:t>（I-search BigData Analytics）</a:t>
            </a:r>
          </a:p>
        </p:txBody>
      </p:sp>
      <p:sp>
        <p:nvSpPr>
          <p:cNvPr id="12" name="任意多边形 10"/>
          <p:cNvSpPr/>
          <p:nvPr>
            <p:custDataLst>
              <p:tags r:id="rId11"/>
            </p:custDataLst>
          </p:nvPr>
        </p:nvSpPr>
        <p:spPr>
          <a:xfrm rot="17160000">
            <a:off x="4524636" y="3384807"/>
            <a:ext cx="1045779" cy="516317"/>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1400">
                <a:solidFill>
                  <a:schemeClr val="bg1"/>
                </a:solidFill>
                <a:latin typeface="Microsoft YaHei Light" charset="-122"/>
                <a:ea typeface="Microsoft YaHei Light" charset="-122"/>
                <a:cs typeface="Microsoft YaHei Light" charset="-122"/>
                <a:sym typeface="Arial" panose="020B0604020202020204" pitchFamily="34" charset="0"/>
              </a:rPr>
              <a:t>CDA</a:t>
            </a:r>
          </a:p>
        </p:txBody>
      </p:sp>
      <p:sp>
        <p:nvSpPr>
          <p:cNvPr id="13" name="任意多边形 50"/>
          <p:cNvSpPr/>
          <p:nvPr>
            <p:custDataLst>
              <p:tags r:id="rId12"/>
            </p:custDataLst>
          </p:nvPr>
        </p:nvSpPr>
        <p:spPr>
          <a:xfrm rot="21480000">
            <a:off x="5369109" y="2705103"/>
            <a:ext cx="1006404" cy="536518"/>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1400">
                <a:solidFill>
                  <a:schemeClr val="bg1"/>
                </a:solidFill>
                <a:latin typeface="Microsoft YaHei Light" charset="-122"/>
                <a:ea typeface="Microsoft YaHei Light" charset="-122"/>
                <a:cs typeface="Microsoft YaHei Light" charset="-122"/>
                <a:sym typeface="Arial" panose="020B0604020202020204" pitchFamily="34" charset="0"/>
              </a:rPr>
              <a:t>IBD</a:t>
            </a:r>
          </a:p>
        </p:txBody>
      </p:sp>
      <p:sp>
        <p:nvSpPr>
          <p:cNvPr id="14" name="任意多边形 51"/>
          <p:cNvSpPr/>
          <p:nvPr>
            <p:custDataLst>
              <p:tags r:id="rId13"/>
            </p:custDataLst>
          </p:nvPr>
        </p:nvSpPr>
        <p:spPr>
          <a:xfrm rot="4200000">
            <a:off x="6217149" y="3323392"/>
            <a:ext cx="1045779" cy="516317"/>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1400">
                <a:solidFill>
                  <a:schemeClr val="bg1"/>
                </a:solidFill>
                <a:latin typeface="Microsoft YaHei Light" charset="-122"/>
                <a:ea typeface="Microsoft YaHei Light" charset="-122"/>
                <a:cs typeface="Microsoft YaHei Light" charset="-122"/>
                <a:sym typeface="Arial" panose="020B0604020202020204" pitchFamily="34" charset="0"/>
              </a:rPr>
              <a:t>CSM</a:t>
            </a:r>
          </a:p>
        </p:txBody>
      </p:sp>
      <p:sp>
        <p:nvSpPr>
          <p:cNvPr id="15" name="任意多边形 52"/>
          <p:cNvSpPr/>
          <p:nvPr>
            <p:custDataLst>
              <p:tags r:id="rId14"/>
            </p:custDataLst>
          </p:nvPr>
        </p:nvSpPr>
        <p:spPr>
          <a:xfrm rot="8520000">
            <a:off x="5948336" y="4358777"/>
            <a:ext cx="1006404" cy="536518"/>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latin typeface="Microsoft YaHei Light" charset="-122"/>
              <a:ea typeface="Microsoft YaHei Light" charset="-122"/>
              <a:cs typeface="Microsoft YaHei Light" charset="-122"/>
              <a:sym typeface="Arial" panose="020B0604020202020204" pitchFamily="34" charset="0"/>
            </a:endParaRPr>
          </a:p>
        </p:txBody>
      </p:sp>
      <p:sp>
        <p:nvSpPr>
          <p:cNvPr id="16" name="任意多边形 53"/>
          <p:cNvSpPr/>
          <p:nvPr>
            <p:custDataLst>
              <p:tags r:id="rId15"/>
            </p:custDataLst>
          </p:nvPr>
        </p:nvSpPr>
        <p:spPr>
          <a:xfrm rot="12840000">
            <a:off x="4902304" y="4396734"/>
            <a:ext cx="1006404" cy="536518"/>
          </a:xfrm>
          <a:custGeom>
            <a:avLst/>
            <a:gdLst>
              <a:gd name="connsiteX0" fmla="*/ 449560 w 933102"/>
              <a:gd name="connsiteY0" fmla="*/ 0 h 478711"/>
              <a:gd name="connsiteX1" fmla="*/ 913350 w 933102"/>
              <a:gd name="connsiteY1" fmla="*/ 96592 h 478711"/>
              <a:gd name="connsiteX2" fmla="*/ 933102 w 933102"/>
              <a:gd name="connsiteY2" fmla="*/ 106857 h 478711"/>
              <a:gd name="connsiteX3" fmla="*/ 740422 w 933102"/>
              <a:gd name="connsiteY3" fmla="*/ 478711 h 478711"/>
              <a:gd name="connsiteX4" fmla="*/ 737331 w 933102"/>
              <a:gd name="connsiteY4" fmla="*/ 477033 h 478711"/>
              <a:gd name="connsiteX5" fmla="*/ 449560 w 933102"/>
              <a:gd name="connsiteY5" fmla="*/ 418935 h 478711"/>
              <a:gd name="connsiteX6" fmla="*/ 300564 w 933102"/>
              <a:gd name="connsiteY6" fmla="*/ 433955 h 478711"/>
              <a:gd name="connsiteX7" fmla="*/ 194928 w 933102"/>
              <a:gd name="connsiteY7" fmla="*/ 466746 h 478711"/>
              <a:gd name="connsiteX8" fmla="*/ 0 w 933102"/>
              <a:gd name="connsiteY8" fmla="*/ 90552 h 478711"/>
              <a:gd name="connsiteX9" fmla="*/ 105135 w 933102"/>
              <a:gd name="connsiteY9" fmla="*/ 52072 h 478711"/>
              <a:gd name="connsiteX10" fmla="*/ 449560 w 933102"/>
              <a:gd name="connsiteY10" fmla="*/ 0 h 478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3102" h="478711">
                <a:moveTo>
                  <a:pt x="449560" y="0"/>
                </a:moveTo>
                <a:cubicBezTo>
                  <a:pt x="614477" y="0"/>
                  <a:pt x="771344" y="34467"/>
                  <a:pt x="913350" y="96592"/>
                </a:cubicBezTo>
                <a:lnTo>
                  <a:pt x="933102" y="106857"/>
                </a:lnTo>
                <a:lnTo>
                  <a:pt x="740422" y="478711"/>
                </a:lnTo>
                <a:lnTo>
                  <a:pt x="737331" y="477033"/>
                </a:lnTo>
                <a:cubicBezTo>
                  <a:pt x="648882" y="439623"/>
                  <a:pt x="551637" y="418935"/>
                  <a:pt x="449560" y="418935"/>
                </a:cubicBezTo>
                <a:cubicBezTo>
                  <a:pt x="398522" y="418935"/>
                  <a:pt x="348691" y="424107"/>
                  <a:pt x="300564" y="433955"/>
                </a:cubicBezTo>
                <a:lnTo>
                  <a:pt x="194928" y="466746"/>
                </a:lnTo>
                <a:lnTo>
                  <a:pt x="0" y="90552"/>
                </a:lnTo>
                <a:lnTo>
                  <a:pt x="105135" y="52072"/>
                </a:lnTo>
                <a:cubicBezTo>
                  <a:pt x="213939" y="18231"/>
                  <a:pt x="329621" y="0"/>
                  <a:pt x="449560"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tx1"/>
              </a:solidFill>
              <a:latin typeface="Microsoft YaHei Light" charset="-122"/>
              <a:ea typeface="Microsoft YaHei Light" charset="-122"/>
              <a:cs typeface="Microsoft YaHei Light" charset="-122"/>
              <a:sym typeface="Arial" panose="020B0604020202020204" pitchFamily="34" charset="0"/>
            </a:endParaRPr>
          </a:p>
        </p:txBody>
      </p:sp>
      <p:sp>
        <p:nvSpPr>
          <p:cNvPr id="17" name="文本框 16"/>
          <p:cNvSpPr txBox="1"/>
          <p:nvPr/>
        </p:nvSpPr>
        <p:spPr>
          <a:xfrm>
            <a:off x="4654923" y="3642995"/>
            <a:ext cx="2540000" cy="532765"/>
          </a:xfrm>
          <a:prstGeom prst="rect">
            <a:avLst/>
          </a:prstGeom>
          <a:noFill/>
        </p:spPr>
        <p:txBody>
          <a:bodyPr wrap="square" rtlCol="0" anchor="t">
            <a:spAutoFit/>
          </a:bodyPr>
          <a:lstStyle/>
          <a:p>
            <a:pPr algn="ctr"/>
            <a:r>
              <a:rPr lang="zh-CN" altLang="en-US" sz="1400">
                <a:solidFill>
                  <a:schemeClr val="bg1"/>
                </a:solidFill>
                <a:latin typeface="Microsoft YaHei Light" charset="-122"/>
                <a:ea typeface="Microsoft YaHei Light" charset="-122"/>
                <a:cs typeface="Microsoft YaHei Light" charset="-122"/>
              </a:rPr>
              <a:t>UEBA</a:t>
            </a:r>
          </a:p>
          <a:p>
            <a:pPr algn="ctr"/>
            <a:r>
              <a:rPr lang="zh-CN" altLang="en-US" sz="1400">
                <a:solidFill>
                  <a:schemeClr val="bg1"/>
                </a:solidFill>
                <a:latin typeface="Microsoft YaHei Light" charset="-122"/>
                <a:ea typeface="Microsoft YaHei Light" charset="-122"/>
                <a:cs typeface="Microsoft YaHei Light" charset="-122"/>
              </a:rPr>
              <a:t>用户实体行为分析</a:t>
            </a:r>
          </a:p>
        </p:txBody>
      </p:sp>
      <p:sp>
        <p:nvSpPr>
          <p:cNvPr id="18" name="文本框 17"/>
          <p:cNvSpPr txBox="1"/>
          <p:nvPr/>
        </p:nvSpPr>
        <p:spPr>
          <a:xfrm rot="19500000">
            <a:off x="6151618" y="4444365"/>
            <a:ext cx="674370"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VCC</a:t>
            </a:r>
          </a:p>
        </p:txBody>
      </p:sp>
      <p:sp>
        <p:nvSpPr>
          <p:cNvPr id="19" name="文本框 18"/>
          <p:cNvSpPr txBox="1"/>
          <p:nvPr/>
        </p:nvSpPr>
        <p:spPr>
          <a:xfrm rot="2400000">
            <a:off x="5027668" y="4640580"/>
            <a:ext cx="953770"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MDB</a:t>
            </a:r>
          </a:p>
        </p:txBody>
      </p:sp>
      <p:pic>
        <p:nvPicPr>
          <p:cNvPr id="20" name="图片 19" descr="video_camera_191.78737541528px_1191779_easyicon.net"/>
          <p:cNvPicPr>
            <a:picLocks noChangeAspect="1"/>
          </p:cNvPicPr>
          <p:nvPr/>
        </p:nvPicPr>
        <p:blipFill>
          <a:blip r:embed="rId17"/>
          <a:stretch>
            <a:fillRect/>
          </a:stretch>
        </p:blipFill>
        <p:spPr>
          <a:xfrm>
            <a:off x="8228703" y="2959100"/>
            <a:ext cx="612775" cy="407670"/>
          </a:xfrm>
          <a:prstGeom prst="rect">
            <a:avLst/>
          </a:prstGeom>
        </p:spPr>
      </p:pic>
      <p:pic>
        <p:nvPicPr>
          <p:cNvPr id="21" name="图片 20" descr="computer_157.78330373002px_1196180_easyicon.net"/>
          <p:cNvPicPr>
            <a:picLocks noChangeAspect="1"/>
          </p:cNvPicPr>
          <p:nvPr/>
        </p:nvPicPr>
        <p:blipFill>
          <a:blip r:embed="rId18"/>
          <a:stretch>
            <a:fillRect/>
          </a:stretch>
        </p:blipFill>
        <p:spPr>
          <a:xfrm>
            <a:off x="3062343" y="2868295"/>
            <a:ext cx="617220" cy="498475"/>
          </a:xfrm>
          <a:prstGeom prst="rect">
            <a:avLst/>
          </a:prstGeom>
        </p:spPr>
      </p:pic>
      <p:pic>
        <p:nvPicPr>
          <p:cNvPr id="22" name="图片 21" descr="cloud_171.12544802867px_1187622_easyicon.net"/>
          <p:cNvPicPr>
            <a:picLocks noChangeAspect="1"/>
          </p:cNvPicPr>
          <p:nvPr/>
        </p:nvPicPr>
        <p:blipFill>
          <a:blip r:embed="rId19"/>
          <a:stretch>
            <a:fillRect/>
          </a:stretch>
        </p:blipFill>
        <p:spPr>
          <a:xfrm>
            <a:off x="5644253" y="1040130"/>
            <a:ext cx="601345" cy="478155"/>
          </a:xfrm>
          <a:prstGeom prst="rect">
            <a:avLst/>
          </a:prstGeom>
        </p:spPr>
      </p:pic>
      <p:pic>
        <p:nvPicPr>
          <p:cNvPr id="23" name="图片 22" descr="maintenance_128px_1190918_easyicon.net"/>
          <p:cNvPicPr>
            <a:picLocks noChangeAspect="1"/>
          </p:cNvPicPr>
          <p:nvPr/>
        </p:nvPicPr>
        <p:blipFill>
          <a:blip r:embed="rId20"/>
          <a:stretch>
            <a:fillRect/>
          </a:stretch>
        </p:blipFill>
        <p:spPr>
          <a:xfrm>
            <a:off x="3266178" y="4683125"/>
            <a:ext cx="516890" cy="516890"/>
          </a:xfrm>
          <a:prstGeom prst="rect">
            <a:avLst/>
          </a:prstGeom>
        </p:spPr>
      </p:pic>
      <p:pic>
        <p:nvPicPr>
          <p:cNvPr id="24" name="图片 23" descr="headset_128px_1190341_easyicon.net"/>
          <p:cNvPicPr>
            <a:picLocks noChangeAspect="1"/>
          </p:cNvPicPr>
          <p:nvPr/>
        </p:nvPicPr>
        <p:blipFill>
          <a:blip r:embed="rId21"/>
          <a:stretch>
            <a:fillRect/>
          </a:stretch>
        </p:blipFill>
        <p:spPr>
          <a:xfrm>
            <a:off x="8308713" y="4708525"/>
            <a:ext cx="532765" cy="520700"/>
          </a:xfrm>
          <a:prstGeom prst="rect">
            <a:avLst/>
          </a:prstGeom>
        </p:spPr>
      </p:pic>
      <p:sp>
        <p:nvSpPr>
          <p:cNvPr id="25" name="标题 24"/>
          <p:cNvSpPr>
            <a:spLocks noGrp="1"/>
          </p:cNvSpPr>
          <p:nvPr>
            <p:ph type="title"/>
          </p:nvPr>
        </p:nvSpPr>
        <p:spPr/>
        <p:txBody>
          <a:bodyPr/>
          <a:lstStyle/>
          <a:p>
            <a:r>
              <a:rPr kumimoji="1" lang="zh-CN" altLang="en-US" dirty="0" smtClean="0"/>
              <a:t>艺赛旗解决方案一览</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8"/>
          <p:cNvSpPr/>
          <p:nvPr/>
        </p:nvSpPr>
        <p:spPr bwMode="auto">
          <a:xfrm>
            <a:off x="6381828" y="2391572"/>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4515</a:t>
            </a:r>
            <a:endParaRPr kumimoji="0" lang="en-US" altLang="zh-CN"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客服座席</a:t>
            </a:r>
            <a:endParaRPr kumimoji="0" lang="en-US"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p:txBody>
      </p:sp>
      <p:sp>
        <p:nvSpPr>
          <p:cNvPr id="3" name="AutoShape 9"/>
          <p:cNvSpPr/>
          <p:nvPr/>
        </p:nvSpPr>
        <p:spPr bwMode="auto">
          <a:xfrm>
            <a:off x="6381828" y="3436461"/>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12</a:t>
            </a: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个月＋</a:t>
            </a:r>
            <a:endParaRPr kumimoji="0" lang="en-US" altLang="zh-CN"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运行时长</a:t>
            </a:r>
            <a:endParaRPr kumimoji="0" lang="en-US"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p:txBody>
      </p:sp>
      <p:sp>
        <p:nvSpPr>
          <p:cNvPr id="4" name="AutoShape 10"/>
          <p:cNvSpPr/>
          <p:nvPr/>
        </p:nvSpPr>
        <p:spPr bwMode="auto">
          <a:xfrm>
            <a:off x="6413578" y="4436586"/>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228T</a:t>
            </a:r>
          </a:p>
        </p:txBody>
      </p:sp>
      <p:sp>
        <p:nvSpPr>
          <p:cNvPr id="5" name="AutoShape 11"/>
          <p:cNvSpPr/>
          <p:nvPr/>
        </p:nvSpPr>
        <p:spPr bwMode="auto">
          <a:xfrm>
            <a:off x="8727349" y="3422197"/>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28</a:t>
            </a: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台</a:t>
            </a:r>
            <a:endParaRPr kumimoji="0" lang="en-US" altLang="zh-CN"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录像服务器</a:t>
            </a:r>
            <a:endParaRPr kumimoji="0" lang="zh-CN" altLang="en-US"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p:txBody>
      </p:sp>
      <p:sp>
        <p:nvSpPr>
          <p:cNvPr id="6" name="AutoShape 12"/>
          <p:cNvSpPr/>
          <p:nvPr/>
        </p:nvSpPr>
        <p:spPr bwMode="auto">
          <a:xfrm>
            <a:off x="8727349" y="2391572"/>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4000</a:t>
            </a:r>
            <a:endParaRPr kumimoji="0" lang="en-US" altLang="zh-CN"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催收、信审座席</a:t>
            </a:r>
            <a:endParaRPr kumimoji="0" lang="zh-CN" altLang="en-US"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p:txBody>
      </p:sp>
      <p:sp>
        <p:nvSpPr>
          <p:cNvPr id="7" name="AutoShape 12"/>
          <p:cNvSpPr/>
          <p:nvPr/>
        </p:nvSpPr>
        <p:spPr bwMode="auto">
          <a:xfrm>
            <a:off x="8734334" y="4436586"/>
            <a:ext cx="2032000" cy="785812"/>
          </a:xfrm>
          <a:prstGeom prst="roundRect">
            <a:avLst>
              <a:gd name="adj" fmla="val 18519"/>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500</a:t>
            </a: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a:t>
            </a:r>
            <a:endParaRPr kumimoji="0" lang="en-US" altLang="zh-CN"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u="none" strike="noStrike" kern="0" cap="none" spc="0" normalizeH="0" baseline="0" noProof="0" dirty="0" smtClean="0">
                <a:ln>
                  <a:noFill/>
                </a:ln>
                <a:solidFill>
                  <a:prstClr val="black"/>
                </a:solidFill>
                <a:effectLst/>
                <a:uLnTx/>
                <a:uFillTx/>
                <a:latin typeface="Microsoft YaHei Light" charset="-122"/>
                <a:ea typeface="Microsoft YaHei Light" charset="-122"/>
                <a:cs typeface="Microsoft YaHei Light" charset="-122"/>
              </a:rPr>
              <a:t>质检人员</a:t>
            </a:r>
            <a:endParaRPr kumimoji="0" lang="zh-CN" altLang="en-US" sz="1400" u="none" strike="noStrike" kern="0" cap="none" spc="0" normalizeH="0" baseline="0" noProof="0" dirty="0">
              <a:ln>
                <a:noFill/>
              </a:ln>
              <a:solidFill>
                <a:prstClr val="black"/>
              </a:solidFill>
              <a:effectLst/>
              <a:uLnTx/>
              <a:uFillTx/>
              <a:latin typeface="Microsoft YaHei Light" charset="-122"/>
              <a:ea typeface="Microsoft YaHei Light" charset="-122"/>
              <a:cs typeface="Microsoft YaHei Light" charset="-122"/>
            </a:endParaRPr>
          </a:p>
        </p:txBody>
      </p:sp>
      <p:grpSp>
        <p:nvGrpSpPr>
          <p:cNvPr id="8" name="组合 33"/>
          <p:cNvGrpSpPr/>
          <p:nvPr/>
        </p:nvGrpSpPr>
        <p:grpSpPr>
          <a:xfrm>
            <a:off x="1779606" y="1944181"/>
            <a:ext cx="3622040" cy="3621405"/>
            <a:chOff x="5145" y="3870"/>
            <a:chExt cx="3925" cy="3924"/>
          </a:xfrm>
        </p:grpSpPr>
        <p:sp>
          <p:nvSpPr>
            <p:cNvPr id="9" name="任意多边形 5"/>
            <p:cNvSpPr/>
            <p:nvPr/>
          </p:nvSpPr>
          <p:spPr>
            <a:xfrm>
              <a:off x="5145" y="3870"/>
              <a:ext cx="1918" cy="1918"/>
            </a:xfrm>
            <a:custGeom>
              <a:avLst/>
              <a:gdLst/>
              <a:ahLst/>
              <a:cxnLst>
                <a:cxn ang="0">
                  <a:pos x="0" y="1217613"/>
                </a:cxn>
                <a:cxn ang="0">
                  <a:pos x="1217613" y="0"/>
                </a:cxn>
                <a:cxn ang="0">
                  <a:pos x="1217613" y="1217613"/>
                </a:cxn>
                <a:cxn ang="0">
                  <a:pos x="0" y="1217613"/>
                </a:cxn>
              </a:cxnLst>
              <a:rect l="0" t="0" r="0" b="0"/>
              <a:pathLst>
                <a:path w="1624031" h="1624031">
                  <a:moveTo>
                    <a:pt x="0" y="1624031"/>
                  </a:moveTo>
                  <a:cubicBezTo>
                    <a:pt x="0" y="727103"/>
                    <a:pt x="727103" y="0"/>
                    <a:pt x="1624031" y="0"/>
                  </a:cubicBezTo>
                  <a:lnTo>
                    <a:pt x="1624031" y="1624031"/>
                  </a:lnTo>
                  <a:lnTo>
                    <a:pt x="0" y="1624031"/>
                  </a:lnTo>
                  <a:close/>
                </a:path>
              </a:pathLst>
            </a:custGeom>
            <a:solidFill>
              <a:srgbClr val="01455C">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0" name="任意多边形 6"/>
            <p:cNvSpPr/>
            <p:nvPr/>
          </p:nvSpPr>
          <p:spPr>
            <a:xfrm>
              <a:off x="7150" y="3870"/>
              <a:ext cx="1920" cy="1918"/>
            </a:xfrm>
            <a:custGeom>
              <a:avLst/>
              <a:gdLst/>
              <a:ahLst/>
              <a:cxnLst>
                <a:cxn ang="0">
                  <a:pos x="0" y="0"/>
                </a:cxn>
                <a:cxn ang="0">
                  <a:pos x="1219200" y="1217613"/>
                </a:cxn>
                <a:cxn ang="0">
                  <a:pos x="0" y="1217613"/>
                </a:cxn>
                <a:cxn ang="0">
                  <a:pos x="0" y="0"/>
                </a:cxn>
              </a:cxnLst>
              <a:rect l="0" t="0" r="0" b="0"/>
              <a:pathLst>
                <a:path w="1624031" h="1624031">
                  <a:moveTo>
                    <a:pt x="0" y="0"/>
                  </a:moveTo>
                  <a:cubicBezTo>
                    <a:pt x="896928" y="0"/>
                    <a:pt x="1624031" y="727103"/>
                    <a:pt x="1624031" y="1624031"/>
                  </a:cubicBezTo>
                  <a:lnTo>
                    <a:pt x="0" y="1624031"/>
                  </a:lnTo>
                  <a:lnTo>
                    <a:pt x="0" y="0"/>
                  </a:lnTo>
                  <a:close/>
                </a:path>
              </a:pathLst>
            </a:custGeom>
            <a:solidFill>
              <a:srgbClr val="5D9CE3">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1" name="任意多边形 9"/>
            <p:cNvSpPr/>
            <p:nvPr/>
          </p:nvSpPr>
          <p:spPr>
            <a:xfrm>
              <a:off x="7150" y="5878"/>
              <a:ext cx="1920" cy="1917"/>
            </a:xfrm>
            <a:custGeom>
              <a:avLst/>
              <a:gdLst/>
              <a:ahLst/>
              <a:cxnLst>
                <a:cxn ang="0">
                  <a:pos x="1219200" y="0"/>
                </a:cxn>
                <a:cxn ang="0">
                  <a:pos x="0" y="1217612"/>
                </a:cxn>
                <a:cxn ang="0">
                  <a:pos x="0" y="0"/>
                </a:cxn>
                <a:cxn ang="0">
                  <a:pos x="1219200" y="0"/>
                </a:cxn>
              </a:cxnLst>
              <a:rect l="0" t="0" r="0" b="0"/>
              <a:pathLst>
                <a:path w="1624031" h="1624031">
                  <a:moveTo>
                    <a:pt x="1624031" y="0"/>
                  </a:moveTo>
                  <a:cubicBezTo>
                    <a:pt x="1624031" y="896928"/>
                    <a:pt x="896928" y="1624031"/>
                    <a:pt x="0" y="1624031"/>
                  </a:cubicBezTo>
                  <a:lnTo>
                    <a:pt x="0" y="0"/>
                  </a:lnTo>
                  <a:lnTo>
                    <a:pt x="1624031" y="0"/>
                  </a:lnTo>
                  <a:close/>
                </a:path>
              </a:pathLst>
            </a:custGeom>
            <a:solidFill>
              <a:srgbClr val="ED7C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2" name="任意多边形 10"/>
            <p:cNvSpPr/>
            <p:nvPr/>
          </p:nvSpPr>
          <p:spPr>
            <a:xfrm>
              <a:off x="5145" y="5878"/>
              <a:ext cx="1918" cy="1917"/>
            </a:xfrm>
            <a:custGeom>
              <a:avLst/>
              <a:gdLst/>
              <a:ahLst/>
              <a:cxnLst>
                <a:cxn ang="0">
                  <a:pos x="1217613" y="1217612"/>
                </a:cxn>
                <a:cxn ang="0">
                  <a:pos x="0" y="0"/>
                </a:cxn>
                <a:cxn ang="0">
                  <a:pos x="1217613" y="0"/>
                </a:cxn>
                <a:cxn ang="0">
                  <a:pos x="1217613" y="1217612"/>
                </a:cxn>
              </a:cxnLst>
              <a:rect l="0" t="0" r="0" b="0"/>
              <a:pathLst>
                <a:path w="1624031" h="1624031">
                  <a:moveTo>
                    <a:pt x="1624031" y="1624031"/>
                  </a:moveTo>
                  <a:cubicBezTo>
                    <a:pt x="727103" y="1624031"/>
                    <a:pt x="0" y="896928"/>
                    <a:pt x="0" y="0"/>
                  </a:cubicBezTo>
                  <a:lnTo>
                    <a:pt x="1624031" y="0"/>
                  </a:lnTo>
                  <a:lnTo>
                    <a:pt x="1624031" y="1624031"/>
                  </a:lnTo>
                  <a:close/>
                </a:path>
              </a:pathLst>
            </a:custGeom>
            <a:solidFill>
              <a:srgbClr val="137DEC"/>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3" name="环形箭头 11"/>
            <p:cNvSpPr/>
            <p:nvPr/>
          </p:nvSpPr>
          <p:spPr>
            <a:xfrm>
              <a:off x="6775" y="5435"/>
              <a:ext cx="663" cy="575"/>
            </a:xfrm>
            <a:custGeom>
              <a:avLst/>
              <a:gdLst/>
              <a:ahLst/>
              <a:cxnLst>
                <a:cxn ang="0">
                  <a:pos x="22864" y="182563"/>
                </a:cxn>
                <a:cxn ang="0">
                  <a:pos x="187307" y="24031"/>
                </a:cxn>
                <a:cxn ang="0">
                  <a:pos x="387458" y="130177"/>
                </a:cxn>
                <a:cxn ang="0">
                  <a:pos x="408164" y="130177"/>
                </a:cxn>
                <a:cxn ang="0">
                  <a:pos x="374961" y="182563"/>
                </a:cxn>
                <a:cxn ang="0">
                  <a:pos x="316710" y="130177"/>
                </a:cxn>
                <a:cxn ang="0">
                  <a:pos x="336275" y="130177"/>
                </a:cxn>
                <a:cxn ang="0">
                  <a:pos x="187766" y="69917"/>
                </a:cxn>
                <a:cxn ang="0">
                  <a:pos x="68589" y="182563"/>
                </a:cxn>
                <a:cxn ang="0">
                  <a:pos x="22864" y="182563"/>
                </a:cxn>
              </a:cxnLst>
              <a:rect l="0" t="0" r="0" b="0"/>
              <a:pathLst>
                <a:path w="420542" h="365688">
                  <a:moveTo>
                    <a:pt x="22856" y="182844"/>
                  </a:moveTo>
                  <a:cubicBezTo>
                    <a:pt x="22856" y="102087"/>
                    <a:pt x="93357" y="33991"/>
                    <a:pt x="187242" y="24068"/>
                  </a:cubicBezTo>
                  <a:cubicBezTo>
                    <a:pt x="274958" y="14796"/>
                    <a:pt x="358339" y="59100"/>
                    <a:pt x="387324" y="130378"/>
                  </a:cubicBezTo>
                  <a:lnTo>
                    <a:pt x="408022" y="130378"/>
                  </a:lnTo>
                  <a:lnTo>
                    <a:pt x="374831" y="182844"/>
                  </a:lnTo>
                  <a:lnTo>
                    <a:pt x="316600" y="130378"/>
                  </a:lnTo>
                  <a:lnTo>
                    <a:pt x="336158" y="130378"/>
                  </a:lnTo>
                  <a:cubicBezTo>
                    <a:pt x="308042" y="86504"/>
                    <a:pt x="248159" y="62159"/>
                    <a:pt x="187701" y="70025"/>
                  </a:cubicBezTo>
                  <a:cubicBezTo>
                    <a:pt x="119039" y="78958"/>
                    <a:pt x="68565" y="126756"/>
                    <a:pt x="68565" y="182844"/>
                  </a:cubicBezTo>
                  <a:lnTo>
                    <a:pt x="22856" y="182844"/>
                  </a:lnTo>
                  <a:close/>
                </a:path>
              </a:pathLst>
            </a:custGeom>
            <a:solidFill>
              <a:srgbClr val="F2F2F2">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4" name="环形箭头 12"/>
            <p:cNvSpPr/>
            <p:nvPr/>
          </p:nvSpPr>
          <p:spPr>
            <a:xfrm rot="10800000">
              <a:off x="6775" y="5655"/>
              <a:ext cx="663" cy="578"/>
            </a:xfrm>
            <a:custGeom>
              <a:avLst/>
              <a:gdLst/>
              <a:ahLst/>
              <a:cxnLst>
                <a:cxn ang="0">
                  <a:pos x="22864" y="183357"/>
                </a:cxn>
                <a:cxn ang="0">
                  <a:pos x="187307" y="24135"/>
                </a:cxn>
                <a:cxn ang="0">
                  <a:pos x="387458" y="130743"/>
                </a:cxn>
                <a:cxn ang="0">
                  <a:pos x="408164" y="130743"/>
                </a:cxn>
                <a:cxn ang="0">
                  <a:pos x="374961" y="183357"/>
                </a:cxn>
                <a:cxn ang="0">
                  <a:pos x="316710" y="130743"/>
                </a:cxn>
                <a:cxn ang="0">
                  <a:pos x="336275" y="130743"/>
                </a:cxn>
                <a:cxn ang="0">
                  <a:pos x="187766" y="70221"/>
                </a:cxn>
                <a:cxn ang="0">
                  <a:pos x="68589" y="183357"/>
                </a:cxn>
                <a:cxn ang="0">
                  <a:pos x="22864" y="183357"/>
                </a:cxn>
              </a:cxnLst>
              <a:rect l="0" t="0" r="0" b="0"/>
              <a:pathLst>
                <a:path w="420542" h="365688">
                  <a:moveTo>
                    <a:pt x="22856" y="182844"/>
                  </a:moveTo>
                  <a:cubicBezTo>
                    <a:pt x="22856" y="102087"/>
                    <a:pt x="93357" y="33991"/>
                    <a:pt x="187242" y="24068"/>
                  </a:cubicBezTo>
                  <a:cubicBezTo>
                    <a:pt x="274958" y="14796"/>
                    <a:pt x="358339" y="59100"/>
                    <a:pt x="387324" y="130378"/>
                  </a:cubicBezTo>
                  <a:lnTo>
                    <a:pt x="408022" y="130378"/>
                  </a:lnTo>
                  <a:lnTo>
                    <a:pt x="374831" y="182844"/>
                  </a:lnTo>
                  <a:lnTo>
                    <a:pt x="316600" y="130378"/>
                  </a:lnTo>
                  <a:lnTo>
                    <a:pt x="336158" y="130378"/>
                  </a:lnTo>
                  <a:cubicBezTo>
                    <a:pt x="308042" y="86504"/>
                    <a:pt x="248159" y="62159"/>
                    <a:pt x="187701" y="70025"/>
                  </a:cubicBezTo>
                  <a:cubicBezTo>
                    <a:pt x="119039" y="78958"/>
                    <a:pt x="68565" y="126756"/>
                    <a:pt x="68565" y="182844"/>
                  </a:cubicBezTo>
                  <a:lnTo>
                    <a:pt x="22856" y="182844"/>
                  </a:lnTo>
                  <a:close/>
                </a:path>
              </a:pathLst>
            </a:custGeom>
            <a:solidFill>
              <a:srgbClr val="F2F2F2">
                <a:alpha val="100000"/>
              </a:srgbClr>
            </a:solidFill>
            <a:ln w="9525">
              <a:noFill/>
            </a:ln>
          </p:spPr>
          <p:txBody>
            <a:bodyPr/>
            <a:lstStyle/>
            <a:p>
              <a:endParaRPr lang="zh-CN" altLang="en-US">
                <a:latin typeface="Microsoft YaHei Light" charset="-122"/>
                <a:ea typeface="Microsoft YaHei Light" charset="-122"/>
                <a:cs typeface="Microsoft YaHei Light" charset="-122"/>
              </a:endParaRPr>
            </a:p>
          </p:txBody>
        </p:sp>
      </p:grpSp>
      <p:grpSp>
        <p:nvGrpSpPr>
          <p:cNvPr id="15" name="组合 34"/>
          <p:cNvGrpSpPr/>
          <p:nvPr/>
        </p:nvGrpSpPr>
        <p:grpSpPr>
          <a:xfrm>
            <a:off x="2274271" y="2606486"/>
            <a:ext cx="2825115" cy="2372360"/>
            <a:chOff x="3593" y="4503"/>
            <a:chExt cx="4449" cy="3736"/>
          </a:xfrm>
        </p:grpSpPr>
        <p:sp>
          <p:nvSpPr>
            <p:cNvPr id="16" name="文本框 15"/>
            <p:cNvSpPr txBox="1"/>
            <p:nvPr/>
          </p:nvSpPr>
          <p:spPr>
            <a:xfrm>
              <a:off x="5818" y="4503"/>
              <a:ext cx="2224" cy="1240"/>
            </a:xfrm>
            <a:prstGeom prst="rect">
              <a:avLst/>
            </a:prstGeom>
            <a:noFill/>
          </p:spPr>
          <p:txBody>
            <a:bodyPr wrap="square" rtlCol="0" anchor="t">
              <a:spAutoFit/>
            </a:bodyPr>
            <a:lstStyle/>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sym typeface="+mn-ea"/>
                </a:rPr>
                <a:t>边听边看</a:t>
              </a:r>
              <a:endParaRPr lang="zh-CN" altLang="en-US" sz="1600" dirty="0" smtClean="0">
                <a:solidFill>
                  <a:prstClr val="white"/>
                </a:solidFill>
                <a:latin typeface="Microsoft YaHei Light" charset="-122"/>
                <a:ea typeface="Microsoft YaHei Light" charset="-122"/>
                <a:cs typeface="Microsoft YaHei Light" charset="-122"/>
              </a:endParaRPr>
            </a:p>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sym typeface="+mn-ea"/>
                </a:rPr>
                <a:t>可视化质检</a:t>
              </a:r>
              <a:endParaRPr lang="zh-CN" altLang="en-US" sz="1600">
                <a:latin typeface="Microsoft YaHei Light" charset="-122"/>
                <a:ea typeface="Microsoft YaHei Light" charset="-122"/>
                <a:cs typeface="Microsoft YaHei Light" charset="-122"/>
              </a:endParaRPr>
            </a:p>
          </p:txBody>
        </p:sp>
        <p:sp>
          <p:nvSpPr>
            <p:cNvPr id="17" name="TextBox 24"/>
            <p:cNvSpPr txBox="1"/>
            <p:nvPr/>
          </p:nvSpPr>
          <p:spPr>
            <a:xfrm>
              <a:off x="3593" y="4503"/>
              <a:ext cx="1583" cy="1240"/>
            </a:xfrm>
            <a:prstGeom prst="rect">
              <a:avLst/>
            </a:prstGeom>
            <a:noFill/>
          </p:spPr>
          <p:txBody>
            <a:bodyPr wrap="none" rtlCol="0">
              <a:spAutoFit/>
            </a:bodyPr>
            <a:lstStyle/>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丰富的质</a:t>
              </a:r>
            </a:p>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检数据源</a:t>
              </a:r>
              <a:endParaRPr lang="zh-CN" altLang="en-US" sz="1600" dirty="0">
                <a:solidFill>
                  <a:prstClr val="white"/>
                </a:solidFill>
                <a:latin typeface="Microsoft YaHei Light" charset="-122"/>
                <a:ea typeface="Microsoft YaHei Light" charset="-122"/>
                <a:cs typeface="Microsoft YaHei Light" charset="-122"/>
              </a:endParaRPr>
            </a:p>
          </p:txBody>
        </p:sp>
        <p:sp>
          <p:nvSpPr>
            <p:cNvPr id="18" name="TextBox 21"/>
            <p:cNvSpPr txBox="1"/>
            <p:nvPr/>
          </p:nvSpPr>
          <p:spPr>
            <a:xfrm>
              <a:off x="3593" y="6999"/>
              <a:ext cx="1583" cy="1240"/>
            </a:xfrm>
            <a:prstGeom prst="rect">
              <a:avLst/>
            </a:prstGeom>
            <a:noFill/>
          </p:spPr>
          <p:txBody>
            <a:bodyPr wrap="none" rtlCol="0">
              <a:spAutoFit/>
            </a:bodyPr>
            <a:lstStyle/>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节省</a:t>
              </a:r>
            </a:p>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人工成本</a:t>
              </a:r>
              <a:endParaRPr lang="zh-CN" altLang="en-US" sz="1600" dirty="0">
                <a:solidFill>
                  <a:prstClr val="white"/>
                </a:solidFill>
                <a:latin typeface="Microsoft YaHei Light" charset="-122"/>
                <a:ea typeface="Microsoft YaHei Light" charset="-122"/>
                <a:cs typeface="Microsoft YaHei Light" charset="-122"/>
              </a:endParaRPr>
            </a:p>
          </p:txBody>
        </p:sp>
        <p:sp>
          <p:nvSpPr>
            <p:cNvPr id="19" name="TextBox 30"/>
            <p:cNvSpPr txBox="1"/>
            <p:nvPr/>
          </p:nvSpPr>
          <p:spPr>
            <a:xfrm>
              <a:off x="6138" y="6999"/>
              <a:ext cx="1583" cy="1240"/>
            </a:xfrm>
            <a:prstGeom prst="rect">
              <a:avLst/>
            </a:prstGeom>
            <a:noFill/>
          </p:spPr>
          <p:txBody>
            <a:bodyPr wrap="none" rtlCol="0">
              <a:spAutoFit/>
            </a:bodyPr>
            <a:lstStyle/>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提高质检</a:t>
              </a:r>
            </a:p>
            <a:p>
              <a:pPr algn="ctr">
                <a:lnSpc>
                  <a:spcPct val="150000"/>
                </a:lnSpc>
              </a:pPr>
              <a:r>
                <a:rPr lang="zh-CN" altLang="en-US" sz="1600" dirty="0" smtClean="0">
                  <a:solidFill>
                    <a:prstClr val="white"/>
                  </a:solidFill>
                  <a:latin typeface="Microsoft YaHei Light" charset="-122"/>
                  <a:ea typeface="Microsoft YaHei Light" charset="-122"/>
                  <a:cs typeface="Microsoft YaHei Light" charset="-122"/>
                </a:rPr>
                <a:t>命中率</a:t>
              </a:r>
            </a:p>
          </p:txBody>
        </p:sp>
      </p:grpSp>
      <p:pic>
        <p:nvPicPr>
          <p:cNvPr id="22" name="图片 21" descr="1"/>
          <p:cNvPicPr>
            <a:picLocks noChangeAspect="1"/>
          </p:cNvPicPr>
          <p:nvPr/>
        </p:nvPicPr>
        <p:blipFill>
          <a:blip r:embed="rId2"/>
          <a:stretch>
            <a:fillRect/>
          </a:stretch>
        </p:blipFill>
        <p:spPr>
          <a:xfrm>
            <a:off x="8833485" y="243840"/>
            <a:ext cx="1932849" cy="360000"/>
          </a:xfrm>
          <a:prstGeom prst="rect">
            <a:avLst/>
          </a:prstGeom>
        </p:spPr>
      </p:pic>
      <p:sp>
        <p:nvSpPr>
          <p:cNvPr id="23" name="标题 22"/>
          <p:cNvSpPr>
            <a:spLocks noGrp="1"/>
          </p:cNvSpPr>
          <p:nvPr>
            <p:ph type="title"/>
          </p:nvPr>
        </p:nvSpPr>
        <p:spPr/>
        <p:txBody>
          <a:bodyPr/>
          <a:lstStyle/>
          <a:p>
            <a:r>
              <a:rPr kumimoji="1" lang="zh-CN" altLang="en-US" dirty="0" smtClean="0"/>
              <a:t>交通银行太平洋信用卡中心案例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21"/>
          <p:cNvSpPr>
            <a:spLocks noChangeArrowheads="1"/>
          </p:cNvSpPr>
          <p:nvPr/>
        </p:nvSpPr>
        <p:spPr bwMode="auto">
          <a:xfrm>
            <a:off x="0" y="3332163"/>
            <a:ext cx="5387975" cy="1012825"/>
          </a:xfrm>
          <a:custGeom>
            <a:avLst/>
            <a:gdLst>
              <a:gd name="T0" fmla="*/ 5295456 w 5388429"/>
              <a:gd name="T1" fmla="*/ 0 h 1012510"/>
              <a:gd name="T2" fmla="*/ 5387975 w 5388429"/>
              <a:gd name="T3" fmla="*/ 0 h 1012510"/>
              <a:gd name="T4" fmla="*/ 5387975 w 5388429"/>
              <a:gd name="T5" fmla="*/ 664165 h 1012510"/>
              <a:gd name="T6" fmla="*/ 5039452 w 5388429"/>
              <a:gd name="T7" fmla="*/ 1012825 h 1012510"/>
              <a:gd name="T8" fmla="*/ 0 w 5388429"/>
              <a:gd name="T9" fmla="*/ 1012825 h 1012510"/>
              <a:gd name="T10" fmla="*/ 0 w 5388429"/>
              <a:gd name="T11" fmla="*/ 908413 h 1012510"/>
              <a:gd name="T12" fmla="*/ 4946933 w 5388429"/>
              <a:gd name="T13" fmla="*/ 908413 h 1012510"/>
              <a:gd name="T14" fmla="*/ 5295456 w 5388429"/>
              <a:gd name="T15" fmla="*/ 559752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5388429"/>
              <a:gd name="T25" fmla="*/ 0 h 1012510"/>
              <a:gd name="T26" fmla="*/ 5388429 w 5388429"/>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88429" h="1012510">
                <a:moveTo>
                  <a:pt x="5295902" y="0"/>
                </a:moveTo>
                <a:lnTo>
                  <a:pt x="5388429" y="0"/>
                </a:lnTo>
                <a:lnTo>
                  <a:pt x="5388429" y="663958"/>
                </a:lnTo>
                <a:cubicBezTo>
                  <a:pt x="5388429" y="856458"/>
                  <a:pt x="5232377" y="1012510"/>
                  <a:pt x="5039877" y="1012510"/>
                </a:cubicBezTo>
                <a:lnTo>
                  <a:pt x="0" y="1012510"/>
                </a:lnTo>
                <a:lnTo>
                  <a:pt x="0" y="908130"/>
                </a:lnTo>
                <a:lnTo>
                  <a:pt x="4947350" y="908130"/>
                </a:lnTo>
                <a:cubicBezTo>
                  <a:pt x="5139850" y="908130"/>
                  <a:pt x="5295902" y="752078"/>
                  <a:pt x="5295902" y="559578"/>
                </a:cubicBezTo>
                <a:lnTo>
                  <a:pt x="5295902" y="0"/>
                </a:lnTo>
                <a:close/>
              </a:path>
            </a:pathLst>
          </a:custGeom>
          <a:solidFill>
            <a:srgbClr val="20273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7" name="椭圆 25"/>
          <p:cNvSpPr>
            <a:spLocks noChangeAspect="1" noChangeArrowheads="1"/>
          </p:cNvSpPr>
          <p:nvPr/>
        </p:nvSpPr>
        <p:spPr bwMode="auto">
          <a:xfrm>
            <a:off x="4762500" y="2179638"/>
            <a:ext cx="1152525" cy="1152525"/>
          </a:xfrm>
          <a:prstGeom prst="ellipse">
            <a:avLst/>
          </a:prstGeom>
          <a:solidFill>
            <a:srgbClr val="202731"/>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12" name="椭圆 27"/>
          <p:cNvSpPr>
            <a:spLocks noChangeAspect="1" noChangeArrowheads="1"/>
          </p:cNvSpPr>
          <p:nvPr/>
        </p:nvSpPr>
        <p:spPr bwMode="auto">
          <a:xfrm>
            <a:off x="3752850" y="2908300"/>
            <a:ext cx="1150938" cy="1152525"/>
          </a:xfrm>
          <a:prstGeom prst="ellipse">
            <a:avLst/>
          </a:pr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13" name="椭圆 30"/>
          <p:cNvSpPr>
            <a:spLocks noChangeAspect="1" noChangeArrowheads="1"/>
          </p:cNvSpPr>
          <p:nvPr/>
        </p:nvSpPr>
        <p:spPr bwMode="auto">
          <a:xfrm>
            <a:off x="7304088" y="2908300"/>
            <a:ext cx="1150937" cy="1152525"/>
          </a:xfrm>
          <a:prstGeom prst="ellipse">
            <a:avLst/>
          </a:pr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14" name="椭圆 31"/>
          <p:cNvSpPr>
            <a:spLocks noChangeAspect="1" noChangeArrowheads="1"/>
          </p:cNvSpPr>
          <p:nvPr/>
        </p:nvSpPr>
        <p:spPr bwMode="auto">
          <a:xfrm>
            <a:off x="6292850" y="2179638"/>
            <a:ext cx="1152525" cy="1152525"/>
          </a:xfrm>
          <a:prstGeom prst="ellipse">
            <a:avLst/>
          </a:prstGeom>
          <a:solidFill>
            <a:srgbClr val="202731"/>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15" name="任意多边形 33"/>
          <p:cNvSpPr>
            <a:spLocks noChangeArrowheads="1"/>
          </p:cNvSpPr>
          <p:nvPr/>
        </p:nvSpPr>
        <p:spPr bwMode="auto">
          <a:xfrm>
            <a:off x="0" y="4060825"/>
            <a:ext cx="4413250" cy="1012825"/>
          </a:xfrm>
          <a:custGeom>
            <a:avLst/>
            <a:gdLst>
              <a:gd name="T0" fmla="*/ 4320742 w 4414157"/>
              <a:gd name="T1" fmla="*/ 0 h 1012510"/>
              <a:gd name="T2" fmla="*/ 4413250 w 4414157"/>
              <a:gd name="T3" fmla="*/ 0 h 1012510"/>
              <a:gd name="T4" fmla="*/ 4413250 w 4414157"/>
              <a:gd name="T5" fmla="*/ 664165 h 1012510"/>
              <a:gd name="T6" fmla="*/ 4064770 w 4414157"/>
              <a:gd name="T7" fmla="*/ 1012825 h 1012510"/>
              <a:gd name="T8" fmla="*/ 0 w 4414157"/>
              <a:gd name="T9" fmla="*/ 1012825 h 1012510"/>
              <a:gd name="T10" fmla="*/ 0 w 4414157"/>
              <a:gd name="T11" fmla="*/ 908413 h 1012510"/>
              <a:gd name="T12" fmla="*/ 3972262 w 4414157"/>
              <a:gd name="T13" fmla="*/ 908413 h 1012510"/>
              <a:gd name="T14" fmla="*/ 4320742 w 4414157"/>
              <a:gd name="T15" fmla="*/ 559752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4414157"/>
              <a:gd name="T25" fmla="*/ 0 h 1012510"/>
              <a:gd name="T26" fmla="*/ 4414157 w 4414157"/>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414157" h="1012510">
                <a:moveTo>
                  <a:pt x="4321630" y="0"/>
                </a:moveTo>
                <a:lnTo>
                  <a:pt x="4414157" y="0"/>
                </a:lnTo>
                <a:lnTo>
                  <a:pt x="4414157" y="663958"/>
                </a:lnTo>
                <a:cubicBezTo>
                  <a:pt x="4414157" y="856458"/>
                  <a:pt x="4258105" y="1012510"/>
                  <a:pt x="4065605" y="1012510"/>
                </a:cubicBezTo>
                <a:lnTo>
                  <a:pt x="0" y="1012510"/>
                </a:lnTo>
                <a:lnTo>
                  <a:pt x="0" y="908130"/>
                </a:lnTo>
                <a:lnTo>
                  <a:pt x="3973078" y="908130"/>
                </a:lnTo>
                <a:cubicBezTo>
                  <a:pt x="4165578" y="908130"/>
                  <a:pt x="4321630" y="752078"/>
                  <a:pt x="4321630" y="559578"/>
                </a:cubicBezTo>
                <a:lnTo>
                  <a:pt x="4321630" y="0"/>
                </a:lnTo>
                <a:close/>
              </a:path>
            </a:pathLst>
          </a:cu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16" name="任意多边形 35"/>
          <p:cNvSpPr>
            <a:spLocks noChangeArrowheads="1"/>
          </p:cNvSpPr>
          <p:nvPr/>
        </p:nvSpPr>
        <p:spPr bwMode="auto">
          <a:xfrm flipH="1">
            <a:off x="6819900" y="3316288"/>
            <a:ext cx="5387975" cy="1012825"/>
          </a:xfrm>
          <a:custGeom>
            <a:avLst/>
            <a:gdLst>
              <a:gd name="T0" fmla="*/ 5295456 w 5388429"/>
              <a:gd name="T1" fmla="*/ 0 h 1012510"/>
              <a:gd name="T2" fmla="*/ 5387975 w 5388429"/>
              <a:gd name="T3" fmla="*/ 0 h 1012510"/>
              <a:gd name="T4" fmla="*/ 5387975 w 5388429"/>
              <a:gd name="T5" fmla="*/ 664165 h 1012510"/>
              <a:gd name="T6" fmla="*/ 5039452 w 5388429"/>
              <a:gd name="T7" fmla="*/ 1012825 h 1012510"/>
              <a:gd name="T8" fmla="*/ 0 w 5388429"/>
              <a:gd name="T9" fmla="*/ 1012825 h 1012510"/>
              <a:gd name="T10" fmla="*/ 0 w 5388429"/>
              <a:gd name="T11" fmla="*/ 908413 h 1012510"/>
              <a:gd name="T12" fmla="*/ 4946933 w 5388429"/>
              <a:gd name="T13" fmla="*/ 908413 h 1012510"/>
              <a:gd name="T14" fmla="*/ 5295456 w 5388429"/>
              <a:gd name="T15" fmla="*/ 559752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5388429"/>
              <a:gd name="T25" fmla="*/ 0 h 1012510"/>
              <a:gd name="T26" fmla="*/ 5388429 w 5388429"/>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88429" h="1012510">
                <a:moveTo>
                  <a:pt x="5295902" y="0"/>
                </a:moveTo>
                <a:lnTo>
                  <a:pt x="5388429" y="0"/>
                </a:lnTo>
                <a:lnTo>
                  <a:pt x="5388429" y="663958"/>
                </a:lnTo>
                <a:cubicBezTo>
                  <a:pt x="5388429" y="856458"/>
                  <a:pt x="5232377" y="1012510"/>
                  <a:pt x="5039877" y="1012510"/>
                </a:cubicBezTo>
                <a:lnTo>
                  <a:pt x="0" y="1012510"/>
                </a:lnTo>
                <a:lnTo>
                  <a:pt x="0" y="908130"/>
                </a:lnTo>
                <a:lnTo>
                  <a:pt x="4947350" y="908130"/>
                </a:lnTo>
                <a:cubicBezTo>
                  <a:pt x="5139850" y="908130"/>
                  <a:pt x="5295902" y="752078"/>
                  <a:pt x="5295902" y="559578"/>
                </a:cubicBezTo>
                <a:lnTo>
                  <a:pt x="5295902" y="0"/>
                </a:lnTo>
                <a:close/>
              </a:path>
            </a:pathLst>
          </a:custGeom>
          <a:solidFill>
            <a:srgbClr val="20273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sp>
        <p:nvSpPr>
          <p:cNvPr id="17" name="任意多边形 36"/>
          <p:cNvSpPr>
            <a:spLocks noChangeArrowheads="1"/>
          </p:cNvSpPr>
          <p:nvPr/>
        </p:nvSpPr>
        <p:spPr bwMode="auto">
          <a:xfrm flipH="1">
            <a:off x="7794625" y="4044950"/>
            <a:ext cx="4414838" cy="1012825"/>
          </a:xfrm>
          <a:custGeom>
            <a:avLst/>
            <a:gdLst>
              <a:gd name="T0" fmla="*/ 4414838 w 4415098"/>
              <a:gd name="T1" fmla="*/ 0 h 1012510"/>
              <a:gd name="T2" fmla="*/ 4322316 w 4415098"/>
              <a:gd name="T3" fmla="*/ 0 h 1012510"/>
              <a:gd name="T4" fmla="*/ 4322316 w 4415098"/>
              <a:gd name="T5" fmla="*/ 559752 h 1012510"/>
              <a:gd name="T6" fmla="*/ 3973785 w 4415098"/>
              <a:gd name="T7" fmla="*/ 908413 h 1012510"/>
              <a:gd name="T8" fmla="*/ 0 w 4415098"/>
              <a:gd name="T9" fmla="*/ 908413 h 1012510"/>
              <a:gd name="T10" fmla="*/ 0 w 4415098"/>
              <a:gd name="T11" fmla="*/ 1012825 h 1012510"/>
              <a:gd name="T12" fmla="*/ 4066307 w 4415098"/>
              <a:gd name="T13" fmla="*/ 1012825 h 1012510"/>
              <a:gd name="T14" fmla="*/ 4414838 w 4415098"/>
              <a:gd name="T15" fmla="*/ 664165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4415098"/>
              <a:gd name="T25" fmla="*/ 0 h 1012510"/>
              <a:gd name="T26" fmla="*/ 4415098 w 4415098"/>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415098" h="1012510">
                <a:moveTo>
                  <a:pt x="4415098" y="0"/>
                </a:moveTo>
                <a:lnTo>
                  <a:pt x="4322571" y="0"/>
                </a:lnTo>
                <a:lnTo>
                  <a:pt x="4322571" y="559578"/>
                </a:lnTo>
                <a:cubicBezTo>
                  <a:pt x="4322571" y="752078"/>
                  <a:pt x="4166519" y="908130"/>
                  <a:pt x="3974019" y="908130"/>
                </a:cubicBezTo>
                <a:lnTo>
                  <a:pt x="0" y="908130"/>
                </a:lnTo>
                <a:lnTo>
                  <a:pt x="0" y="1012510"/>
                </a:lnTo>
                <a:lnTo>
                  <a:pt x="4066546" y="1012510"/>
                </a:lnTo>
                <a:cubicBezTo>
                  <a:pt x="4259046" y="1012510"/>
                  <a:pt x="4415098" y="856458"/>
                  <a:pt x="4415098" y="663958"/>
                </a:cubicBezTo>
                <a:lnTo>
                  <a:pt x="4415098" y="0"/>
                </a:lnTo>
                <a:close/>
              </a:path>
            </a:pathLst>
          </a:cu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grpSp>
        <p:nvGrpSpPr>
          <p:cNvPr id="18" name="组合 38"/>
          <p:cNvGrpSpPr/>
          <p:nvPr/>
        </p:nvGrpSpPr>
        <p:grpSpPr bwMode="auto">
          <a:xfrm>
            <a:off x="5045272" y="2445230"/>
            <a:ext cx="573088" cy="600075"/>
            <a:chOff x="0" y="0"/>
            <a:chExt cx="444697" cy="466185"/>
          </a:xfrm>
        </p:grpSpPr>
        <p:sp>
          <p:nvSpPr>
            <p:cNvPr id="19" name="Freeform 11"/>
            <p:cNvSpPr>
              <a:spLocks noChangeArrowheads="1"/>
            </p:cNvSpPr>
            <p:nvPr/>
          </p:nvSpPr>
          <p:spPr bwMode="auto">
            <a:xfrm>
              <a:off x="130793" y="245705"/>
              <a:ext cx="88753" cy="87818"/>
            </a:xfrm>
            <a:custGeom>
              <a:avLst/>
              <a:gdLst>
                <a:gd name="T0" fmla="*/ 53252 w 40"/>
                <a:gd name="T1" fmla="*/ 2195 h 40"/>
                <a:gd name="T2" fmla="*/ 44377 w 40"/>
                <a:gd name="T3" fmla="*/ 0 h 40"/>
                <a:gd name="T4" fmla="*/ 0 w 40"/>
                <a:gd name="T5" fmla="*/ 43909 h 40"/>
                <a:gd name="T6" fmla="*/ 44377 w 40"/>
                <a:gd name="T7" fmla="*/ 87818 h 40"/>
                <a:gd name="T8" fmla="*/ 88753 w 40"/>
                <a:gd name="T9" fmla="*/ 43909 h 40"/>
                <a:gd name="T10" fmla="*/ 86534 w 40"/>
                <a:gd name="T11" fmla="*/ 32932 h 40"/>
                <a:gd name="T12" fmla="*/ 33282 w 40"/>
                <a:gd name="T13" fmla="*/ 57082 h 40"/>
                <a:gd name="T14" fmla="*/ 53252 w 40"/>
                <a:gd name="T15" fmla="*/ 2195 h 40"/>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40"/>
                <a:gd name="T26" fmla="*/ 40 w 4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0" name="Freeform 12"/>
            <p:cNvSpPr>
              <a:spLocks noChangeArrowheads="1"/>
            </p:cNvSpPr>
            <p:nvPr/>
          </p:nvSpPr>
          <p:spPr bwMode="auto">
            <a:xfrm>
              <a:off x="0" y="114912"/>
              <a:ext cx="351273" cy="351273"/>
            </a:xfrm>
            <a:custGeom>
              <a:avLst/>
              <a:gdLst>
                <a:gd name="T0" fmla="*/ 289414 w 159"/>
                <a:gd name="T1" fmla="*/ 90580 h 159"/>
                <a:gd name="T2" fmla="*/ 318134 w 159"/>
                <a:gd name="T3" fmla="*/ 174532 h 159"/>
                <a:gd name="T4" fmla="*/ 174532 w 159"/>
                <a:gd name="T5" fmla="*/ 318134 h 159"/>
                <a:gd name="T6" fmla="*/ 33139 w 159"/>
                <a:gd name="T7" fmla="*/ 174532 h 159"/>
                <a:gd name="T8" fmla="*/ 174532 w 159"/>
                <a:gd name="T9" fmla="*/ 33139 h 159"/>
                <a:gd name="T10" fmla="*/ 247438 w 159"/>
                <a:gd name="T11" fmla="*/ 53022 h 159"/>
                <a:gd name="T12" fmla="*/ 269530 w 159"/>
                <a:gd name="T13" fmla="*/ 28720 h 159"/>
                <a:gd name="T14" fmla="*/ 174532 w 159"/>
                <a:gd name="T15" fmla="*/ 0 h 159"/>
                <a:gd name="T16" fmla="*/ 0 w 159"/>
                <a:gd name="T17" fmla="*/ 174532 h 159"/>
                <a:gd name="T18" fmla="*/ 174532 w 159"/>
                <a:gd name="T19" fmla="*/ 351273 h 159"/>
                <a:gd name="T20" fmla="*/ 351273 w 159"/>
                <a:gd name="T21" fmla="*/ 174532 h 159"/>
                <a:gd name="T22" fmla="*/ 311506 w 159"/>
                <a:gd name="T23" fmla="*/ 66278 h 159"/>
                <a:gd name="T24" fmla="*/ 289414 w 159"/>
                <a:gd name="T25" fmla="*/ 90580 h 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9"/>
                <a:gd name="T40" fmla="*/ 0 h 159"/>
                <a:gd name="T41" fmla="*/ 159 w 159"/>
                <a:gd name="T42" fmla="*/ 159 h 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1" name="Freeform 13"/>
            <p:cNvSpPr>
              <a:spLocks noChangeArrowheads="1"/>
            </p:cNvSpPr>
            <p:nvPr/>
          </p:nvSpPr>
          <p:spPr bwMode="auto">
            <a:xfrm>
              <a:off x="174702" y="221415"/>
              <a:ext cx="66331" cy="68199"/>
            </a:xfrm>
            <a:custGeom>
              <a:avLst/>
              <a:gdLst>
                <a:gd name="T0" fmla="*/ 66331 w 71"/>
                <a:gd name="T1" fmla="*/ 28027 h 73"/>
                <a:gd name="T2" fmla="*/ 35501 w 71"/>
                <a:gd name="T3" fmla="*/ 0 h 73"/>
                <a:gd name="T4" fmla="*/ 17751 w 71"/>
                <a:gd name="T5" fmla="*/ 17750 h 73"/>
                <a:gd name="T6" fmla="*/ 0 w 71"/>
                <a:gd name="T7" fmla="*/ 68199 h 73"/>
                <a:gd name="T8" fmla="*/ 51383 w 71"/>
                <a:gd name="T9" fmla="*/ 45777 h 73"/>
                <a:gd name="T10" fmla="*/ 66331 w 71"/>
                <a:gd name="T11" fmla="*/ 28027 h 73"/>
                <a:gd name="T12" fmla="*/ 0 60000 65536"/>
                <a:gd name="T13" fmla="*/ 0 60000 65536"/>
                <a:gd name="T14" fmla="*/ 0 60000 65536"/>
                <a:gd name="T15" fmla="*/ 0 60000 65536"/>
                <a:gd name="T16" fmla="*/ 0 60000 65536"/>
                <a:gd name="T17" fmla="*/ 0 60000 65536"/>
                <a:gd name="T18" fmla="*/ 0 w 71"/>
                <a:gd name="T19" fmla="*/ 0 h 73"/>
                <a:gd name="T20" fmla="*/ 71 w 71"/>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71" h="73">
                  <a:moveTo>
                    <a:pt x="71" y="30"/>
                  </a:moveTo>
                  <a:lnTo>
                    <a:pt x="38" y="0"/>
                  </a:lnTo>
                  <a:lnTo>
                    <a:pt x="19" y="19"/>
                  </a:lnTo>
                  <a:lnTo>
                    <a:pt x="0" y="73"/>
                  </a:lnTo>
                  <a:lnTo>
                    <a:pt x="55" y="49"/>
                  </a:lnTo>
                  <a:lnTo>
                    <a:pt x="71" y="3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2" name="Freeform 14"/>
            <p:cNvSpPr>
              <a:spLocks noChangeArrowheads="1"/>
            </p:cNvSpPr>
            <p:nvPr/>
          </p:nvSpPr>
          <p:spPr bwMode="auto">
            <a:xfrm>
              <a:off x="216743" y="88753"/>
              <a:ext cx="143873" cy="152281"/>
            </a:xfrm>
            <a:custGeom>
              <a:avLst/>
              <a:gdLst>
                <a:gd name="T0" fmla="*/ 113043 w 154"/>
                <a:gd name="T1" fmla="*/ 0 h 163"/>
                <a:gd name="T2" fmla="*/ 0 w 154"/>
                <a:gd name="T3" fmla="*/ 123320 h 163"/>
                <a:gd name="T4" fmla="*/ 30830 w 154"/>
                <a:gd name="T5" fmla="*/ 152281 h 163"/>
                <a:gd name="T6" fmla="*/ 143873 w 154"/>
                <a:gd name="T7" fmla="*/ 28961 h 163"/>
                <a:gd name="T8" fmla="*/ 113043 w 154"/>
                <a:gd name="T9" fmla="*/ 32698 h 163"/>
                <a:gd name="T10" fmla="*/ 113043 w 154"/>
                <a:gd name="T11" fmla="*/ 0 h 163"/>
                <a:gd name="T12" fmla="*/ 0 60000 65536"/>
                <a:gd name="T13" fmla="*/ 0 60000 65536"/>
                <a:gd name="T14" fmla="*/ 0 60000 65536"/>
                <a:gd name="T15" fmla="*/ 0 60000 65536"/>
                <a:gd name="T16" fmla="*/ 0 60000 65536"/>
                <a:gd name="T17" fmla="*/ 0 60000 65536"/>
                <a:gd name="T18" fmla="*/ 0 w 154"/>
                <a:gd name="T19" fmla="*/ 0 h 163"/>
                <a:gd name="T20" fmla="*/ 154 w 154"/>
                <a:gd name="T21" fmla="*/ 163 h 163"/>
              </a:gdLst>
              <a:ahLst/>
              <a:cxnLst>
                <a:cxn ang="T12">
                  <a:pos x="T0" y="T1"/>
                </a:cxn>
                <a:cxn ang="T13">
                  <a:pos x="T2" y="T3"/>
                </a:cxn>
                <a:cxn ang="T14">
                  <a:pos x="T4" y="T5"/>
                </a:cxn>
                <a:cxn ang="T15">
                  <a:pos x="T6" y="T7"/>
                </a:cxn>
                <a:cxn ang="T16">
                  <a:pos x="T8" y="T9"/>
                </a:cxn>
                <a:cxn ang="T17">
                  <a:pos x="T10" y="T11"/>
                </a:cxn>
              </a:cxnLst>
              <a:rect l="T18" t="T19" r="T20" b="T21"/>
              <a:pathLst>
                <a:path w="154" h="163">
                  <a:moveTo>
                    <a:pt x="121" y="0"/>
                  </a:moveTo>
                  <a:lnTo>
                    <a:pt x="0" y="132"/>
                  </a:lnTo>
                  <a:lnTo>
                    <a:pt x="33" y="163"/>
                  </a:lnTo>
                  <a:lnTo>
                    <a:pt x="154" y="31"/>
                  </a:lnTo>
                  <a:lnTo>
                    <a:pt x="121" y="35"/>
                  </a:lnTo>
                  <a:lnTo>
                    <a:pt x="121"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3" name="Freeform 15"/>
            <p:cNvSpPr>
              <a:spLocks noChangeArrowheads="1"/>
            </p:cNvSpPr>
            <p:nvPr/>
          </p:nvSpPr>
          <p:spPr bwMode="auto">
            <a:xfrm>
              <a:off x="336325" y="55120"/>
              <a:ext cx="56988" cy="59791"/>
            </a:xfrm>
            <a:custGeom>
              <a:avLst/>
              <a:gdLst>
                <a:gd name="T0" fmla="*/ 13079 w 61"/>
                <a:gd name="T1" fmla="*/ 44843 h 64"/>
                <a:gd name="T2" fmla="*/ 13079 w 61"/>
                <a:gd name="T3" fmla="*/ 11211 h 64"/>
                <a:gd name="T4" fmla="*/ 0 w 61"/>
                <a:gd name="T5" fmla="*/ 0 h 64"/>
                <a:gd name="T6" fmla="*/ 0 w 61"/>
                <a:gd name="T7" fmla="*/ 0 h 64"/>
                <a:gd name="T8" fmla="*/ 0 w 61"/>
                <a:gd name="T9" fmla="*/ 59791 h 64"/>
                <a:gd name="T10" fmla="*/ 56988 w 61"/>
                <a:gd name="T11" fmla="*/ 51383 h 64"/>
                <a:gd name="T12" fmla="*/ 56988 w 61"/>
                <a:gd name="T13" fmla="*/ 51383 h 64"/>
                <a:gd name="T14" fmla="*/ 46711 w 61"/>
                <a:gd name="T15" fmla="*/ 40172 h 64"/>
                <a:gd name="T16" fmla="*/ 13079 w 61"/>
                <a:gd name="T17" fmla="*/ 44843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64"/>
                <a:gd name="T29" fmla="*/ 61 w 61"/>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64">
                  <a:moveTo>
                    <a:pt x="14" y="48"/>
                  </a:moveTo>
                  <a:lnTo>
                    <a:pt x="14" y="12"/>
                  </a:lnTo>
                  <a:lnTo>
                    <a:pt x="0" y="0"/>
                  </a:lnTo>
                  <a:lnTo>
                    <a:pt x="0" y="64"/>
                  </a:lnTo>
                  <a:lnTo>
                    <a:pt x="61" y="55"/>
                  </a:lnTo>
                  <a:lnTo>
                    <a:pt x="50" y="43"/>
                  </a:lnTo>
                  <a:lnTo>
                    <a:pt x="14" y="4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4" name="Freeform 16"/>
            <p:cNvSpPr>
              <a:spLocks noChangeArrowheads="1"/>
            </p:cNvSpPr>
            <p:nvPr/>
          </p:nvSpPr>
          <p:spPr bwMode="auto">
            <a:xfrm>
              <a:off x="360615" y="27093"/>
              <a:ext cx="59791" cy="61660"/>
            </a:xfrm>
            <a:custGeom>
              <a:avLst/>
              <a:gdLst>
                <a:gd name="T0" fmla="*/ 13079 w 64"/>
                <a:gd name="T1" fmla="*/ 45778 h 66"/>
                <a:gd name="T2" fmla="*/ 13079 w 64"/>
                <a:gd name="T3" fmla="*/ 10277 h 66"/>
                <a:gd name="T4" fmla="*/ 1868 w 64"/>
                <a:gd name="T5" fmla="*/ 0 h 66"/>
                <a:gd name="T6" fmla="*/ 1868 w 64"/>
                <a:gd name="T7" fmla="*/ 0 h 66"/>
                <a:gd name="T8" fmla="*/ 0 w 64"/>
                <a:gd name="T9" fmla="*/ 61660 h 66"/>
                <a:gd name="T10" fmla="*/ 59791 w 64"/>
                <a:gd name="T11" fmla="*/ 52318 h 66"/>
                <a:gd name="T12" fmla="*/ 59791 w 64"/>
                <a:gd name="T13" fmla="*/ 52318 h 66"/>
                <a:gd name="T14" fmla="*/ 46712 w 64"/>
                <a:gd name="T15" fmla="*/ 41107 h 66"/>
                <a:gd name="T16" fmla="*/ 13079 w 64"/>
                <a:gd name="T17" fmla="*/ 45778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
                <a:gd name="T28" fmla="*/ 0 h 66"/>
                <a:gd name="T29" fmla="*/ 64 w 64"/>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 h="66">
                  <a:moveTo>
                    <a:pt x="14" y="49"/>
                  </a:moveTo>
                  <a:lnTo>
                    <a:pt x="14" y="11"/>
                  </a:lnTo>
                  <a:lnTo>
                    <a:pt x="2" y="0"/>
                  </a:lnTo>
                  <a:lnTo>
                    <a:pt x="0" y="66"/>
                  </a:lnTo>
                  <a:lnTo>
                    <a:pt x="64" y="56"/>
                  </a:lnTo>
                  <a:lnTo>
                    <a:pt x="50" y="44"/>
                  </a:lnTo>
                  <a:lnTo>
                    <a:pt x="14" y="4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5" name="Freeform 17"/>
            <p:cNvSpPr>
              <a:spLocks noChangeArrowheads="1"/>
            </p:cNvSpPr>
            <p:nvPr/>
          </p:nvSpPr>
          <p:spPr bwMode="auto">
            <a:xfrm>
              <a:off x="64462" y="181242"/>
              <a:ext cx="220480" cy="218612"/>
            </a:xfrm>
            <a:custGeom>
              <a:avLst/>
              <a:gdLst>
                <a:gd name="T0" fmla="*/ 110240 w 100"/>
                <a:gd name="T1" fmla="*/ 0 h 99"/>
                <a:gd name="T2" fmla="*/ 0 w 100"/>
                <a:gd name="T3" fmla="*/ 108202 h 99"/>
                <a:gd name="T4" fmla="*/ 110240 w 100"/>
                <a:gd name="T5" fmla="*/ 218612 h 99"/>
                <a:gd name="T6" fmla="*/ 220480 w 100"/>
                <a:gd name="T7" fmla="*/ 108202 h 99"/>
                <a:gd name="T8" fmla="*/ 202842 w 100"/>
                <a:gd name="T9" fmla="*/ 48580 h 99"/>
                <a:gd name="T10" fmla="*/ 182998 w 100"/>
                <a:gd name="T11" fmla="*/ 70662 h 99"/>
                <a:gd name="T12" fmla="*/ 178589 w 100"/>
                <a:gd name="T13" fmla="*/ 75079 h 99"/>
                <a:gd name="T14" fmla="*/ 187408 w 100"/>
                <a:gd name="T15" fmla="*/ 108202 h 99"/>
                <a:gd name="T16" fmla="*/ 110240 w 100"/>
                <a:gd name="T17" fmla="*/ 185489 h 99"/>
                <a:gd name="T18" fmla="*/ 33072 w 100"/>
                <a:gd name="T19" fmla="*/ 108202 h 99"/>
                <a:gd name="T20" fmla="*/ 110240 w 100"/>
                <a:gd name="T21" fmla="*/ 33123 h 99"/>
                <a:gd name="T22" fmla="*/ 136698 w 100"/>
                <a:gd name="T23" fmla="*/ 37539 h 99"/>
                <a:gd name="T24" fmla="*/ 141107 w 100"/>
                <a:gd name="T25" fmla="*/ 30915 h 99"/>
                <a:gd name="T26" fmla="*/ 160950 w 100"/>
                <a:gd name="T27" fmla="*/ 11041 h 99"/>
                <a:gd name="T28" fmla="*/ 110240 w 100"/>
                <a:gd name="T29" fmla="*/ 0 h 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0"/>
                <a:gd name="T46" fmla="*/ 0 h 99"/>
                <a:gd name="T47" fmla="*/ 100 w 100"/>
                <a:gd name="T48" fmla="*/ 99 h 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6" name="Freeform 18"/>
            <p:cNvSpPr>
              <a:spLocks noChangeArrowheads="1"/>
            </p:cNvSpPr>
            <p:nvPr/>
          </p:nvSpPr>
          <p:spPr bwMode="auto">
            <a:xfrm>
              <a:off x="386774" y="0"/>
              <a:ext cx="57923" cy="59791"/>
            </a:xfrm>
            <a:custGeom>
              <a:avLst/>
              <a:gdLst>
                <a:gd name="T0" fmla="*/ 46712 w 62"/>
                <a:gd name="T1" fmla="*/ 40172 h 64"/>
                <a:gd name="T2" fmla="*/ 14014 w 62"/>
                <a:gd name="T3" fmla="*/ 43909 h 64"/>
                <a:gd name="T4" fmla="*/ 14014 w 62"/>
                <a:gd name="T5" fmla="*/ 11211 h 64"/>
                <a:gd name="T6" fmla="*/ 0 w 62"/>
                <a:gd name="T7" fmla="*/ 0 h 64"/>
                <a:gd name="T8" fmla="*/ 0 w 62"/>
                <a:gd name="T9" fmla="*/ 0 h 64"/>
                <a:gd name="T10" fmla="*/ 0 w 62"/>
                <a:gd name="T11" fmla="*/ 59791 h 64"/>
                <a:gd name="T12" fmla="*/ 57923 w 62"/>
                <a:gd name="T13" fmla="*/ 51383 h 64"/>
                <a:gd name="T14" fmla="*/ 57923 w 62"/>
                <a:gd name="T15" fmla="*/ 51383 h 64"/>
                <a:gd name="T16" fmla="*/ 46712 w 62"/>
                <a:gd name="T17" fmla="*/ 40172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
                <a:gd name="T28" fmla="*/ 0 h 64"/>
                <a:gd name="T29" fmla="*/ 62 w 62"/>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 h="64">
                  <a:moveTo>
                    <a:pt x="50" y="43"/>
                  </a:moveTo>
                  <a:lnTo>
                    <a:pt x="15" y="47"/>
                  </a:lnTo>
                  <a:lnTo>
                    <a:pt x="15" y="12"/>
                  </a:lnTo>
                  <a:lnTo>
                    <a:pt x="0" y="0"/>
                  </a:lnTo>
                  <a:lnTo>
                    <a:pt x="0" y="64"/>
                  </a:lnTo>
                  <a:lnTo>
                    <a:pt x="62" y="55"/>
                  </a:lnTo>
                  <a:lnTo>
                    <a:pt x="50" y="4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grpSp>
      <p:sp>
        <p:nvSpPr>
          <p:cNvPr id="27" name="文本框 69"/>
          <p:cNvSpPr>
            <a:spLocks noChangeArrowheads="1"/>
          </p:cNvSpPr>
          <p:nvPr/>
        </p:nvSpPr>
        <p:spPr bwMode="auto">
          <a:xfrm>
            <a:off x="2949256" y="2208213"/>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自主研发专利技术</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28" name="椭圆 28"/>
          <p:cNvSpPr>
            <a:spLocks noChangeAspect="1" noChangeArrowheads="1"/>
          </p:cNvSpPr>
          <p:nvPr/>
        </p:nvSpPr>
        <p:spPr bwMode="auto">
          <a:xfrm>
            <a:off x="2598738" y="3648075"/>
            <a:ext cx="1152525" cy="1152525"/>
          </a:xfrm>
          <a:prstGeom prst="ellipse">
            <a:avLst/>
          </a:prstGeom>
          <a:solidFill>
            <a:srgbClr val="A6AFB6"/>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29" name="椭圆 29"/>
          <p:cNvSpPr>
            <a:spLocks noChangeAspect="1" noChangeArrowheads="1"/>
          </p:cNvSpPr>
          <p:nvPr/>
        </p:nvSpPr>
        <p:spPr bwMode="auto">
          <a:xfrm>
            <a:off x="8455025" y="3665538"/>
            <a:ext cx="1152525" cy="1150937"/>
          </a:xfrm>
          <a:prstGeom prst="ellipse">
            <a:avLst/>
          </a:prstGeom>
          <a:solidFill>
            <a:srgbClr val="A6AFB6"/>
          </a:solidFill>
          <a:ln>
            <a:noFill/>
          </a:ln>
          <a:extLst>
            <a:ext uri="{91240B29-F687-4F45-9708-019B960494DF}">
              <a14:hiddenLine xmlns:a14="http://schemas.microsoft.com/office/drawing/2010/main" w="12700">
                <a:solidFill>
                  <a:srgbClr val="42719B"/>
                </a:solidFill>
                <a:bevel/>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endParaRPr lang="zh-CN" altLang="zh-CN">
              <a:solidFill>
                <a:srgbClr val="FFFFFF"/>
              </a:solidFill>
              <a:latin typeface="Microsoft YaHei Light" charset="-122"/>
              <a:ea typeface="Microsoft YaHei Light" charset="-122"/>
              <a:cs typeface="Microsoft YaHei Light" charset="-122"/>
              <a:sym typeface="宋体" panose="02010600030101010101" pitchFamily="2" charset="-122"/>
            </a:endParaRPr>
          </a:p>
        </p:txBody>
      </p:sp>
      <p:sp>
        <p:nvSpPr>
          <p:cNvPr id="30" name="任意多边形 34"/>
          <p:cNvSpPr>
            <a:spLocks noChangeArrowheads="1"/>
          </p:cNvSpPr>
          <p:nvPr/>
        </p:nvSpPr>
        <p:spPr bwMode="auto">
          <a:xfrm>
            <a:off x="0" y="4791075"/>
            <a:ext cx="3241675" cy="1012825"/>
          </a:xfrm>
          <a:custGeom>
            <a:avLst/>
            <a:gdLst>
              <a:gd name="T0" fmla="*/ 3149150 w 3241762"/>
              <a:gd name="T1" fmla="*/ 0 h 1012510"/>
              <a:gd name="T2" fmla="*/ 3241675 w 3241762"/>
              <a:gd name="T3" fmla="*/ 0 h 1012510"/>
              <a:gd name="T4" fmla="*/ 3241675 w 3241762"/>
              <a:gd name="T5" fmla="*/ 664165 h 1012510"/>
              <a:gd name="T6" fmla="*/ 2893132 w 3241762"/>
              <a:gd name="T7" fmla="*/ 1012825 h 1012510"/>
              <a:gd name="T8" fmla="*/ 0 w 3241762"/>
              <a:gd name="T9" fmla="*/ 1012825 h 1012510"/>
              <a:gd name="T10" fmla="*/ 0 w 3241762"/>
              <a:gd name="T11" fmla="*/ 908413 h 1012510"/>
              <a:gd name="T12" fmla="*/ 2800608 w 3241762"/>
              <a:gd name="T13" fmla="*/ 908413 h 1012510"/>
              <a:gd name="T14" fmla="*/ 3149150 w 3241762"/>
              <a:gd name="T15" fmla="*/ 559752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3241762"/>
              <a:gd name="T25" fmla="*/ 0 h 1012510"/>
              <a:gd name="T26" fmla="*/ 3241762 w 3241762"/>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41762" h="1012510">
                <a:moveTo>
                  <a:pt x="3149235" y="0"/>
                </a:moveTo>
                <a:lnTo>
                  <a:pt x="3241762" y="0"/>
                </a:lnTo>
                <a:lnTo>
                  <a:pt x="3241762" y="663958"/>
                </a:lnTo>
                <a:cubicBezTo>
                  <a:pt x="3241762" y="856458"/>
                  <a:pt x="3085710" y="1012510"/>
                  <a:pt x="2893210" y="1012510"/>
                </a:cubicBezTo>
                <a:lnTo>
                  <a:pt x="0" y="1012510"/>
                </a:lnTo>
                <a:lnTo>
                  <a:pt x="0" y="908130"/>
                </a:lnTo>
                <a:lnTo>
                  <a:pt x="2800683" y="908130"/>
                </a:lnTo>
                <a:cubicBezTo>
                  <a:pt x="2993183" y="908130"/>
                  <a:pt x="3149235" y="752078"/>
                  <a:pt x="3149235" y="559578"/>
                </a:cubicBezTo>
                <a:lnTo>
                  <a:pt x="3149235" y="0"/>
                </a:lnTo>
                <a:close/>
              </a:path>
            </a:pathLst>
          </a:custGeom>
          <a:solidFill>
            <a:srgbClr val="A6AFB6"/>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31" name="任意多边形 37"/>
          <p:cNvSpPr>
            <a:spLocks noChangeArrowheads="1"/>
          </p:cNvSpPr>
          <p:nvPr/>
        </p:nvSpPr>
        <p:spPr bwMode="auto">
          <a:xfrm flipH="1">
            <a:off x="8966200" y="4791075"/>
            <a:ext cx="3243263" cy="1012825"/>
          </a:xfrm>
          <a:custGeom>
            <a:avLst/>
            <a:gdLst>
              <a:gd name="T0" fmla="*/ 3243263 w 3242703"/>
              <a:gd name="T1" fmla="*/ 0 h 1012510"/>
              <a:gd name="T2" fmla="*/ 3150720 w 3242703"/>
              <a:gd name="T3" fmla="*/ 0 h 1012510"/>
              <a:gd name="T4" fmla="*/ 3150720 w 3242703"/>
              <a:gd name="T5" fmla="*/ 559752 h 1012510"/>
              <a:gd name="T6" fmla="*/ 2802108 w 3242703"/>
              <a:gd name="T7" fmla="*/ 908413 h 1012510"/>
              <a:gd name="T8" fmla="*/ 0 w 3242703"/>
              <a:gd name="T9" fmla="*/ 908413 h 1012510"/>
              <a:gd name="T10" fmla="*/ 0 w 3242703"/>
              <a:gd name="T11" fmla="*/ 1012825 h 1012510"/>
              <a:gd name="T12" fmla="*/ 2894651 w 3242703"/>
              <a:gd name="T13" fmla="*/ 1012825 h 1012510"/>
              <a:gd name="T14" fmla="*/ 3243263 w 3242703"/>
              <a:gd name="T15" fmla="*/ 664165 h 1012510"/>
              <a:gd name="T16" fmla="*/ 0 60000 65536"/>
              <a:gd name="T17" fmla="*/ 0 60000 65536"/>
              <a:gd name="T18" fmla="*/ 0 60000 65536"/>
              <a:gd name="T19" fmla="*/ 0 60000 65536"/>
              <a:gd name="T20" fmla="*/ 0 60000 65536"/>
              <a:gd name="T21" fmla="*/ 0 60000 65536"/>
              <a:gd name="T22" fmla="*/ 0 60000 65536"/>
              <a:gd name="T23" fmla="*/ 0 60000 65536"/>
              <a:gd name="T24" fmla="*/ 0 w 3242703"/>
              <a:gd name="T25" fmla="*/ 0 h 1012510"/>
              <a:gd name="T26" fmla="*/ 3242703 w 3242703"/>
              <a:gd name="T27" fmla="*/ 1012510 h 10125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42703" h="1012510">
                <a:moveTo>
                  <a:pt x="3242703" y="0"/>
                </a:moveTo>
                <a:lnTo>
                  <a:pt x="3150176" y="0"/>
                </a:lnTo>
                <a:lnTo>
                  <a:pt x="3150176" y="559578"/>
                </a:lnTo>
                <a:cubicBezTo>
                  <a:pt x="3150176" y="752078"/>
                  <a:pt x="2994124" y="908130"/>
                  <a:pt x="2801624" y="908130"/>
                </a:cubicBezTo>
                <a:lnTo>
                  <a:pt x="0" y="908130"/>
                </a:lnTo>
                <a:lnTo>
                  <a:pt x="0" y="1012510"/>
                </a:lnTo>
                <a:lnTo>
                  <a:pt x="2894151" y="1012510"/>
                </a:lnTo>
                <a:cubicBezTo>
                  <a:pt x="3086651" y="1012510"/>
                  <a:pt x="3242703" y="856458"/>
                  <a:pt x="3242703" y="663958"/>
                </a:cubicBezTo>
                <a:lnTo>
                  <a:pt x="3242703" y="0"/>
                </a:lnTo>
                <a:close/>
              </a:path>
            </a:pathLst>
          </a:custGeom>
          <a:solidFill>
            <a:srgbClr val="A6AFB6"/>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p>
        </p:txBody>
      </p:sp>
      <p:grpSp>
        <p:nvGrpSpPr>
          <p:cNvPr id="32" name="组合 66"/>
          <p:cNvGrpSpPr/>
          <p:nvPr/>
        </p:nvGrpSpPr>
        <p:grpSpPr bwMode="auto">
          <a:xfrm>
            <a:off x="6619081" y="2480104"/>
            <a:ext cx="500062" cy="481012"/>
            <a:chOff x="0" y="0"/>
            <a:chExt cx="490600" cy="471805"/>
          </a:xfrm>
        </p:grpSpPr>
        <p:sp>
          <p:nvSpPr>
            <p:cNvPr id="33" name="Oval 131"/>
            <p:cNvSpPr>
              <a:spLocks noChangeArrowheads="1"/>
            </p:cNvSpPr>
            <p:nvPr/>
          </p:nvSpPr>
          <p:spPr bwMode="auto">
            <a:xfrm>
              <a:off x="134915" y="0"/>
              <a:ext cx="220770" cy="223595"/>
            </a:xfrm>
            <a:prstGeom prst="ellipse">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solidFill>
                  <a:srgbClr val="000000"/>
                </a:solidFill>
                <a:latin typeface="Microsoft YaHei Light" charset="-122"/>
                <a:ea typeface="Microsoft YaHei Light" charset="-122"/>
                <a:cs typeface="Microsoft YaHei Light" charset="-122"/>
                <a:sym typeface="宋体" panose="02010600030101010101" pitchFamily="2" charset="-122"/>
              </a:endParaRPr>
            </a:p>
          </p:txBody>
        </p:sp>
        <p:sp>
          <p:nvSpPr>
            <p:cNvPr id="34" name="Freeform 134"/>
            <p:cNvSpPr>
              <a:spLocks noChangeArrowheads="1"/>
            </p:cNvSpPr>
            <p:nvPr/>
          </p:nvSpPr>
          <p:spPr bwMode="auto">
            <a:xfrm>
              <a:off x="0" y="258467"/>
              <a:ext cx="490600" cy="213338"/>
            </a:xfrm>
            <a:custGeom>
              <a:avLst/>
              <a:gdLst>
                <a:gd name="T0" fmla="*/ 85855 w 200"/>
                <a:gd name="T1" fmla="*/ 213338 h 87"/>
                <a:gd name="T2" fmla="*/ 85855 w 200"/>
                <a:gd name="T3" fmla="*/ 176556 h 87"/>
                <a:gd name="T4" fmla="*/ 112838 w 200"/>
                <a:gd name="T5" fmla="*/ 176556 h 87"/>
                <a:gd name="T6" fmla="*/ 112838 w 200"/>
                <a:gd name="T7" fmla="*/ 213338 h 87"/>
                <a:gd name="T8" fmla="*/ 380215 w 200"/>
                <a:gd name="T9" fmla="*/ 213338 h 87"/>
                <a:gd name="T10" fmla="*/ 380215 w 200"/>
                <a:gd name="T11" fmla="*/ 176556 h 87"/>
                <a:gd name="T12" fmla="*/ 407198 w 200"/>
                <a:gd name="T13" fmla="*/ 176556 h 87"/>
                <a:gd name="T14" fmla="*/ 407198 w 200"/>
                <a:gd name="T15" fmla="*/ 213338 h 87"/>
                <a:gd name="T16" fmla="*/ 488147 w 200"/>
                <a:gd name="T17" fmla="*/ 213338 h 87"/>
                <a:gd name="T18" fmla="*/ 490600 w 200"/>
                <a:gd name="T19" fmla="*/ 105443 h 87"/>
                <a:gd name="T20" fmla="*/ 382668 w 200"/>
                <a:gd name="T21" fmla="*/ 0 h 87"/>
                <a:gd name="T22" fmla="*/ 382668 w 200"/>
                <a:gd name="T23" fmla="*/ 0 h 87"/>
                <a:gd name="T24" fmla="*/ 382668 w 200"/>
                <a:gd name="T25" fmla="*/ 0 h 87"/>
                <a:gd name="T26" fmla="*/ 343420 w 200"/>
                <a:gd name="T27" fmla="*/ 0 h 87"/>
                <a:gd name="T28" fmla="*/ 245300 w 200"/>
                <a:gd name="T29" fmla="*/ 196173 h 87"/>
                <a:gd name="T30" fmla="*/ 147180 w 200"/>
                <a:gd name="T31" fmla="*/ 0 h 87"/>
                <a:gd name="T32" fmla="*/ 110385 w 200"/>
                <a:gd name="T33" fmla="*/ 0 h 87"/>
                <a:gd name="T34" fmla="*/ 110385 w 200"/>
                <a:gd name="T35" fmla="*/ 0 h 87"/>
                <a:gd name="T36" fmla="*/ 107932 w 200"/>
                <a:gd name="T37" fmla="*/ 0 h 87"/>
                <a:gd name="T38" fmla="*/ 2453 w 200"/>
                <a:gd name="T39" fmla="*/ 105443 h 87"/>
                <a:gd name="T40" fmla="*/ 0 w 200"/>
                <a:gd name="T41" fmla="*/ 213338 h 87"/>
                <a:gd name="T42" fmla="*/ 85855 w 200"/>
                <a:gd name="T43" fmla="*/ 213338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grpSp>
      <p:sp>
        <p:nvSpPr>
          <p:cNvPr id="35" name="文本框 69"/>
          <p:cNvSpPr>
            <a:spLocks noChangeArrowheads="1"/>
          </p:cNvSpPr>
          <p:nvPr/>
        </p:nvSpPr>
        <p:spPr bwMode="auto">
          <a:xfrm>
            <a:off x="7541954" y="2199273"/>
            <a:ext cx="19944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600" dirty="0" smtClean="0">
                <a:solidFill>
                  <a:schemeClr val="bg1"/>
                </a:solidFill>
                <a:latin typeface="Microsoft YaHei Light" charset="-122"/>
                <a:ea typeface="Microsoft YaHei Light" charset="-122"/>
                <a:cs typeface="Microsoft YaHei Light" charset="-122"/>
                <a:sym typeface="方正姚体" panose="02010601030101010101" charset="-122"/>
              </a:rPr>
              <a:t>UEBA</a:t>
            </a:r>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先行及领导者</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36" name="Freeform 117"/>
          <p:cNvSpPr>
            <a:spLocks noEditPoints="1"/>
          </p:cNvSpPr>
          <p:nvPr/>
        </p:nvSpPr>
        <p:spPr bwMode="auto">
          <a:xfrm>
            <a:off x="4022320" y="3236221"/>
            <a:ext cx="604135" cy="534568"/>
          </a:xfrm>
          <a:custGeom>
            <a:avLst/>
            <a:gdLst>
              <a:gd name="T0" fmla="*/ 170089 w 154"/>
              <a:gd name="T1" fmla="*/ 463550 h 136"/>
              <a:gd name="T2" fmla="*/ 0 w 154"/>
              <a:gd name="T3" fmla="*/ 299944 h 136"/>
              <a:gd name="T4" fmla="*/ 0 w 154"/>
              <a:gd name="T5" fmla="*/ 299944 h 136"/>
              <a:gd name="T6" fmla="*/ 0 w 154"/>
              <a:gd name="T7" fmla="*/ 163606 h 136"/>
              <a:gd name="T8" fmla="*/ 170089 w 154"/>
              <a:gd name="T9" fmla="*/ 0 h 136"/>
              <a:gd name="T10" fmla="*/ 170089 w 154"/>
              <a:gd name="T11" fmla="*/ 0 h 136"/>
              <a:gd name="T12" fmla="*/ 353786 w 154"/>
              <a:gd name="T13" fmla="*/ 0 h 136"/>
              <a:gd name="T14" fmla="*/ 523875 w 154"/>
              <a:gd name="T15" fmla="*/ 163606 h 136"/>
              <a:gd name="T16" fmla="*/ 523875 w 154"/>
              <a:gd name="T17" fmla="*/ 163606 h 136"/>
              <a:gd name="T18" fmla="*/ 523875 w 154"/>
              <a:gd name="T19" fmla="*/ 299944 h 136"/>
              <a:gd name="T20" fmla="*/ 353786 w 154"/>
              <a:gd name="T21" fmla="*/ 463550 h 136"/>
              <a:gd name="T22" fmla="*/ 353786 w 154"/>
              <a:gd name="T23" fmla="*/ 463550 h 136"/>
              <a:gd name="T24" fmla="*/ 170089 w 154"/>
              <a:gd name="T25" fmla="*/ 463550 h 136"/>
              <a:gd name="T26" fmla="*/ 37420 w 154"/>
              <a:gd name="T27" fmla="*/ 163606 h 136"/>
              <a:gd name="T28" fmla="*/ 37420 w 154"/>
              <a:gd name="T29" fmla="*/ 299944 h 136"/>
              <a:gd name="T30" fmla="*/ 170089 w 154"/>
              <a:gd name="T31" fmla="*/ 429465 h 136"/>
              <a:gd name="T32" fmla="*/ 170089 w 154"/>
              <a:gd name="T33" fmla="*/ 429465 h 136"/>
              <a:gd name="T34" fmla="*/ 353786 w 154"/>
              <a:gd name="T35" fmla="*/ 429465 h 136"/>
              <a:gd name="T36" fmla="*/ 486455 w 154"/>
              <a:gd name="T37" fmla="*/ 299944 h 136"/>
              <a:gd name="T38" fmla="*/ 486455 w 154"/>
              <a:gd name="T39" fmla="*/ 299944 h 136"/>
              <a:gd name="T40" fmla="*/ 486455 w 154"/>
              <a:gd name="T41" fmla="*/ 163606 h 136"/>
              <a:gd name="T42" fmla="*/ 353786 w 154"/>
              <a:gd name="T43" fmla="*/ 34085 h 136"/>
              <a:gd name="T44" fmla="*/ 353786 w 154"/>
              <a:gd name="T45" fmla="*/ 34085 h 136"/>
              <a:gd name="T46" fmla="*/ 170089 w 154"/>
              <a:gd name="T47" fmla="*/ 34085 h 136"/>
              <a:gd name="T48" fmla="*/ 37420 w 154"/>
              <a:gd name="T49" fmla="*/ 163606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37" name="Freeform 118"/>
          <p:cNvSpPr/>
          <p:nvPr/>
        </p:nvSpPr>
        <p:spPr bwMode="auto">
          <a:xfrm>
            <a:off x="4269120" y="3387033"/>
            <a:ext cx="126160" cy="250409"/>
          </a:xfrm>
          <a:custGeom>
            <a:avLst/>
            <a:gdLst>
              <a:gd name="T0" fmla="*/ 0 w 66"/>
              <a:gd name="T1" fmla="*/ 0 h 131"/>
              <a:gd name="T2" fmla="*/ 104775 w 66"/>
              <a:gd name="T3" fmla="*/ 106363 h 131"/>
              <a:gd name="T4" fmla="*/ 0 w 66"/>
              <a:gd name="T5" fmla="*/ 207963 h 131"/>
              <a:gd name="T6" fmla="*/ 0 w 66"/>
              <a:gd name="T7" fmla="*/ 0 h 1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131">
                <a:moveTo>
                  <a:pt x="0" y="0"/>
                </a:moveTo>
                <a:lnTo>
                  <a:pt x="66" y="67"/>
                </a:lnTo>
                <a:lnTo>
                  <a:pt x="0" y="13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38" name="文本框 69"/>
          <p:cNvSpPr>
            <a:spLocks noChangeArrowheads="1"/>
          </p:cNvSpPr>
          <p:nvPr/>
        </p:nvSpPr>
        <p:spPr bwMode="auto">
          <a:xfrm>
            <a:off x="1633487" y="3146009"/>
            <a:ext cx="21114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可视化技术使用体验</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39" name="文本框 69"/>
          <p:cNvSpPr>
            <a:spLocks noChangeArrowheads="1"/>
          </p:cNvSpPr>
          <p:nvPr/>
        </p:nvSpPr>
        <p:spPr bwMode="auto">
          <a:xfrm>
            <a:off x="8549421" y="3145423"/>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企业超大规模部署</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grpSp>
        <p:nvGrpSpPr>
          <p:cNvPr id="40" name="Group 57"/>
          <p:cNvGrpSpPr/>
          <p:nvPr/>
        </p:nvGrpSpPr>
        <p:grpSpPr bwMode="auto">
          <a:xfrm>
            <a:off x="8749849" y="4034378"/>
            <a:ext cx="559989" cy="476295"/>
            <a:chOff x="-1" y="0"/>
            <a:chExt cx="378673" cy="322264"/>
          </a:xfrm>
          <a:noFill/>
        </p:grpSpPr>
        <p:sp>
          <p:nvSpPr>
            <p:cNvPr id="41" name="AutoShape 58"/>
            <p:cNvSpPr/>
            <p:nvPr/>
          </p:nvSpPr>
          <p:spPr bwMode="auto">
            <a:xfrm>
              <a:off x="27681" y="0"/>
              <a:ext cx="320676" cy="236539"/>
            </a:xfrm>
            <a:custGeom>
              <a:avLst/>
              <a:gdLst>
                <a:gd name="T0" fmla="*/ 160338 w 21600"/>
                <a:gd name="T1" fmla="*/ 118269 h 21600"/>
                <a:gd name="T2" fmla="*/ 160338 w 21600"/>
                <a:gd name="T3" fmla="*/ 118269 h 21600"/>
                <a:gd name="T4" fmla="*/ 160338 w 21600"/>
                <a:gd name="T5" fmla="*/ 118269 h 21600"/>
                <a:gd name="T6" fmla="*/ 160338 w 21600"/>
                <a:gd name="T7" fmla="*/ 1182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59" y="2618"/>
                    <a:pt x="20159" y="3272"/>
                  </a:cubicBezTo>
                  <a:cubicBezTo>
                    <a:pt x="20159" y="18327"/>
                    <a:pt x="20159" y="18327"/>
                    <a:pt x="20159" y="18327"/>
                  </a:cubicBezTo>
                  <a:cubicBezTo>
                    <a:pt x="2015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lIns="0" tIns="0" rIns="0" bIns="0"/>
            <a:lstStyle/>
            <a:p>
              <a:pPr marL="0" marR="0" lvl="0" indent="0" algn="l" defTabSz="914400" rtl="0" eaLnBrk="1" fontAlgn="base" latinLnBrk="0" hangingPunct="0">
                <a:lnSpc>
                  <a:spcPct val="100000"/>
                </a:lnSpc>
                <a:spcBef>
                  <a:spcPct val="0"/>
                </a:spcBef>
                <a:spcAft>
                  <a:spcPct val="0"/>
                </a:spcAft>
                <a:buClrTx/>
                <a:buSzTx/>
                <a:buFontTx/>
                <a:buNone/>
                <a:defRPr/>
              </a:pPr>
              <a:endParaRPr kumimoji="0" lang="zh-CN" altLang="en-US" sz="1800" u="none" strike="noStrike" kern="1200" cap="none" spc="0" normalizeH="0" baseline="0" noProof="0">
                <a:ln>
                  <a:noFill/>
                </a:ln>
                <a:solidFill>
                  <a:schemeClr val="bg1"/>
                </a:solidFill>
                <a:effectLst/>
                <a:uLnTx/>
                <a:uFillTx/>
                <a:latin typeface="Microsoft YaHei Light" charset="-122"/>
                <a:ea typeface="Microsoft YaHei Light" charset="-122"/>
                <a:cs typeface="Microsoft YaHei Light" charset="-122"/>
                <a:sym typeface="Calibri" panose="020F0502020204030204" pitchFamily="34" charset="0"/>
              </a:endParaRPr>
            </a:p>
          </p:txBody>
        </p:sp>
        <p:sp>
          <p:nvSpPr>
            <p:cNvPr id="42" name="AutoShape 59"/>
            <p:cNvSpPr/>
            <p:nvPr/>
          </p:nvSpPr>
          <p:spPr bwMode="auto">
            <a:xfrm>
              <a:off x="0" y="250825"/>
              <a:ext cx="378672" cy="71439"/>
            </a:xfrm>
            <a:custGeom>
              <a:avLst/>
              <a:gdLst>
                <a:gd name="T0" fmla="*/ 189327 w 21379"/>
                <a:gd name="T1" fmla="*/ 35720 h 21600"/>
                <a:gd name="T2" fmla="*/ 189327 w 21379"/>
                <a:gd name="T3" fmla="*/ 35720 h 21600"/>
                <a:gd name="T4" fmla="*/ 189327 w 21379"/>
                <a:gd name="T5" fmla="*/ 35720 h 21600"/>
                <a:gd name="T6" fmla="*/ 189327 w 21379"/>
                <a:gd name="T7" fmla="*/ 357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lIns="0" tIns="0" rIns="0" bIns="0"/>
            <a:lstStyle/>
            <a:p>
              <a:pPr marL="0" marR="0" lvl="0" indent="0" algn="l" defTabSz="914400" rtl="0" eaLnBrk="1" fontAlgn="base" latinLnBrk="0" hangingPunct="0">
                <a:lnSpc>
                  <a:spcPct val="100000"/>
                </a:lnSpc>
                <a:spcBef>
                  <a:spcPct val="0"/>
                </a:spcBef>
                <a:spcAft>
                  <a:spcPct val="0"/>
                </a:spcAft>
                <a:buClrTx/>
                <a:buSzTx/>
                <a:buFontTx/>
                <a:buNone/>
                <a:defRPr/>
              </a:pPr>
              <a:endParaRPr kumimoji="0" lang="zh-CN" altLang="en-US" sz="1800" u="none" strike="noStrike" kern="1200" cap="none" spc="0" normalizeH="0" baseline="0" noProof="0">
                <a:ln>
                  <a:noFill/>
                </a:ln>
                <a:solidFill>
                  <a:schemeClr val="bg1"/>
                </a:solidFill>
                <a:effectLst/>
                <a:uLnTx/>
                <a:uFillTx/>
                <a:latin typeface="Microsoft YaHei Light" charset="-122"/>
                <a:ea typeface="Microsoft YaHei Light" charset="-122"/>
                <a:cs typeface="Microsoft YaHei Light" charset="-122"/>
                <a:sym typeface="Calibri" panose="020F0502020204030204" pitchFamily="34" charset="0"/>
              </a:endParaRPr>
            </a:p>
          </p:txBody>
        </p:sp>
      </p:grpSp>
      <p:sp>
        <p:nvSpPr>
          <p:cNvPr id="43" name="文本框 69"/>
          <p:cNvSpPr>
            <a:spLocks noChangeArrowheads="1"/>
          </p:cNvSpPr>
          <p:nvPr/>
        </p:nvSpPr>
        <p:spPr bwMode="auto">
          <a:xfrm>
            <a:off x="7036807" y="5193906"/>
            <a:ext cx="16209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支持大数据分析</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44" name="Freeform 36"/>
          <p:cNvSpPr>
            <a:spLocks noEditPoints="1"/>
          </p:cNvSpPr>
          <p:nvPr/>
        </p:nvSpPr>
        <p:spPr>
          <a:xfrm>
            <a:off x="2882839" y="3946585"/>
            <a:ext cx="572299" cy="533279"/>
          </a:xfrm>
          <a:custGeom>
            <a:avLst/>
            <a:gdLst>
              <a:gd name="txL" fmla="*/ 0 w 59"/>
              <a:gd name="txT" fmla="*/ 0 h 55"/>
              <a:gd name="txR" fmla="*/ 59 w 59"/>
              <a:gd name="txB" fmla="*/ 55 h 55"/>
            </a:gdLst>
            <a:ahLst/>
            <a:cxnLst>
              <a:cxn ang="0">
                <a:pos x="251578" y="110490"/>
              </a:cxn>
              <a:cxn ang="0">
                <a:pos x="342147" y="110490"/>
              </a:cxn>
              <a:cxn ang="0">
                <a:pos x="342147" y="522316"/>
              </a:cxn>
              <a:cxn ang="0">
                <a:pos x="251578" y="522316"/>
              </a:cxn>
              <a:cxn ang="0">
                <a:pos x="251578" y="110490"/>
              </a:cxn>
              <a:cxn ang="0">
                <a:pos x="271705" y="90401"/>
              </a:cxn>
              <a:cxn ang="0">
                <a:pos x="181136" y="0"/>
              </a:cxn>
              <a:cxn ang="0">
                <a:pos x="140884" y="0"/>
              </a:cxn>
              <a:cxn ang="0">
                <a:pos x="271705" y="90401"/>
              </a:cxn>
              <a:cxn ang="0">
                <a:pos x="251578" y="90401"/>
              </a:cxn>
              <a:cxn ang="0">
                <a:pos x="70442" y="30134"/>
              </a:cxn>
              <a:cxn ang="0">
                <a:pos x="90568" y="10045"/>
              </a:cxn>
              <a:cxn ang="0">
                <a:pos x="251578" y="90401"/>
              </a:cxn>
              <a:cxn ang="0">
                <a:pos x="322020" y="90401"/>
              </a:cxn>
              <a:cxn ang="0">
                <a:pos x="412589" y="0"/>
              </a:cxn>
              <a:cxn ang="0">
                <a:pos x="452841" y="0"/>
              </a:cxn>
              <a:cxn ang="0">
                <a:pos x="322020" y="90401"/>
              </a:cxn>
              <a:cxn ang="0">
                <a:pos x="352210" y="90401"/>
              </a:cxn>
              <a:cxn ang="0">
                <a:pos x="533346" y="30134"/>
              </a:cxn>
              <a:cxn ang="0">
                <a:pos x="503157" y="10045"/>
              </a:cxn>
              <a:cxn ang="0">
                <a:pos x="352210" y="90401"/>
              </a:cxn>
              <a:cxn ang="0">
                <a:pos x="352210" y="110490"/>
              </a:cxn>
              <a:cxn ang="0">
                <a:pos x="352210" y="522316"/>
              </a:cxn>
              <a:cxn ang="0">
                <a:pos x="593725" y="472094"/>
              </a:cxn>
              <a:cxn ang="0">
                <a:pos x="593725" y="60267"/>
              </a:cxn>
              <a:cxn ang="0">
                <a:pos x="352210" y="110490"/>
              </a:cxn>
              <a:cxn ang="0">
                <a:pos x="231452" y="110490"/>
              </a:cxn>
              <a:cxn ang="0">
                <a:pos x="231452" y="522316"/>
              </a:cxn>
              <a:cxn ang="0">
                <a:pos x="0" y="472094"/>
              </a:cxn>
              <a:cxn ang="0">
                <a:pos x="0" y="60267"/>
              </a:cxn>
              <a:cxn ang="0">
                <a:pos x="231452" y="110490"/>
              </a:cxn>
            </a:cxnLst>
            <a:rect l="txL" t="txT" r="txR" b="txB"/>
            <a:pathLst>
              <a:path w="59" h="55">
                <a:moveTo>
                  <a:pt x="25" y="11"/>
                </a:moveTo>
                <a:cubicBezTo>
                  <a:pt x="28" y="13"/>
                  <a:pt x="31" y="12"/>
                  <a:pt x="34" y="11"/>
                </a:cubicBezTo>
                <a:cubicBezTo>
                  <a:pt x="34" y="25"/>
                  <a:pt x="34" y="38"/>
                  <a:pt x="34" y="52"/>
                </a:cubicBezTo>
                <a:cubicBezTo>
                  <a:pt x="31" y="54"/>
                  <a:pt x="28" y="55"/>
                  <a:pt x="25" y="52"/>
                </a:cubicBezTo>
                <a:cubicBezTo>
                  <a:pt x="25" y="38"/>
                  <a:pt x="25" y="25"/>
                  <a:pt x="25" y="11"/>
                </a:cubicBezTo>
                <a:close/>
                <a:moveTo>
                  <a:pt x="27" y="9"/>
                </a:moveTo>
                <a:cubicBezTo>
                  <a:pt x="25" y="5"/>
                  <a:pt x="22" y="2"/>
                  <a:pt x="18" y="0"/>
                </a:cubicBezTo>
                <a:cubicBezTo>
                  <a:pt x="17" y="0"/>
                  <a:pt x="16" y="0"/>
                  <a:pt x="14" y="0"/>
                </a:cubicBezTo>
                <a:cubicBezTo>
                  <a:pt x="20" y="3"/>
                  <a:pt x="24" y="6"/>
                  <a:pt x="27" y="9"/>
                </a:cubicBezTo>
                <a:close/>
                <a:moveTo>
                  <a:pt x="25" y="9"/>
                </a:moveTo>
                <a:cubicBezTo>
                  <a:pt x="19" y="6"/>
                  <a:pt x="13" y="4"/>
                  <a:pt x="7" y="3"/>
                </a:cubicBezTo>
                <a:cubicBezTo>
                  <a:pt x="7" y="2"/>
                  <a:pt x="8" y="2"/>
                  <a:pt x="9" y="1"/>
                </a:cubicBezTo>
                <a:cubicBezTo>
                  <a:pt x="16" y="3"/>
                  <a:pt x="21" y="6"/>
                  <a:pt x="25" y="9"/>
                </a:cubicBezTo>
                <a:close/>
                <a:moveTo>
                  <a:pt x="32" y="9"/>
                </a:moveTo>
                <a:cubicBezTo>
                  <a:pt x="34" y="5"/>
                  <a:pt x="37" y="2"/>
                  <a:pt x="41" y="0"/>
                </a:cubicBezTo>
                <a:cubicBezTo>
                  <a:pt x="42" y="0"/>
                  <a:pt x="44" y="0"/>
                  <a:pt x="45" y="0"/>
                </a:cubicBezTo>
                <a:cubicBezTo>
                  <a:pt x="40" y="3"/>
                  <a:pt x="36" y="6"/>
                  <a:pt x="32" y="9"/>
                </a:cubicBezTo>
                <a:close/>
                <a:moveTo>
                  <a:pt x="35" y="9"/>
                </a:moveTo>
                <a:cubicBezTo>
                  <a:pt x="40" y="6"/>
                  <a:pt x="46" y="4"/>
                  <a:pt x="53" y="3"/>
                </a:cubicBezTo>
                <a:cubicBezTo>
                  <a:pt x="52" y="2"/>
                  <a:pt x="51" y="2"/>
                  <a:pt x="50" y="1"/>
                </a:cubicBezTo>
                <a:cubicBezTo>
                  <a:pt x="44" y="3"/>
                  <a:pt x="39" y="6"/>
                  <a:pt x="35" y="9"/>
                </a:cubicBezTo>
                <a:close/>
                <a:moveTo>
                  <a:pt x="35" y="11"/>
                </a:moveTo>
                <a:cubicBezTo>
                  <a:pt x="35" y="25"/>
                  <a:pt x="35" y="38"/>
                  <a:pt x="35" y="52"/>
                </a:cubicBezTo>
                <a:cubicBezTo>
                  <a:pt x="43" y="50"/>
                  <a:pt x="51" y="48"/>
                  <a:pt x="59" y="47"/>
                </a:cubicBezTo>
                <a:cubicBezTo>
                  <a:pt x="59" y="33"/>
                  <a:pt x="59" y="19"/>
                  <a:pt x="59" y="6"/>
                </a:cubicBezTo>
                <a:cubicBezTo>
                  <a:pt x="50" y="7"/>
                  <a:pt x="43" y="8"/>
                  <a:pt x="35" y="11"/>
                </a:cubicBezTo>
                <a:close/>
                <a:moveTo>
                  <a:pt x="23" y="11"/>
                </a:moveTo>
                <a:cubicBezTo>
                  <a:pt x="23" y="25"/>
                  <a:pt x="23" y="38"/>
                  <a:pt x="23" y="52"/>
                </a:cubicBezTo>
                <a:cubicBezTo>
                  <a:pt x="16" y="50"/>
                  <a:pt x="8" y="48"/>
                  <a:pt x="0" y="47"/>
                </a:cubicBezTo>
                <a:cubicBezTo>
                  <a:pt x="0" y="33"/>
                  <a:pt x="0" y="19"/>
                  <a:pt x="0" y="6"/>
                </a:cubicBezTo>
                <a:cubicBezTo>
                  <a:pt x="8" y="7"/>
                  <a:pt x="16" y="8"/>
                  <a:pt x="23" y="11"/>
                </a:cubicBezTo>
                <a:close/>
              </a:path>
            </a:pathLst>
          </a:custGeom>
          <a:solidFill>
            <a:schemeClr val="bg1"/>
          </a:solidFill>
          <a:ln>
            <a:noFill/>
          </a:ln>
        </p:spPr>
        <p:style>
          <a:lnRef idx="2">
            <a:schemeClr val="accent3">
              <a:shade val="50000"/>
            </a:schemeClr>
          </a:lnRef>
          <a:fillRef idx="1">
            <a:schemeClr val="accent3"/>
          </a:fillRef>
          <a:effectRef idx="0">
            <a:schemeClr val="accent3"/>
          </a:effectRef>
          <a:fontRef idx="minor">
            <a:schemeClr val="lt1"/>
          </a:fontRef>
        </p:style>
        <p:txBody>
          <a:bodyPr/>
          <a:lstStyle/>
          <a:p>
            <a:endParaRPr lang="zh-CN" altLang="en-US">
              <a:latin typeface="Microsoft YaHei Light" charset="-122"/>
              <a:ea typeface="Microsoft YaHei Light" charset="-122"/>
              <a:cs typeface="Microsoft YaHei Light" charset="-122"/>
            </a:endParaRPr>
          </a:p>
        </p:txBody>
      </p:sp>
      <p:sp>
        <p:nvSpPr>
          <p:cNvPr id="45" name="文本框 69"/>
          <p:cNvSpPr>
            <a:spLocks noChangeArrowheads="1"/>
          </p:cNvSpPr>
          <p:nvPr/>
        </p:nvSpPr>
        <p:spPr bwMode="auto">
          <a:xfrm>
            <a:off x="3424315" y="5199516"/>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smtClean="0">
                <a:solidFill>
                  <a:schemeClr val="bg1"/>
                </a:solidFill>
                <a:latin typeface="Microsoft YaHei Light" charset="-122"/>
                <a:ea typeface="Microsoft YaHei Light" charset="-122"/>
                <a:cs typeface="Microsoft YaHei Light" charset="-122"/>
                <a:sym typeface="方正姚体" panose="02010601030101010101" charset="-122"/>
              </a:rPr>
              <a:t>率先引入机器学习</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46" name="Freeform 150"/>
          <p:cNvSpPr/>
          <p:nvPr/>
        </p:nvSpPr>
        <p:spPr bwMode="auto">
          <a:xfrm>
            <a:off x="7716366" y="3135385"/>
            <a:ext cx="326642" cy="153587"/>
          </a:xfrm>
          <a:custGeom>
            <a:avLst/>
            <a:gdLst>
              <a:gd name="T0" fmla="*/ 239713 w 70"/>
              <a:gd name="T1" fmla="*/ 88804 h 33"/>
              <a:gd name="T2" fmla="*/ 215742 w 70"/>
              <a:gd name="T3" fmla="*/ 112713 h 33"/>
              <a:gd name="T4" fmla="*/ 23971 w 70"/>
              <a:gd name="T5" fmla="*/ 112713 h 33"/>
              <a:gd name="T6" fmla="*/ 0 w 70"/>
              <a:gd name="T7" fmla="*/ 88804 h 33"/>
              <a:gd name="T8" fmla="*/ 0 w 70"/>
              <a:gd name="T9" fmla="*/ 27324 h 33"/>
              <a:gd name="T10" fmla="*/ 23971 w 70"/>
              <a:gd name="T11" fmla="*/ 0 h 33"/>
              <a:gd name="T12" fmla="*/ 215742 w 70"/>
              <a:gd name="T13" fmla="*/ 0 h 33"/>
              <a:gd name="T14" fmla="*/ 239713 w 70"/>
              <a:gd name="T15" fmla="*/ 27324 h 33"/>
              <a:gd name="T16" fmla="*/ 239713 w 70"/>
              <a:gd name="T17" fmla="*/ 88804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47" name="Freeform 151"/>
          <p:cNvSpPr/>
          <p:nvPr/>
        </p:nvSpPr>
        <p:spPr bwMode="auto">
          <a:xfrm>
            <a:off x="7443784" y="3533140"/>
            <a:ext cx="222246" cy="154514"/>
          </a:xfrm>
          <a:custGeom>
            <a:avLst/>
            <a:gdLst>
              <a:gd name="T0" fmla="*/ 166687 w 49"/>
              <a:gd name="T1" fmla="*/ 23859 h 34"/>
              <a:gd name="T2" fmla="*/ 142875 w 49"/>
              <a:gd name="T3" fmla="*/ 0 h 34"/>
              <a:gd name="T4" fmla="*/ 27214 w 49"/>
              <a:gd name="T5" fmla="*/ 0 h 34"/>
              <a:gd name="T6" fmla="*/ 0 w 49"/>
              <a:gd name="T7" fmla="*/ 23859 h 34"/>
              <a:gd name="T8" fmla="*/ 0 w 49"/>
              <a:gd name="T9" fmla="*/ 88619 h 34"/>
              <a:gd name="T10" fmla="*/ 27214 w 49"/>
              <a:gd name="T11" fmla="*/ 115887 h 34"/>
              <a:gd name="T12" fmla="*/ 142875 w 49"/>
              <a:gd name="T13" fmla="*/ 115887 h 34"/>
              <a:gd name="T14" fmla="*/ 166687 w 49"/>
              <a:gd name="T15" fmla="*/ 88619 h 34"/>
              <a:gd name="T16" fmla="*/ 166687 w 49"/>
              <a:gd name="T17" fmla="*/ 23859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48" name="Freeform 154"/>
          <p:cNvSpPr/>
          <p:nvPr/>
        </p:nvSpPr>
        <p:spPr bwMode="auto">
          <a:xfrm>
            <a:off x="7539771" y="3326151"/>
            <a:ext cx="655241" cy="178206"/>
          </a:xfrm>
          <a:custGeom>
            <a:avLst/>
            <a:gdLst>
              <a:gd name="T0" fmla="*/ 418420 w 133"/>
              <a:gd name="T1" fmla="*/ 58023 h 40"/>
              <a:gd name="T2" fmla="*/ 244929 w 133"/>
              <a:gd name="T3" fmla="*/ 58023 h 40"/>
              <a:gd name="T4" fmla="*/ 244929 w 133"/>
              <a:gd name="T5" fmla="*/ 0 h 40"/>
              <a:gd name="T6" fmla="*/ 221116 w 133"/>
              <a:gd name="T7" fmla="*/ 0 h 40"/>
              <a:gd name="T8" fmla="*/ 221116 w 133"/>
              <a:gd name="T9" fmla="*/ 58023 h 40"/>
              <a:gd name="T10" fmla="*/ 34018 w 133"/>
              <a:gd name="T11" fmla="*/ 58023 h 40"/>
              <a:gd name="T12" fmla="*/ 0 w 133"/>
              <a:gd name="T13" fmla="*/ 88741 h 40"/>
              <a:gd name="T14" fmla="*/ 0 w 133"/>
              <a:gd name="T15" fmla="*/ 136525 h 40"/>
              <a:gd name="T16" fmla="*/ 17009 w 133"/>
              <a:gd name="T17" fmla="*/ 136525 h 40"/>
              <a:gd name="T18" fmla="*/ 17009 w 133"/>
              <a:gd name="T19" fmla="*/ 88741 h 40"/>
              <a:gd name="T20" fmla="*/ 34018 w 133"/>
              <a:gd name="T21" fmla="*/ 75089 h 40"/>
              <a:gd name="T22" fmla="*/ 221116 w 133"/>
              <a:gd name="T23" fmla="*/ 75089 h 40"/>
              <a:gd name="T24" fmla="*/ 221116 w 133"/>
              <a:gd name="T25" fmla="*/ 136525 h 40"/>
              <a:gd name="T26" fmla="*/ 244929 w 133"/>
              <a:gd name="T27" fmla="*/ 136525 h 40"/>
              <a:gd name="T28" fmla="*/ 244929 w 133"/>
              <a:gd name="T29" fmla="*/ 75089 h 40"/>
              <a:gd name="T30" fmla="*/ 418420 w 133"/>
              <a:gd name="T31" fmla="*/ 75089 h 40"/>
              <a:gd name="T32" fmla="*/ 435429 w 133"/>
              <a:gd name="T33" fmla="*/ 88741 h 40"/>
              <a:gd name="T34" fmla="*/ 435429 w 133"/>
              <a:gd name="T35" fmla="*/ 136525 h 40"/>
              <a:gd name="T36" fmla="*/ 452438 w 133"/>
              <a:gd name="T37" fmla="*/ 136525 h 40"/>
              <a:gd name="T38" fmla="*/ 452438 w 133"/>
              <a:gd name="T39" fmla="*/ 88741 h 40"/>
              <a:gd name="T40" fmla="*/ 418420 w 133"/>
              <a:gd name="T41" fmla="*/ 58023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49" name="Freeform 151"/>
          <p:cNvSpPr/>
          <p:nvPr/>
        </p:nvSpPr>
        <p:spPr bwMode="auto">
          <a:xfrm>
            <a:off x="7762055" y="3528674"/>
            <a:ext cx="222246" cy="154514"/>
          </a:xfrm>
          <a:custGeom>
            <a:avLst/>
            <a:gdLst>
              <a:gd name="T0" fmla="*/ 166687 w 49"/>
              <a:gd name="T1" fmla="*/ 23859 h 34"/>
              <a:gd name="T2" fmla="*/ 142875 w 49"/>
              <a:gd name="T3" fmla="*/ 0 h 34"/>
              <a:gd name="T4" fmla="*/ 27214 w 49"/>
              <a:gd name="T5" fmla="*/ 0 h 34"/>
              <a:gd name="T6" fmla="*/ 0 w 49"/>
              <a:gd name="T7" fmla="*/ 23859 h 34"/>
              <a:gd name="T8" fmla="*/ 0 w 49"/>
              <a:gd name="T9" fmla="*/ 88619 h 34"/>
              <a:gd name="T10" fmla="*/ 27214 w 49"/>
              <a:gd name="T11" fmla="*/ 115887 h 34"/>
              <a:gd name="T12" fmla="*/ 142875 w 49"/>
              <a:gd name="T13" fmla="*/ 115887 h 34"/>
              <a:gd name="T14" fmla="*/ 166687 w 49"/>
              <a:gd name="T15" fmla="*/ 88619 h 34"/>
              <a:gd name="T16" fmla="*/ 166687 w 49"/>
              <a:gd name="T17" fmla="*/ 23859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50" name="Freeform 151"/>
          <p:cNvSpPr/>
          <p:nvPr/>
        </p:nvSpPr>
        <p:spPr bwMode="auto">
          <a:xfrm>
            <a:off x="8078560" y="3528674"/>
            <a:ext cx="222246" cy="154514"/>
          </a:xfrm>
          <a:custGeom>
            <a:avLst/>
            <a:gdLst>
              <a:gd name="T0" fmla="*/ 166687 w 49"/>
              <a:gd name="T1" fmla="*/ 23859 h 34"/>
              <a:gd name="T2" fmla="*/ 142875 w 49"/>
              <a:gd name="T3" fmla="*/ 0 h 34"/>
              <a:gd name="T4" fmla="*/ 27214 w 49"/>
              <a:gd name="T5" fmla="*/ 0 h 34"/>
              <a:gd name="T6" fmla="*/ 0 w 49"/>
              <a:gd name="T7" fmla="*/ 23859 h 34"/>
              <a:gd name="T8" fmla="*/ 0 w 49"/>
              <a:gd name="T9" fmla="*/ 88619 h 34"/>
              <a:gd name="T10" fmla="*/ 27214 w 49"/>
              <a:gd name="T11" fmla="*/ 115887 h 34"/>
              <a:gd name="T12" fmla="*/ 142875 w 49"/>
              <a:gd name="T13" fmla="*/ 115887 h 34"/>
              <a:gd name="T14" fmla="*/ 166687 w 49"/>
              <a:gd name="T15" fmla="*/ 88619 h 34"/>
              <a:gd name="T16" fmla="*/ 166687 w 49"/>
              <a:gd name="T17" fmla="*/ 23859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3" name="标题 2"/>
          <p:cNvSpPr>
            <a:spLocks noGrp="1"/>
          </p:cNvSpPr>
          <p:nvPr>
            <p:ph type="title"/>
          </p:nvPr>
        </p:nvSpPr>
        <p:spPr/>
        <p:txBody>
          <a:bodyPr/>
          <a:lstStyle/>
          <a:p>
            <a:r>
              <a:rPr kumimoji="1" lang="zh-CN" altLang="en-US" dirty="0"/>
              <a:t>技术</a:t>
            </a:r>
            <a:r>
              <a:rPr kumimoji="1" lang="zh-CN" altLang="en-US" dirty="0" smtClean="0"/>
              <a:t>优势</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9"/>
          <p:cNvGrpSpPr/>
          <p:nvPr/>
        </p:nvGrpSpPr>
        <p:grpSpPr>
          <a:xfrm>
            <a:off x="1156713" y="1596193"/>
            <a:ext cx="4388900" cy="4178691"/>
            <a:chOff x="531" y="3395"/>
            <a:chExt cx="7198" cy="6853"/>
          </a:xfrm>
        </p:grpSpPr>
        <p:pic>
          <p:nvPicPr>
            <p:cNvPr id="3" name="图片 2" descr="组-17"/>
            <p:cNvPicPr>
              <a:picLocks noChangeAspect="1"/>
            </p:cNvPicPr>
            <p:nvPr/>
          </p:nvPicPr>
          <p:blipFill>
            <a:blip r:embed="rId2"/>
            <a:stretch>
              <a:fillRect/>
            </a:stretch>
          </p:blipFill>
          <p:spPr>
            <a:xfrm>
              <a:off x="1521" y="4083"/>
              <a:ext cx="5135" cy="5125"/>
            </a:xfrm>
            <a:prstGeom prst="rect">
              <a:avLst/>
            </a:prstGeom>
          </p:spPr>
        </p:pic>
        <p:pic>
          <p:nvPicPr>
            <p:cNvPr id="4" name="图片 3" descr="组-18"/>
            <p:cNvPicPr>
              <a:picLocks noChangeAspect="1"/>
            </p:cNvPicPr>
            <p:nvPr/>
          </p:nvPicPr>
          <p:blipFill>
            <a:blip r:embed="rId3"/>
            <a:stretch>
              <a:fillRect/>
            </a:stretch>
          </p:blipFill>
          <p:spPr>
            <a:xfrm>
              <a:off x="963" y="3395"/>
              <a:ext cx="6172" cy="6220"/>
            </a:xfrm>
            <a:prstGeom prst="rect">
              <a:avLst/>
            </a:prstGeom>
          </p:spPr>
        </p:pic>
        <p:sp>
          <p:nvSpPr>
            <p:cNvPr id="5" name="文本框 4"/>
            <p:cNvSpPr txBox="1"/>
            <p:nvPr/>
          </p:nvSpPr>
          <p:spPr>
            <a:xfrm>
              <a:off x="3468" y="4551"/>
              <a:ext cx="1767" cy="771"/>
            </a:xfrm>
            <a:prstGeom prst="rect">
              <a:avLst/>
            </a:prstGeom>
            <a:noFill/>
          </p:spPr>
          <p:txBody>
            <a:bodyPr wrap="square" rtlCol="0" anchor="t">
              <a:spAutoFit/>
            </a:bodyPr>
            <a:lstStyle/>
            <a:p>
              <a:r>
                <a:rPr lang="zh-CN" altLang="en-US" sz="1200">
                  <a:solidFill>
                    <a:schemeClr val="bg1"/>
                  </a:solidFill>
                  <a:latin typeface="Microsoft YaHei Light" charset="-122"/>
                  <a:ea typeface="Microsoft YaHei Light" charset="-122"/>
                  <a:cs typeface="Microsoft YaHei Light" charset="-122"/>
                </a:rPr>
                <a:t>780G/天</a:t>
              </a:r>
            </a:p>
            <a:p>
              <a:endParaRPr lang="zh-CN" altLang="en-US" sz="1200">
                <a:solidFill>
                  <a:schemeClr val="bg1"/>
                </a:solidFill>
                <a:latin typeface="Microsoft YaHei Light" charset="-122"/>
                <a:ea typeface="Microsoft YaHei Light" charset="-122"/>
                <a:cs typeface="Microsoft YaHei Light" charset="-122"/>
              </a:endParaRPr>
            </a:p>
          </p:txBody>
        </p:sp>
        <p:sp>
          <p:nvSpPr>
            <p:cNvPr id="6" name="文本框 5"/>
            <p:cNvSpPr txBox="1"/>
            <p:nvPr/>
          </p:nvSpPr>
          <p:spPr>
            <a:xfrm>
              <a:off x="5962" y="7268"/>
              <a:ext cx="1767" cy="1071"/>
            </a:xfrm>
            <a:prstGeom prst="rect">
              <a:avLst/>
            </a:prstGeom>
            <a:noFill/>
          </p:spPr>
          <p:txBody>
            <a:bodyPr wrap="square" rtlCol="0" anchor="t">
              <a:spAutoFit/>
            </a:bodyPr>
            <a:lstStyle/>
            <a:p>
              <a:r>
                <a:rPr lang="zh-CN" altLang="en-US" sz="1200">
                  <a:solidFill>
                    <a:schemeClr val="bg1"/>
                  </a:solidFill>
                  <a:latin typeface="Microsoft YaHei Light" charset="-122"/>
                  <a:ea typeface="Microsoft YaHei Light" charset="-122"/>
                  <a:cs typeface="Microsoft YaHei Light" charset="-122"/>
                </a:rPr>
                <a:t>290T储存</a:t>
              </a:r>
            </a:p>
            <a:p>
              <a:endParaRPr lang="zh-CN" altLang="en-US" sz="1200">
                <a:solidFill>
                  <a:schemeClr val="bg1"/>
                </a:solidFill>
                <a:latin typeface="Microsoft YaHei Light" charset="-122"/>
                <a:ea typeface="Microsoft YaHei Light" charset="-122"/>
                <a:cs typeface="Microsoft YaHei Light" charset="-122"/>
              </a:endParaRPr>
            </a:p>
            <a:p>
              <a:endParaRPr lang="zh-CN" altLang="en-US" sz="1200">
                <a:solidFill>
                  <a:schemeClr val="bg1"/>
                </a:solidFill>
                <a:latin typeface="Microsoft YaHei Light" charset="-122"/>
                <a:ea typeface="Microsoft YaHei Light" charset="-122"/>
                <a:cs typeface="Microsoft YaHei Light" charset="-122"/>
              </a:endParaRPr>
            </a:p>
          </p:txBody>
        </p:sp>
        <p:sp>
          <p:nvSpPr>
            <p:cNvPr id="7" name="文本框 6"/>
            <p:cNvSpPr txBox="1"/>
            <p:nvPr/>
          </p:nvSpPr>
          <p:spPr>
            <a:xfrm>
              <a:off x="3528" y="9777"/>
              <a:ext cx="1767" cy="471"/>
            </a:xfrm>
            <a:prstGeom prst="rect">
              <a:avLst/>
            </a:prstGeom>
            <a:noFill/>
          </p:spPr>
          <p:txBody>
            <a:bodyPr wrap="square" rtlCol="0" anchor="t">
              <a:spAutoFit/>
            </a:bodyPr>
            <a:lstStyle/>
            <a:p>
              <a:r>
                <a:rPr lang="zh-CN" altLang="en-US" sz="1200">
                  <a:solidFill>
                    <a:schemeClr val="bg1"/>
                  </a:solidFill>
                  <a:latin typeface="Microsoft YaHei Light" charset="-122"/>
                  <a:ea typeface="Microsoft YaHei Light" charset="-122"/>
                  <a:cs typeface="Microsoft YaHei Light" charset="-122"/>
                </a:rPr>
                <a:t>2500人</a:t>
              </a:r>
            </a:p>
          </p:txBody>
        </p:sp>
        <p:sp>
          <p:nvSpPr>
            <p:cNvPr id="8" name="文本框 7"/>
            <p:cNvSpPr txBox="1"/>
            <p:nvPr/>
          </p:nvSpPr>
          <p:spPr>
            <a:xfrm>
              <a:off x="531" y="7286"/>
              <a:ext cx="2248" cy="1071"/>
            </a:xfrm>
            <a:prstGeom prst="rect">
              <a:avLst/>
            </a:prstGeom>
            <a:noFill/>
          </p:spPr>
          <p:txBody>
            <a:bodyPr wrap="square" rtlCol="0" anchor="t">
              <a:spAutoFit/>
            </a:bodyPr>
            <a:lstStyle/>
            <a:p>
              <a:r>
                <a:rPr lang="zh-CN" altLang="en-US" sz="1200">
                  <a:solidFill>
                    <a:schemeClr val="bg1"/>
                  </a:solidFill>
                  <a:latin typeface="Microsoft YaHei Light" charset="-122"/>
                  <a:ea typeface="Microsoft YaHei Light" charset="-122"/>
                  <a:cs typeface="Microsoft YaHei Light" charset="-122"/>
                </a:rPr>
                <a:t>3000+云桌面</a:t>
              </a:r>
            </a:p>
            <a:p>
              <a:endParaRPr lang="zh-CN" altLang="en-US" sz="1200">
                <a:solidFill>
                  <a:schemeClr val="bg1"/>
                </a:solidFill>
                <a:latin typeface="Microsoft YaHei Light" charset="-122"/>
                <a:ea typeface="Microsoft YaHei Light" charset="-122"/>
                <a:cs typeface="Microsoft YaHei Light" charset="-122"/>
              </a:endParaRPr>
            </a:p>
            <a:p>
              <a:endParaRPr lang="zh-CN" altLang="en-US" sz="1200">
                <a:solidFill>
                  <a:schemeClr val="bg1"/>
                </a:solidFill>
                <a:latin typeface="Microsoft YaHei Light" charset="-122"/>
                <a:ea typeface="Microsoft YaHei Light" charset="-122"/>
                <a:cs typeface="Microsoft YaHei Light" charset="-122"/>
              </a:endParaRPr>
            </a:p>
          </p:txBody>
        </p:sp>
        <p:sp>
          <p:nvSpPr>
            <p:cNvPr id="9" name="文本框 8"/>
            <p:cNvSpPr txBox="1"/>
            <p:nvPr/>
          </p:nvSpPr>
          <p:spPr>
            <a:xfrm>
              <a:off x="3037" y="7267"/>
              <a:ext cx="2064" cy="471"/>
            </a:xfrm>
            <a:prstGeom prst="rect">
              <a:avLst/>
            </a:prstGeom>
            <a:noFill/>
          </p:spPr>
          <p:txBody>
            <a:bodyPr wrap="square" rtlCol="0" anchor="t">
              <a:spAutoFit/>
            </a:bodyPr>
            <a:lstStyle/>
            <a:p>
              <a:r>
                <a:rPr lang="zh-CN" altLang="en-US" sz="1200">
                  <a:solidFill>
                    <a:schemeClr val="bg1"/>
                  </a:solidFill>
                  <a:latin typeface="Microsoft YaHei Light" charset="-122"/>
                  <a:ea typeface="Microsoft YaHei Light" charset="-122"/>
                  <a:cs typeface="Microsoft YaHei Light" charset="-122"/>
                </a:rPr>
                <a:t>安全大数据案例</a:t>
              </a:r>
            </a:p>
          </p:txBody>
        </p:sp>
      </p:grpSp>
      <p:grpSp>
        <p:nvGrpSpPr>
          <p:cNvPr id="10" name="组合 56"/>
          <p:cNvGrpSpPr/>
          <p:nvPr/>
        </p:nvGrpSpPr>
        <p:grpSpPr>
          <a:xfrm>
            <a:off x="7386726" y="1904054"/>
            <a:ext cx="3549015" cy="3545840"/>
            <a:chOff x="2170" y="3840"/>
            <a:chExt cx="5589" cy="5584"/>
          </a:xfrm>
        </p:grpSpPr>
        <p:sp>
          <p:nvSpPr>
            <p:cNvPr id="11" name="Freeform 8@|5FFC:4308095|FBC:16777215|LFC:0|LBC:16777215"/>
            <p:cNvSpPr/>
            <p:nvPr/>
          </p:nvSpPr>
          <p:spPr>
            <a:xfrm>
              <a:off x="2170" y="3918"/>
              <a:ext cx="2943" cy="2800"/>
            </a:xfrm>
            <a:custGeom>
              <a:avLst/>
              <a:gdLst/>
              <a:ahLst/>
              <a:cxnLst>
                <a:cxn ang="0">
                  <a:pos x="2147483646" y="2147483646"/>
                </a:cxn>
                <a:cxn ang="0">
                  <a:pos x="2147483646" y="2147483646"/>
                </a:cxn>
                <a:cxn ang="0">
                  <a:pos x="2147483646" y="2147483646"/>
                </a:cxn>
                <a:cxn ang="0">
                  <a:pos x="2147483646" y="2147483646"/>
                </a:cxn>
                <a:cxn ang="0">
                  <a:pos x="0" y="2147483646"/>
                </a:cxn>
                <a:cxn ang="0">
                  <a:pos x="0" y="2147483646"/>
                </a:cxn>
                <a:cxn ang="0">
                  <a:pos x="2147483646" y="0"/>
                </a:cxn>
                <a:cxn ang="0">
                  <a:pos x="2147483646" y="2147483646"/>
                </a:cxn>
              </a:cxnLst>
              <a:rect l="0" t="0" r="0" b="0"/>
              <a:pathLst>
                <a:path w="497" h="473">
                  <a:moveTo>
                    <a:pt x="497" y="134"/>
                  </a:moveTo>
                  <a:cubicBezTo>
                    <a:pt x="408" y="225"/>
                    <a:pt x="408" y="225"/>
                    <a:pt x="408" y="225"/>
                  </a:cubicBezTo>
                  <a:cubicBezTo>
                    <a:pt x="311" y="252"/>
                    <a:pt x="238" y="337"/>
                    <a:pt x="230" y="440"/>
                  </a:cubicBezTo>
                  <a:cubicBezTo>
                    <a:pt x="130" y="342"/>
                    <a:pt x="130" y="342"/>
                    <a:pt x="130" y="342"/>
                  </a:cubicBezTo>
                  <a:cubicBezTo>
                    <a:pt x="0" y="473"/>
                    <a:pt x="0" y="473"/>
                    <a:pt x="0" y="473"/>
                  </a:cubicBezTo>
                  <a:cubicBezTo>
                    <a:pt x="0" y="468"/>
                    <a:pt x="0" y="463"/>
                    <a:pt x="0" y="459"/>
                  </a:cubicBezTo>
                  <a:cubicBezTo>
                    <a:pt x="0" y="236"/>
                    <a:pt x="154" y="50"/>
                    <a:pt x="361" y="0"/>
                  </a:cubicBezTo>
                  <a:lnTo>
                    <a:pt x="497" y="134"/>
                  </a:lnTo>
                  <a:close/>
                </a:path>
              </a:pathLst>
            </a:custGeom>
            <a:solidFill>
              <a:srgbClr val="0070C0"/>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2" name="Freeform 5@|5FFC:1554685|FBC:16777215|LFC:0|LBC:16777215"/>
            <p:cNvSpPr/>
            <p:nvPr/>
          </p:nvSpPr>
          <p:spPr>
            <a:xfrm>
              <a:off x="4810" y="3840"/>
              <a:ext cx="2893" cy="299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0"/>
                </a:cxn>
                <a:cxn ang="0">
                  <a:pos x="2147483646" y="2147483646"/>
                </a:cxn>
              </a:cxnLst>
              <a:rect l="0" t="0" r="0" b="0"/>
              <a:pathLst>
                <a:path w="488" h="505">
                  <a:moveTo>
                    <a:pt x="488" y="376"/>
                  </a:moveTo>
                  <a:cubicBezTo>
                    <a:pt x="360" y="505"/>
                    <a:pt x="360" y="505"/>
                    <a:pt x="360" y="505"/>
                  </a:cubicBezTo>
                  <a:cubicBezTo>
                    <a:pt x="259" y="406"/>
                    <a:pt x="259" y="406"/>
                    <a:pt x="259" y="406"/>
                  </a:cubicBezTo>
                  <a:cubicBezTo>
                    <a:pt x="234" y="316"/>
                    <a:pt x="158" y="247"/>
                    <a:pt x="63" y="232"/>
                  </a:cubicBezTo>
                  <a:cubicBezTo>
                    <a:pt x="148" y="146"/>
                    <a:pt x="148" y="146"/>
                    <a:pt x="148" y="146"/>
                  </a:cubicBezTo>
                  <a:cubicBezTo>
                    <a:pt x="0" y="1"/>
                    <a:pt x="0" y="1"/>
                    <a:pt x="0" y="1"/>
                  </a:cubicBezTo>
                  <a:cubicBezTo>
                    <a:pt x="9" y="0"/>
                    <a:pt x="17" y="0"/>
                    <a:pt x="26" y="0"/>
                  </a:cubicBezTo>
                  <a:cubicBezTo>
                    <a:pt x="254" y="0"/>
                    <a:pt x="444" y="161"/>
                    <a:pt x="488" y="376"/>
                  </a:cubicBezTo>
                  <a:close/>
                </a:path>
              </a:pathLst>
            </a:custGeom>
            <a:solidFill>
              <a:srgbClr val="ED7C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3" name="Freeform 7@|5FFC:2381804|FBC:16777215|LFC:0|LBC:16777215"/>
            <p:cNvSpPr/>
            <p:nvPr/>
          </p:nvSpPr>
          <p:spPr>
            <a:xfrm>
              <a:off x="2235" y="6510"/>
              <a:ext cx="2843" cy="2915"/>
            </a:xfrm>
            <a:custGeom>
              <a:avLst/>
              <a:gdLst/>
              <a:ahLst/>
              <a:cxnLst>
                <a:cxn ang="0">
                  <a:pos x="2147483646" y="2147483646"/>
                </a:cxn>
                <a:cxn ang="0">
                  <a:pos x="2147483646" y="2147483646"/>
                </a:cxn>
                <a:cxn ang="0">
                  <a:pos x="0" y="2147483646"/>
                </a:cxn>
                <a:cxn ang="0">
                  <a:pos x="2147483646" y="0"/>
                </a:cxn>
                <a:cxn ang="0">
                  <a:pos x="2147483646" y="2147483646"/>
                </a:cxn>
                <a:cxn ang="0">
                  <a:pos x="2147483646" y="2147483646"/>
                </a:cxn>
                <a:cxn ang="0">
                  <a:pos x="2147483646" y="2147483646"/>
                </a:cxn>
                <a:cxn ang="0">
                  <a:pos x="2147483646" y="2147483646"/>
                </a:cxn>
              </a:cxnLst>
              <a:rect l="0" t="0" r="0" b="0"/>
              <a:pathLst>
                <a:path w="480" h="492">
                  <a:moveTo>
                    <a:pt x="480" y="492"/>
                  </a:moveTo>
                  <a:cubicBezTo>
                    <a:pt x="474" y="492"/>
                    <a:pt x="467" y="492"/>
                    <a:pt x="461" y="492"/>
                  </a:cubicBezTo>
                  <a:cubicBezTo>
                    <a:pt x="235" y="492"/>
                    <a:pt x="46" y="334"/>
                    <a:pt x="0" y="122"/>
                  </a:cubicBezTo>
                  <a:cubicBezTo>
                    <a:pt x="120" y="0"/>
                    <a:pt x="120" y="0"/>
                    <a:pt x="120" y="0"/>
                  </a:cubicBezTo>
                  <a:cubicBezTo>
                    <a:pt x="239" y="118"/>
                    <a:pt x="239" y="118"/>
                    <a:pt x="239" y="118"/>
                  </a:cubicBezTo>
                  <a:cubicBezTo>
                    <a:pt x="271" y="192"/>
                    <a:pt x="341" y="247"/>
                    <a:pt x="424" y="260"/>
                  </a:cubicBezTo>
                  <a:cubicBezTo>
                    <a:pt x="335" y="350"/>
                    <a:pt x="335" y="350"/>
                    <a:pt x="335" y="350"/>
                  </a:cubicBezTo>
                  <a:lnTo>
                    <a:pt x="480" y="492"/>
                  </a:lnTo>
                  <a:close/>
                </a:path>
              </a:pathLst>
            </a:custGeom>
            <a:solidFill>
              <a:srgbClr val="ED7C31"/>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14" name="Freeform 6@|5FFC:14657585|FBC:16777215|LFC:0|LBC:16777215"/>
            <p:cNvSpPr/>
            <p:nvPr/>
          </p:nvSpPr>
          <p:spPr>
            <a:xfrm>
              <a:off x="4793" y="6579"/>
              <a:ext cx="2967" cy="2777"/>
            </a:xfrm>
            <a:custGeom>
              <a:avLst/>
              <a:gdLst/>
              <a:ahLst/>
              <a:cxnLst>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0" t="0" r="0" b="0"/>
              <a:pathLst>
                <a:path w="501" h="469">
                  <a:moveTo>
                    <a:pt x="501" y="9"/>
                  </a:moveTo>
                  <a:cubicBezTo>
                    <a:pt x="501" y="233"/>
                    <a:pt x="344" y="421"/>
                    <a:pt x="134" y="469"/>
                  </a:cubicBezTo>
                  <a:cubicBezTo>
                    <a:pt x="0" y="337"/>
                    <a:pt x="0" y="337"/>
                    <a:pt x="0" y="337"/>
                  </a:cubicBezTo>
                  <a:cubicBezTo>
                    <a:pt x="93" y="242"/>
                    <a:pt x="93" y="242"/>
                    <a:pt x="93" y="242"/>
                  </a:cubicBezTo>
                  <a:cubicBezTo>
                    <a:pt x="93" y="242"/>
                    <a:pt x="93" y="242"/>
                    <a:pt x="93" y="242"/>
                  </a:cubicBezTo>
                  <a:cubicBezTo>
                    <a:pt x="184" y="217"/>
                    <a:pt x="254" y="140"/>
                    <a:pt x="269" y="45"/>
                  </a:cubicBezTo>
                  <a:cubicBezTo>
                    <a:pt x="364" y="139"/>
                    <a:pt x="364" y="139"/>
                    <a:pt x="364" y="139"/>
                  </a:cubicBezTo>
                  <a:cubicBezTo>
                    <a:pt x="501" y="0"/>
                    <a:pt x="501" y="0"/>
                    <a:pt x="501" y="0"/>
                  </a:cubicBezTo>
                  <a:cubicBezTo>
                    <a:pt x="501" y="3"/>
                    <a:pt x="501" y="6"/>
                    <a:pt x="501" y="9"/>
                  </a:cubicBezTo>
                  <a:close/>
                </a:path>
              </a:pathLst>
            </a:custGeom>
            <a:solidFill>
              <a:srgbClr val="0070C0"/>
            </a:solidFill>
            <a:ln w="9525">
              <a:noFill/>
            </a:ln>
          </p:spPr>
          <p:txBody>
            <a:bodyPr/>
            <a:lstStyle/>
            <a:p>
              <a:endParaRPr lang="zh-CN" altLang="en-US">
                <a:latin typeface="Microsoft YaHei Light" charset="-122"/>
                <a:ea typeface="Microsoft YaHei Light" charset="-122"/>
                <a:cs typeface="Microsoft YaHei Light" charset="-122"/>
              </a:endParaRPr>
            </a:p>
          </p:txBody>
        </p:sp>
      </p:grpSp>
      <p:grpSp>
        <p:nvGrpSpPr>
          <p:cNvPr id="15" name="组合 55"/>
          <p:cNvGrpSpPr/>
          <p:nvPr/>
        </p:nvGrpSpPr>
        <p:grpSpPr>
          <a:xfrm>
            <a:off x="7701686" y="2324424"/>
            <a:ext cx="3198495" cy="2571115"/>
            <a:chOff x="2666" y="4502"/>
            <a:chExt cx="5037" cy="4049"/>
          </a:xfrm>
        </p:grpSpPr>
        <p:sp>
          <p:nvSpPr>
            <p:cNvPr id="16" name="文本框 15"/>
            <p:cNvSpPr txBox="1"/>
            <p:nvPr/>
          </p:nvSpPr>
          <p:spPr>
            <a:xfrm>
              <a:off x="5479" y="4502"/>
              <a:ext cx="2224" cy="1100"/>
            </a:xfrm>
            <a:prstGeom prst="rect">
              <a:avLst/>
            </a:prstGeom>
            <a:noFill/>
          </p:spPr>
          <p:txBody>
            <a:bodyPr wrap="square" rtlCol="0" anchor="t">
              <a:spAutoFit/>
            </a:bodyPr>
            <a:lstStyle/>
            <a:p>
              <a:pPr algn="ctr">
                <a:lnSpc>
                  <a:spcPct val="150000"/>
                </a:lnSpc>
              </a:pPr>
              <a:r>
                <a:rPr lang="zh-CN" altLang="en-US" sz="1400" dirty="0" smtClean="0">
                  <a:solidFill>
                    <a:prstClr val="white"/>
                  </a:solidFill>
                  <a:latin typeface="Microsoft YaHei Light" charset="-122"/>
                  <a:ea typeface="Microsoft YaHei Light" charset="-122"/>
                  <a:cs typeface="Microsoft YaHei Light" charset="-122"/>
                  <a:sym typeface="+mn-ea"/>
                </a:rPr>
                <a:t>提高</a:t>
              </a:r>
            </a:p>
            <a:p>
              <a:pPr algn="ctr">
                <a:lnSpc>
                  <a:spcPct val="150000"/>
                </a:lnSpc>
              </a:pPr>
              <a:r>
                <a:rPr lang="zh-CN" altLang="en-US" sz="1400" dirty="0" smtClean="0">
                  <a:solidFill>
                    <a:prstClr val="white"/>
                  </a:solidFill>
                  <a:latin typeface="Microsoft YaHei Light" charset="-122"/>
                  <a:ea typeface="Microsoft YaHei Light" charset="-122"/>
                  <a:cs typeface="Microsoft YaHei Light" charset="-122"/>
                  <a:sym typeface="+mn-ea"/>
                </a:rPr>
                <a:t>工作效率</a:t>
              </a:r>
              <a:endParaRPr lang="zh-CN" altLang="en-US" sz="1400">
                <a:latin typeface="Microsoft YaHei Light" charset="-122"/>
                <a:ea typeface="Microsoft YaHei Light" charset="-122"/>
                <a:cs typeface="Microsoft YaHei Light" charset="-122"/>
              </a:endParaRPr>
            </a:p>
          </p:txBody>
        </p:sp>
        <p:sp>
          <p:nvSpPr>
            <p:cNvPr id="17" name="TextBox 24"/>
            <p:cNvSpPr txBox="1"/>
            <p:nvPr/>
          </p:nvSpPr>
          <p:spPr>
            <a:xfrm>
              <a:off x="2666" y="4502"/>
              <a:ext cx="1422" cy="1100"/>
            </a:xfrm>
            <a:prstGeom prst="rect">
              <a:avLst/>
            </a:prstGeom>
            <a:noFill/>
          </p:spPr>
          <p:txBody>
            <a:bodyPr wrap="none" rtlCol="0">
              <a:spAutoFit/>
            </a:bodyPr>
            <a:lstStyle/>
            <a:p>
              <a:pPr algn="ctr">
                <a:lnSpc>
                  <a:spcPct val="150000"/>
                </a:lnSpc>
              </a:pPr>
              <a:r>
                <a:rPr lang="zh-CN" altLang="zh-CN" sz="1400" dirty="0">
                  <a:solidFill>
                    <a:prstClr val="white"/>
                  </a:solidFill>
                  <a:latin typeface="Microsoft YaHei Light" charset="-122"/>
                  <a:ea typeface="Microsoft YaHei Light" charset="-122"/>
                  <a:cs typeface="Microsoft YaHei Light" charset="-122"/>
                </a:rPr>
                <a:t>避免</a:t>
              </a:r>
            </a:p>
            <a:p>
              <a:pPr algn="ctr">
                <a:lnSpc>
                  <a:spcPct val="150000"/>
                </a:lnSpc>
              </a:pPr>
              <a:r>
                <a:rPr lang="zh-CN" altLang="zh-CN" sz="1400" dirty="0">
                  <a:solidFill>
                    <a:prstClr val="white"/>
                  </a:solidFill>
                  <a:latin typeface="Microsoft YaHei Light" charset="-122"/>
                  <a:ea typeface="Microsoft YaHei Light" charset="-122"/>
                  <a:cs typeface="Microsoft YaHei Light" charset="-122"/>
                </a:rPr>
                <a:t>商业欺诈</a:t>
              </a:r>
            </a:p>
          </p:txBody>
        </p:sp>
        <p:sp>
          <p:nvSpPr>
            <p:cNvPr id="18" name="TextBox 21"/>
            <p:cNvSpPr txBox="1"/>
            <p:nvPr/>
          </p:nvSpPr>
          <p:spPr>
            <a:xfrm>
              <a:off x="2685" y="7202"/>
              <a:ext cx="1422" cy="1100"/>
            </a:xfrm>
            <a:prstGeom prst="rect">
              <a:avLst/>
            </a:prstGeom>
            <a:noFill/>
          </p:spPr>
          <p:txBody>
            <a:bodyPr wrap="none" rtlCol="0">
              <a:spAutoFit/>
            </a:bodyPr>
            <a:lstStyle/>
            <a:p>
              <a:pPr algn="ctr">
                <a:lnSpc>
                  <a:spcPct val="150000"/>
                </a:lnSpc>
              </a:pPr>
              <a:r>
                <a:rPr lang="zh-CN" altLang="en-US" sz="1400" dirty="0">
                  <a:solidFill>
                    <a:prstClr val="white"/>
                  </a:solidFill>
                  <a:latin typeface="Microsoft YaHei Light" charset="-122"/>
                  <a:ea typeface="Microsoft YaHei Light" charset="-122"/>
                  <a:cs typeface="Microsoft YaHei Light" charset="-122"/>
                </a:rPr>
                <a:t>敏感</a:t>
              </a:r>
            </a:p>
            <a:p>
              <a:pPr algn="ctr">
                <a:lnSpc>
                  <a:spcPct val="150000"/>
                </a:lnSpc>
              </a:pPr>
              <a:r>
                <a:rPr lang="zh-CN" altLang="en-US" sz="1400" dirty="0">
                  <a:solidFill>
                    <a:prstClr val="white"/>
                  </a:solidFill>
                  <a:latin typeface="Microsoft YaHei Light" charset="-122"/>
                  <a:ea typeface="Microsoft YaHei Light" charset="-122"/>
                  <a:cs typeface="Microsoft YaHei Light" charset="-122"/>
                </a:rPr>
                <a:t>信息泄露</a:t>
              </a:r>
            </a:p>
          </p:txBody>
        </p:sp>
        <p:sp>
          <p:nvSpPr>
            <p:cNvPr id="19" name="TextBox 30"/>
            <p:cNvSpPr txBox="1"/>
            <p:nvPr/>
          </p:nvSpPr>
          <p:spPr>
            <a:xfrm>
              <a:off x="5566" y="7451"/>
              <a:ext cx="1422" cy="1100"/>
            </a:xfrm>
            <a:prstGeom prst="rect">
              <a:avLst/>
            </a:prstGeom>
            <a:noFill/>
          </p:spPr>
          <p:txBody>
            <a:bodyPr wrap="none" rtlCol="0">
              <a:spAutoFit/>
            </a:bodyPr>
            <a:lstStyle/>
            <a:p>
              <a:pPr algn="ctr">
                <a:lnSpc>
                  <a:spcPct val="150000"/>
                </a:lnSpc>
              </a:pPr>
              <a:r>
                <a:rPr lang="zh-CN" altLang="en-US" sz="1400" dirty="0" smtClean="0">
                  <a:solidFill>
                    <a:prstClr val="white"/>
                  </a:solidFill>
                  <a:latin typeface="Microsoft YaHei Light" charset="-122"/>
                  <a:ea typeface="Microsoft YaHei Light" charset="-122"/>
                  <a:cs typeface="Microsoft YaHei Light" charset="-122"/>
                </a:rPr>
                <a:t>应用</a:t>
              </a:r>
            </a:p>
            <a:p>
              <a:pPr algn="ctr">
                <a:lnSpc>
                  <a:spcPct val="150000"/>
                </a:lnSpc>
              </a:pPr>
              <a:r>
                <a:rPr lang="zh-CN" altLang="en-US" sz="1400" dirty="0" smtClean="0">
                  <a:solidFill>
                    <a:prstClr val="white"/>
                  </a:solidFill>
                  <a:latin typeface="Microsoft YaHei Light" charset="-122"/>
                  <a:ea typeface="Microsoft YaHei Light" charset="-122"/>
                  <a:cs typeface="Microsoft YaHei Light" charset="-122"/>
                </a:rPr>
                <a:t>性能分析</a:t>
              </a:r>
            </a:p>
          </p:txBody>
        </p:sp>
      </p:grpSp>
      <p:sp>
        <p:nvSpPr>
          <p:cNvPr id="20" name="燕尾形 14"/>
          <p:cNvSpPr/>
          <p:nvPr/>
        </p:nvSpPr>
        <p:spPr>
          <a:xfrm>
            <a:off x="6093231" y="3415989"/>
            <a:ext cx="485775" cy="484188"/>
          </a:xfrm>
          <a:prstGeom prst="chevron">
            <a:avLst>
              <a:gd name="adj" fmla="val 50163"/>
            </a:avLst>
          </a:prstGeom>
          <a:noFill/>
          <a:ln w="12700" cap="flat" cmpd="sng">
            <a:solidFill>
              <a:srgbClr val="5D9CE3"/>
            </a:solidFill>
            <a:prstDash val="solid"/>
            <a:bevel/>
            <a:headEnd type="none" w="med" len="med"/>
            <a:tailEnd type="none" w="med" len="med"/>
          </a:ln>
        </p:spPr>
        <p:txBody>
          <a:bodyPr anchor="ctr"/>
          <a:lstStyle/>
          <a:p>
            <a:pPr lvl="0" algn="ctr">
              <a:lnSpc>
                <a:spcPct val="100000"/>
              </a:lnSpc>
            </a:pPr>
            <a:endParaRPr>
              <a:solidFill>
                <a:schemeClr val="tx1"/>
              </a:solidFill>
              <a:latin typeface="Microsoft YaHei Light" charset="-122"/>
              <a:ea typeface="Microsoft YaHei Light" charset="-122"/>
              <a:cs typeface="Microsoft YaHei Light" charset="-122"/>
            </a:endParaRPr>
          </a:p>
        </p:txBody>
      </p:sp>
      <p:pic>
        <p:nvPicPr>
          <p:cNvPr id="23" name="图片 22" descr="2"/>
          <p:cNvPicPr>
            <a:picLocks noChangeAspect="1"/>
          </p:cNvPicPr>
          <p:nvPr/>
        </p:nvPicPr>
        <p:blipFill>
          <a:blip r:embed="rId4"/>
          <a:stretch>
            <a:fillRect/>
          </a:stretch>
        </p:blipFill>
        <p:spPr>
          <a:xfrm>
            <a:off x="9073357" y="188259"/>
            <a:ext cx="1621900" cy="440391"/>
          </a:xfrm>
          <a:prstGeom prst="rect">
            <a:avLst/>
          </a:prstGeom>
        </p:spPr>
      </p:pic>
      <p:sp>
        <p:nvSpPr>
          <p:cNvPr id="24" name="标题 23"/>
          <p:cNvSpPr>
            <a:spLocks noGrp="1"/>
          </p:cNvSpPr>
          <p:nvPr>
            <p:ph type="title"/>
          </p:nvPr>
        </p:nvSpPr>
        <p:spPr/>
        <p:txBody>
          <a:bodyPr/>
          <a:lstStyle/>
          <a:p>
            <a:r>
              <a:rPr kumimoji="1" lang="zh-CN" altLang="en-US" dirty="0" smtClean="0"/>
              <a:t>上海移动案例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组-17"/>
          <p:cNvPicPr>
            <a:picLocks noChangeAspect="1"/>
          </p:cNvPicPr>
          <p:nvPr/>
        </p:nvPicPr>
        <p:blipFill>
          <a:blip r:embed="rId2"/>
          <a:stretch>
            <a:fillRect/>
          </a:stretch>
        </p:blipFill>
        <p:spPr>
          <a:xfrm>
            <a:off x="3626485" y="1969770"/>
            <a:ext cx="5995035" cy="3840480"/>
          </a:xfrm>
          <a:prstGeom prst="rect">
            <a:avLst/>
          </a:prstGeom>
        </p:spPr>
      </p:pic>
      <p:pic>
        <p:nvPicPr>
          <p:cNvPr id="3" name="图片 2" descr="图层-61"/>
          <p:cNvPicPr>
            <a:picLocks noChangeAspect="1"/>
          </p:cNvPicPr>
          <p:nvPr/>
        </p:nvPicPr>
        <p:blipFill>
          <a:blip r:embed="rId3"/>
          <a:stretch>
            <a:fillRect/>
          </a:stretch>
        </p:blipFill>
        <p:spPr>
          <a:xfrm>
            <a:off x="3385185" y="4330065"/>
            <a:ext cx="1224915" cy="266700"/>
          </a:xfrm>
          <a:prstGeom prst="rect">
            <a:avLst/>
          </a:prstGeom>
        </p:spPr>
      </p:pic>
      <p:pic>
        <p:nvPicPr>
          <p:cNvPr id="4" name="图片 3" descr="图层-62"/>
          <p:cNvPicPr>
            <a:picLocks noChangeAspect="1"/>
          </p:cNvPicPr>
          <p:nvPr/>
        </p:nvPicPr>
        <p:blipFill>
          <a:blip r:embed="rId4"/>
          <a:stretch>
            <a:fillRect/>
          </a:stretch>
        </p:blipFill>
        <p:spPr>
          <a:xfrm>
            <a:off x="7700010" y="3114675"/>
            <a:ext cx="1212215" cy="261620"/>
          </a:xfrm>
          <a:prstGeom prst="rect">
            <a:avLst/>
          </a:prstGeom>
        </p:spPr>
      </p:pic>
      <p:pic>
        <p:nvPicPr>
          <p:cNvPr id="5" name="图片 4" descr="图层-49-副本-3"/>
          <p:cNvPicPr>
            <a:picLocks noChangeAspect="1"/>
          </p:cNvPicPr>
          <p:nvPr/>
        </p:nvPicPr>
        <p:blipFill>
          <a:blip r:embed="rId5"/>
          <a:stretch>
            <a:fillRect/>
          </a:stretch>
        </p:blipFill>
        <p:spPr>
          <a:xfrm>
            <a:off x="909955" y="2081530"/>
            <a:ext cx="2224405" cy="859155"/>
          </a:xfrm>
          <a:prstGeom prst="rect">
            <a:avLst/>
          </a:prstGeom>
        </p:spPr>
      </p:pic>
      <p:pic>
        <p:nvPicPr>
          <p:cNvPr id="6" name="图片 5" descr="图层-63"/>
          <p:cNvPicPr>
            <a:picLocks noChangeAspect="1"/>
          </p:cNvPicPr>
          <p:nvPr/>
        </p:nvPicPr>
        <p:blipFill>
          <a:blip r:embed="rId6"/>
          <a:stretch>
            <a:fillRect/>
          </a:stretch>
        </p:blipFill>
        <p:spPr>
          <a:xfrm>
            <a:off x="9260840" y="2940685"/>
            <a:ext cx="1889125" cy="2059940"/>
          </a:xfrm>
          <a:prstGeom prst="rect">
            <a:avLst/>
          </a:prstGeom>
        </p:spPr>
      </p:pic>
      <p:pic>
        <p:nvPicPr>
          <p:cNvPr id="7" name="图片 6" descr="图层-49-副本-3"/>
          <p:cNvPicPr>
            <a:picLocks noChangeAspect="1"/>
          </p:cNvPicPr>
          <p:nvPr/>
        </p:nvPicPr>
        <p:blipFill>
          <a:blip r:embed="rId5"/>
          <a:stretch>
            <a:fillRect/>
          </a:stretch>
        </p:blipFill>
        <p:spPr>
          <a:xfrm>
            <a:off x="909955" y="3107690"/>
            <a:ext cx="2224405" cy="859155"/>
          </a:xfrm>
          <a:prstGeom prst="rect">
            <a:avLst/>
          </a:prstGeom>
        </p:spPr>
      </p:pic>
      <p:pic>
        <p:nvPicPr>
          <p:cNvPr id="8" name="图片 7" descr="图层-49-副本-3"/>
          <p:cNvPicPr>
            <a:picLocks noChangeAspect="1"/>
          </p:cNvPicPr>
          <p:nvPr/>
        </p:nvPicPr>
        <p:blipFill>
          <a:blip r:embed="rId5"/>
          <a:stretch>
            <a:fillRect/>
          </a:stretch>
        </p:blipFill>
        <p:spPr>
          <a:xfrm>
            <a:off x="909955" y="4141470"/>
            <a:ext cx="2224405" cy="859155"/>
          </a:xfrm>
          <a:prstGeom prst="rect">
            <a:avLst/>
          </a:prstGeom>
        </p:spPr>
      </p:pic>
      <p:pic>
        <p:nvPicPr>
          <p:cNvPr id="9" name="图片 8" descr="图层-49-副本-3"/>
          <p:cNvPicPr>
            <a:picLocks noChangeAspect="1"/>
          </p:cNvPicPr>
          <p:nvPr/>
        </p:nvPicPr>
        <p:blipFill>
          <a:blip r:embed="rId5"/>
          <a:stretch>
            <a:fillRect/>
          </a:stretch>
        </p:blipFill>
        <p:spPr>
          <a:xfrm>
            <a:off x="909955" y="5180330"/>
            <a:ext cx="2224405" cy="859155"/>
          </a:xfrm>
          <a:prstGeom prst="rect">
            <a:avLst/>
          </a:prstGeom>
        </p:spPr>
      </p:pic>
      <p:sp>
        <p:nvSpPr>
          <p:cNvPr id="10" name="文本框 9"/>
          <p:cNvSpPr txBox="1"/>
          <p:nvPr/>
        </p:nvSpPr>
        <p:spPr>
          <a:xfrm>
            <a:off x="1590040" y="2448560"/>
            <a:ext cx="1928495"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数据安全管理</a:t>
            </a:r>
          </a:p>
        </p:txBody>
      </p:sp>
      <p:sp>
        <p:nvSpPr>
          <p:cNvPr id="11" name="文本框 10"/>
          <p:cNvSpPr txBox="1"/>
          <p:nvPr/>
        </p:nvSpPr>
        <p:spPr>
          <a:xfrm>
            <a:off x="1656715" y="3452495"/>
            <a:ext cx="1928495"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工作绩效管理</a:t>
            </a:r>
          </a:p>
        </p:txBody>
      </p:sp>
      <p:sp>
        <p:nvSpPr>
          <p:cNvPr id="12" name="文本框 11"/>
          <p:cNvSpPr txBox="1"/>
          <p:nvPr/>
        </p:nvSpPr>
        <p:spPr>
          <a:xfrm>
            <a:off x="1656715" y="4478020"/>
            <a:ext cx="1928495"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客服行为管理</a:t>
            </a:r>
          </a:p>
        </p:txBody>
      </p:sp>
      <p:sp>
        <p:nvSpPr>
          <p:cNvPr id="13" name="文本框 12"/>
          <p:cNvSpPr txBox="1"/>
          <p:nvPr/>
        </p:nvSpPr>
        <p:spPr>
          <a:xfrm>
            <a:off x="1590040" y="5530850"/>
            <a:ext cx="1928495"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业务合规管理</a:t>
            </a:r>
          </a:p>
        </p:txBody>
      </p:sp>
      <p:sp>
        <p:nvSpPr>
          <p:cNvPr id="14" name="文本框 13"/>
          <p:cNvSpPr txBox="1"/>
          <p:nvPr/>
        </p:nvSpPr>
        <p:spPr>
          <a:xfrm>
            <a:off x="9505950" y="3894455"/>
            <a:ext cx="668020" cy="74612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研发</a:t>
            </a:r>
          </a:p>
          <a:p>
            <a:r>
              <a:rPr lang="zh-CN" altLang="en-US" sz="1400">
                <a:solidFill>
                  <a:schemeClr val="bg1"/>
                </a:solidFill>
                <a:latin typeface="Microsoft YaHei Light" charset="-122"/>
                <a:ea typeface="Microsoft YaHei Light" charset="-122"/>
                <a:cs typeface="Microsoft YaHei Light" charset="-122"/>
              </a:rPr>
              <a:t>客服</a:t>
            </a:r>
          </a:p>
          <a:p>
            <a:r>
              <a:rPr lang="zh-CN" altLang="en-US" sz="1400">
                <a:solidFill>
                  <a:schemeClr val="bg1"/>
                </a:solidFill>
                <a:latin typeface="Microsoft YaHei Light" charset="-122"/>
                <a:ea typeface="Microsoft YaHei Light" charset="-122"/>
                <a:cs typeface="Microsoft YaHei Light" charset="-122"/>
              </a:rPr>
              <a:t>运维</a:t>
            </a:r>
          </a:p>
        </p:txBody>
      </p:sp>
      <p:sp>
        <p:nvSpPr>
          <p:cNvPr id="15" name="文本框 14"/>
          <p:cNvSpPr txBox="1"/>
          <p:nvPr/>
        </p:nvSpPr>
        <p:spPr>
          <a:xfrm>
            <a:off x="10173970" y="3894455"/>
            <a:ext cx="1351280" cy="731520"/>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卡中心</a:t>
            </a:r>
          </a:p>
          <a:p>
            <a:r>
              <a:rPr lang="zh-CN" altLang="en-US" sz="1400">
                <a:solidFill>
                  <a:schemeClr val="bg1"/>
                </a:solidFill>
                <a:latin typeface="Microsoft YaHei Light" charset="-122"/>
                <a:ea typeface="Microsoft YaHei Light" charset="-122"/>
                <a:cs typeface="Microsoft YaHei Light" charset="-122"/>
              </a:rPr>
              <a:t>数据中心</a:t>
            </a:r>
          </a:p>
          <a:p>
            <a:r>
              <a:rPr lang="zh-CN" altLang="en-US" sz="1400">
                <a:solidFill>
                  <a:schemeClr val="bg1"/>
                </a:solidFill>
                <a:latin typeface="Microsoft YaHei Light" charset="-122"/>
                <a:ea typeface="Microsoft YaHei Light" charset="-122"/>
                <a:cs typeface="Microsoft YaHei Light" charset="-122"/>
              </a:rPr>
              <a:t>操作中心</a:t>
            </a:r>
          </a:p>
        </p:txBody>
      </p:sp>
      <p:sp>
        <p:nvSpPr>
          <p:cNvPr id="16" name="文本框 15"/>
          <p:cNvSpPr txBox="1"/>
          <p:nvPr/>
        </p:nvSpPr>
        <p:spPr>
          <a:xfrm>
            <a:off x="5354320" y="2368550"/>
            <a:ext cx="2540000" cy="746125"/>
          </a:xfrm>
          <a:prstGeom prst="rect">
            <a:avLst/>
          </a:prstGeom>
          <a:noFill/>
        </p:spPr>
        <p:txBody>
          <a:bodyPr wrap="square" rtlCol="0" anchor="t">
            <a:spAutoFit/>
          </a:bodyPr>
          <a:lstStyle/>
          <a:p>
            <a:pPr algn="ctr"/>
            <a:r>
              <a:rPr lang="zh-CN" altLang="en-US" sz="1400" dirty="0">
                <a:solidFill>
                  <a:schemeClr val="bg1"/>
                </a:solidFill>
                <a:latin typeface="Microsoft YaHei Light" charset="-122"/>
                <a:ea typeface="Microsoft YaHei Light" charset="-122"/>
                <a:cs typeface="Microsoft YaHei Light" charset="-122"/>
              </a:rPr>
              <a:t>pat </a:t>
            </a:r>
          </a:p>
          <a:p>
            <a:pPr algn="ctr"/>
            <a:r>
              <a:rPr lang="zh-CN" altLang="en-US" sz="1400" dirty="0">
                <a:solidFill>
                  <a:schemeClr val="bg1"/>
                </a:solidFill>
                <a:latin typeface="Microsoft YaHei Light" charset="-122"/>
                <a:ea typeface="Microsoft YaHei Light" charset="-122"/>
                <a:cs typeface="Microsoft YaHei Light" charset="-122"/>
              </a:rPr>
              <a:t>4400客户端 </a:t>
            </a:r>
          </a:p>
          <a:p>
            <a:pPr algn="ctr"/>
            <a:r>
              <a:rPr lang="zh-CN" altLang="en-US" sz="1400" dirty="0">
                <a:solidFill>
                  <a:schemeClr val="bg1"/>
                </a:solidFill>
                <a:latin typeface="Microsoft YaHei Light" charset="-122"/>
                <a:ea typeface="Microsoft YaHei Light" charset="-122"/>
                <a:cs typeface="Microsoft YaHei Light" charset="-122"/>
              </a:rPr>
              <a:t>23台服务器</a:t>
            </a:r>
          </a:p>
        </p:txBody>
      </p:sp>
      <p:sp>
        <p:nvSpPr>
          <p:cNvPr id="17" name="文本框 16"/>
          <p:cNvSpPr txBox="1"/>
          <p:nvPr/>
        </p:nvSpPr>
        <p:spPr>
          <a:xfrm>
            <a:off x="5341620" y="3703955"/>
            <a:ext cx="2540000" cy="532765"/>
          </a:xfrm>
          <a:prstGeom prst="rect">
            <a:avLst/>
          </a:prstGeom>
          <a:noFill/>
        </p:spPr>
        <p:txBody>
          <a:bodyPr wrap="square" rtlCol="0" anchor="t">
            <a:spAutoFit/>
          </a:bodyPr>
          <a:lstStyle/>
          <a:p>
            <a:pPr algn="ctr"/>
            <a:r>
              <a:rPr lang="zh-CN" altLang="en-US" sz="1400">
                <a:solidFill>
                  <a:schemeClr val="bg1"/>
                </a:solidFill>
                <a:latin typeface="Microsoft YaHei Light" charset="-122"/>
                <a:ea typeface="Microsoft YaHei Light" charset="-122"/>
                <a:cs typeface="Microsoft YaHei Light" charset="-122"/>
              </a:rPr>
              <a:t>Uat </a:t>
            </a:r>
          </a:p>
          <a:p>
            <a:pPr algn="ctr"/>
            <a:r>
              <a:rPr lang="zh-CN" altLang="en-US" sz="1400">
                <a:solidFill>
                  <a:schemeClr val="bg1"/>
                </a:solidFill>
                <a:latin typeface="Microsoft YaHei Light" charset="-122"/>
                <a:ea typeface="Microsoft YaHei Light" charset="-122"/>
                <a:cs typeface="Microsoft YaHei Light" charset="-122"/>
              </a:rPr>
              <a:t>300客户端 33台服务器</a:t>
            </a:r>
          </a:p>
        </p:txBody>
      </p:sp>
      <p:sp>
        <p:nvSpPr>
          <p:cNvPr id="18" name="文本框 17"/>
          <p:cNvSpPr txBox="1"/>
          <p:nvPr/>
        </p:nvSpPr>
        <p:spPr>
          <a:xfrm>
            <a:off x="5341620" y="5000625"/>
            <a:ext cx="2540000" cy="319405"/>
          </a:xfrm>
          <a:prstGeom prst="rect">
            <a:avLst/>
          </a:prstGeom>
          <a:noFill/>
        </p:spPr>
        <p:txBody>
          <a:bodyPr wrap="square" rtlCol="0" anchor="t">
            <a:spAutoFit/>
          </a:bodyPr>
          <a:lstStyle/>
          <a:p>
            <a:pPr algn="ctr"/>
            <a:r>
              <a:rPr lang="zh-CN" altLang="en-US" sz="1400">
                <a:solidFill>
                  <a:schemeClr val="bg1"/>
                </a:solidFill>
                <a:latin typeface="Microsoft YaHei Light" charset="-122"/>
                <a:ea typeface="Microsoft YaHei Light" charset="-122"/>
                <a:cs typeface="Microsoft YaHei Light" charset="-122"/>
              </a:rPr>
              <a:t>100T录屏数据  12T日志数据</a:t>
            </a:r>
          </a:p>
        </p:txBody>
      </p:sp>
      <p:sp>
        <p:nvSpPr>
          <p:cNvPr id="19" name="文本框 18"/>
          <p:cNvSpPr txBox="1"/>
          <p:nvPr/>
        </p:nvSpPr>
        <p:spPr>
          <a:xfrm>
            <a:off x="10008870" y="3376295"/>
            <a:ext cx="668020" cy="319405"/>
          </a:xfrm>
          <a:prstGeom prst="rect">
            <a:avLst/>
          </a:prstGeom>
          <a:noFill/>
        </p:spPr>
        <p:txBody>
          <a:bodyPr wrap="square" rtlCol="0" anchor="t">
            <a:spAutoFit/>
          </a:bodyPr>
          <a:lstStyle/>
          <a:p>
            <a:r>
              <a:rPr lang="zh-CN" altLang="en-US" sz="1400">
                <a:solidFill>
                  <a:schemeClr val="bg1"/>
                </a:solidFill>
                <a:latin typeface="Microsoft YaHei Light" charset="-122"/>
                <a:ea typeface="Microsoft YaHei Light" charset="-122"/>
                <a:cs typeface="Microsoft YaHei Light" charset="-122"/>
              </a:rPr>
              <a:t>部门</a:t>
            </a:r>
          </a:p>
        </p:txBody>
      </p:sp>
      <p:pic>
        <p:nvPicPr>
          <p:cNvPr id="22" name="图片 21" descr="3"/>
          <p:cNvPicPr>
            <a:picLocks noChangeAspect="1"/>
          </p:cNvPicPr>
          <p:nvPr/>
        </p:nvPicPr>
        <p:blipFill>
          <a:blip r:embed="rId7"/>
          <a:stretch>
            <a:fillRect/>
          </a:stretch>
        </p:blipFill>
        <p:spPr>
          <a:xfrm>
            <a:off x="9370698" y="207010"/>
            <a:ext cx="1412958" cy="398108"/>
          </a:xfrm>
          <a:prstGeom prst="rect">
            <a:avLst/>
          </a:prstGeom>
        </p:spPr>
      </p:pic>
      <p:sp>
        <p:nvSpPr>
          <p:cNvPr id="23" name="标题 22"/>
          <p:cNvSpPr>
            <a:spLocks noGrp="1"/>
          </p:cNvSpPr>
          <p:nvPr>
            <p:ph type="title"/>
          </p:nvPr>
        </p:nvSpPr>
        <p:spPr/>
        <p:txBody>
          <a:bodyPr/>
          <a:lstStyle/>
          <a:p>
            <a:r>
              <a:rPr kumimoji="1" lang="zh-CN" altLang="en-US" dirty="0" smtClean="0"/>
              <a:t>浦发银行案例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3"/>
          <p:cNvPicPr>
            <a:picLocks noChangeAspect="1"/>
          </p:cNvPicPr>
          <p:nvPr/>
        </p:nvPicPr>
        <p:blipFill>
          <a:blip r:embed="rId2"/>
          <a:stretch>
            <a:fillRect/>
          </a:stretch>
        </p:blipFill>
        <p:spPr>
          <a:xfrm>
            <a:off x="9370698" y="207010"/>
            <a:ext cx="1412958" cy="398108"/>
          </a:xfrm>
          <a:prstGeom prst="rect">
            <a:avLst/>
          </a:prstGeom>
        </p:spPr>
      </p:pic>
      <p:sp>
        <p:nvSpPr>
          <p:cNvPr id="114" name="任意多边形 25"/>
          <p:cNvSpPr>
            <a:spLocks noChangeArrowheads="1"/>
          </p:cNvSpPr>
          <p:nvPr/>
        </p:nvSpPr>
        <p:spPr bwMode="auto">
          <a:xfrm>
            <a:off x="2896969" y="2711990"/>
            <a:ext cx="1549400" cy="1541463"/>
          </a:xfrm>
          <a:custGeom>
            <a:avLst/>
            <a:gdLst>
              <a:gd name="T0" fmla="*/ 656785 w 971638"/>
              <a:gd name="T1" fmla="*/ 1541463 h 965868"/>
              <a:gd name="T2" fmla="*/ 191073 w 971638"/>
              <a:gd name="T3" fmla="*/ 1075368 h 965868"/>
              <a:gd name="T4" fmla="*/ 1083689 w 971638"/>
              <a:gd name="T5" fmla="*/ 182020 h 965868"/>
              <a:gd name="T6" fmla="*/ 1549400 w 971638"/>
              <a:gd name="T7" fmla="*/ 648113 h 965868"/>
              <a:gd name="T8" fmla="*/ 656785 w 971638"/>
              <a:gd name="T9" fmla="*/ 1541463 h 965868"/>
              <a:gd name="T10" fmla="*/ 0 60000 65536"/>
              <a:gd name="T11" fmla="*/ 0 60000 65536"/>
              <a:gd name="T12" fmla="*/ 0 60000 65536"/>
              <a:gd name="T13" fmla="*/ 0 60000 65536"/>
              <a:gd name="T14" fmla="*/ 0 60000 65536"/>
              <a:gd name="T15" fmla="*/ 0 w 971638"/>
              <a:gd name="T16" fmla="*/ 0 h 965868"/>
              <a:gd name="T17" fmla="*/ 971638 w 971638"/>
              <a:gd name="T18" fmla="*/ 965868 h 965868"/>
            </a:gdLst>
            <a:ahLst/>
            <a:cxnLst>
              <a:cxn ang="T10">
                <a:pos x="T0" y="T1"/>
              </a:cxn>
              <a:cxn ang="T11">
                <a:pos x="T2" y="T3"/>
              </a:cxn>
              <a:cxn ang="T12">
                <a:pos x="T4" y="T5"/>
              </a:cxn>
              <a:cxn ang="T13">
                <a:pos x="T6" y="T7"/>
              </a:cxn>
              <a:cxn ang="T14">
                <a:pos x="T8" y="T9"/>
              </a:cxn>
            </a:cxnLst>
            <a:rect l="T15" t="T16" r="T17" b="T18"/>
            <a:pathLst>
              <a:path w="971638" h="965868">
                <a:moveTo>
                  <a:pt x="411874" y="965868"/>
                </a:moveTo>
                <a:lnTo>
                  <a:pt x="119823" y="673817"/>
                </a:lnTo>
                <a:cubicBezTo>
                  <a:pt x="-253355" y="247329"/>
                  <a:pt x="333067" y="-220881"/>
                  <a:pt x="679588" y="114052"/>
                </a:cubicBezTo>
                <a:lnTo>
                  <a:pt x="971638" y="406102"/>
                </a:lnTo>
                <a:lnTo>
                  <a:pt x="411874" y="965868"/>
                </a:lnTo>
                <a:close/>
              </a:path>
            </a:pathLst>
          </a:custGeom>
          <a:solidFill>
            <a:srgbClr val="202731"/>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115" name="任意多边形 27"/>
          <p:cNvSpPr>
            <a:spLocks noChangeArrowheads="1"/>
          </p:cNvSpPr>
          <p:nvPr/>
        </p:nvSpPr>
        <p:spPr bwMode="auto">
          <a:xfrm>
            <a:off x="3685957" y="3499390"/>
            <a:ext cx="1779587" cy="1536700"/>
          </a:xfrm>
          <a:custGeom>
            <a:avLst/>
            <a:gdLst>
              <a:gd name="T0" fmla="*/ 903653 w 1116054"/>
              <a:gd name="T1" fmla="*/ 0 h 963129"/>
              <a:gd name="T2" fmla="*/ 0 w 1116054"/>
              <a:gd name="T3" fmla="*/ 898669 h 963129"/>
              <a:gd name="T4" fmla="*/ 498949 w 1116054"/>
              <a:gd name="T5" fmla="*/ 1375740 h 963129"/>
              <a:gd name="T6" fmla="*/ 1308357 w 1116054"/>
              <a:gd name="T7" fmla="*/ 1353551 h 963129"/>
              <a:gd name="T8" fmla="*/ 1779587 w 1116054"/>
              <a:gd name="T9" fmla="*/ 882027 h 963129"/>
              <a:gd name="T10" fmla="*/ 903653 w 1116054"/>
              <a:gd name="T11" fmla="*/ 0 h 963129"/>
              <a:gd name="T12" fmla="*/ 0 60000 65536"/>
              <a:gd name="T13" fmla="*/ 0 60000 65536"/>
              <a:gd name="T14" fmla="*/ 0 60000 65536"/>
              <a:gd name="T15" fmla="*/ 0 60000 65536"/>
              <a:gd name="T16" fmla="*/ 0 60000 65536"/>
              <a:gd name="T17" fmla="*/ 0 60000 65536"/>
              <a:gd name="T18" fmla="*/ 0 w 1116054"/>
              <a:gd name="T19" fmla="*/ 0 h 963129"/>
              <a:gd name="T20" fmla="*/ 1116054 w 1116054"/>
              <a:gd name="T21" fmla="*/ 963129 h 963129"/>
            </a:gdLst>
            <a:ahLst/>
            <a:cxnLst>
              <a:cxn ang="T12">
                <a:pos x="T0" y="T1"/>
              </a:cxn>
              <a:cxn ang="T13">
                <a:pos x="T2" y="T3"/>
              </a:cxn>
              <a:cxn ang="T14">
                <a:pos x="T4" y="T5"/>
              </a:cxn>
              <a:cxn ang="T15">
                <a:pos x="T6" y="T7"/>
              </a:cxn>
              <a:cxn ang="T16">
                <a:pos x="T8" y="T9"/>
              </a:cxn>
              <a:cxn ang="T17">
                <a:pos x="T10" y="T11"/>
              </a:cxn>
            </a:cxnLst>
            <a:rect l="T18" t="T19" r="T20" b="T21"/>
            <a:pathLst>
              <a:path w="1116054" h="963129">
                <a:moveTo>
                  <a:pt x="566719" y="0"/>
                </a:moveTo>
                <a:lnTo>
                  <a:pt x="0" y="563242"/>
                </a:lnTo>
                <a:lnTo>
                  <a:pt x="312912" y="862247"/>
                </a:lnTo>
                <a:cubicBezTo>
                  <a:pt x="492547" y="1017544"/>
                  <a:pt x="686090" y="978141"/>
                  <a:pt x="820526" y="848340"/>
                </a:cubicBezTo>
                <a:lnTo>
                  <a:pt x="1116054" y="552812"/>
                </a:lnTo>
                <a:lnTo>
                  <a:pt x="566719" y="0"/>
                </a:lnTo>
                <a:close/>
              </a:path>
            </a:pathLst>
          </a:cu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116" name="任意多边形 28"/>
          <p:cNvSpPr>
            <a:spLocks noChangeArrowheads="1"/>
          </p:cNvSpPr>
          <p:nvPr/>
        </p:nvSpPr>
        <p:spPr bwMode="auto">
          <a:xfrm flipV="1">
            <a:off x="4694019" y="2772315"/>
            <a:ext cx="1781175" cy="1535113"/>
          </a:xfrm>
          <a:custGeom>
            <a:avLst/>
            <a:gdLst>
              <a:gd name="T0" fmla="*/ 904460 w 1116054"/>
              <a:gd name="T1" fmla="*/ 0 h 963129"/>
              <a:gd name="T2" fmla="*/ 0 w 1116054"/>
              <a:gd name="T3" fmla="*/ 897741 h 963129"/>
              <a:gd name="T4" fmla="*/ 499394 w 1116054"/>
              <a:gd name="T5" fmla="*/ 1374319 h 963129"/>
              <a:gd name="T6" fmla="*/ 1309525 w 1116054"/>
              <a:gd name="T7" fmla="*/ 1352153 h 963129"/>
              <a:gd name="T8" fmla="*/ 1781175 w 1116054"/>
              <a:gd name="T9" fmla="*/ 881117 h 963129"/>
              <a:gd name="T10" fmla="*/ 904460 w 1116054"/>
              <a:gd name="T11" fmla="*/ 0 h 963129"/>
              <a:gd name="T12" fmla="*/ 0 60000 65536"/>
              <a:gd name="T13" fmla="*/ 0 60000 65536"/>
              <a:gd name="T14" fmla="*/ 0 60000 65536"/>
              <a:gd name="T15" fmla="*/ 0 60000 65536"/>
              <a:gd name="T16" fmla="*/ 0 60000 65536"/>
              <a:gd name="T17" fmla="*/ 0 60000 65536"/>
              <a:gd name="T18" fmla="*/ 0 w 1116054"/>
              <a:gd name="T19" fmla="*/ 0 h 963129"/>
              <a:gd name="T20" fmla="*/ 1116054 w 1116054"/>
              <a:gd name="T21" fmla="*/ 963129 h 963129"/>
            </a:gdLst>
            <a:ahLst/>
            <a:cxnLst>
              <a:cxn ang="T12">
                <a:pos x="T0" y="T1"/>
              </a:cxn>
              <a:cxn ang="T13">
                <a:pos x="T2" y="T3"/>
              </a:cxn>
              <a:cxn ang="T14">
                <a:pos x="T4" y="T5"/>
              </a:cxn>
              <a:cxn ang="T15">
                <a:pos x="T6" y="T7"/>
              </a:cxn>
              <a:cxn ang="T16">
                <a:pos x="T8" y="T9"/>
              </a:cxn>
              <a:cxn ang="T17">
                <a:pos x="T10" y="T11"/>
              </a:cxn>
            </a:cxnLst>
            <a:rect l="T18" t="T19" r="T20" b="T21"/>
            <a:pathLst>
              <a:path w="1116054" h="963129">
                <a:moveTo>
                  <a:pt x="566719" y="0"/>
                </a:moveTo>
                <a:lnTo>
                  <a:pt x="0" y="563242"/>
                </a:lnTo>
                <a:lnTo>
                  <a:pt x="312912" y="862247"/>
                </a:lnTo>
                <a:cubicBezTo>
                  <a:pt x="492547" y="1017544"/>
                  <a:pt x="686090" y="978141"/>
                  <a:pt x="820526" y="848340"/>
                </a:cubicBezTo>
                <a:lnTo>
                  <a:pt x="1116054" y="552812"/>
                </a:lnTo>
                <a:lnTo>
                  <a:pt x="566719" y="0"/>
                </a:lnTo>
                <a:close/>
              </a:path>
            </a:pathLst>
          </a:custGeom>
          <a:solidFill>
            <a:srgbClr val="A6AFB6"/>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117" name="任意多边形 29"/>
          <p:cNvSpPr>
            <a:spLocks noChangeArrowheads="1"/>
          </p:cNvSpPr>
          <p:nvPr/>
        </p:nvSpPr>
        <p:spPr bwMode="auto">
          <a:xfrm>
            <a:off x="5732244" y="3499390"/>
            <a:ext cx="1779588" cy="1536700"/>
          </a:xfrm>
          <a:custGeom>
            <a:avLst/>
            <a:gdLst>
              <a:gd name="T0" fmla="*/ 903654 w 1116054"/>
              <a:gd name="T1" fmla="*/ 0 h 963129"/>
              <a:gd name="T2" fmla="*/ 0 w 1116054"/>
              <a:gd name="T3" fmla="*/ 898669 h 963129"/>
              <a:gd name="T4" fmla="*/ 498949 w 1116054"/>
              <a:gd name="T5" fmla="*/ 1375740 h 963129"/>
              <a:gd name="T6" fmla="*/ 1308358 w 1116054"/>
              <a:gd name="T7" fmla="*/ 1353551 h 963129"/>
              <a:gd name="T8" fmla="*/ 1779588 w 1116054"/>
              <a:gd name="T9" fmla="*/ 882027 h 963129"/>
              <a:gd name="T10" fmla="*/ 903654 w 1116054"/>
              <a:gd name="T11" fmla="*/ 0 h 963129"/>
              <a:gd name="T12" fmla="*/ 0 60000 65536"/>
              <a:gd name="T13" fmla="*/ 0 60000 65536"/>
              <a:gd name="T14" fmla="*/ 0 60000 65536"/>
              <a:gd name="T15" fmla="*/ 0 60000 65536"/>
              <a:gd name="T16" fmla="*/ 0 60000 65536"/>
              <a:gd name="T17" fmla="*/ 0 60000 65536"/>
              <a:gd name="T18" fmla="*/ 0 w 1116054"/>
              <a:gd name="T19" fmla="*/ 0 h 963129"/>
              <a:gd name="T20" fmla="*/ 1116054 w 1116054"/>
              <a:gd name="T21" fmla="*/ 963129 h 963129"/>
            </a:gdLst>
            <a:ahLst/>
            <a:cxnLst>
              <a:cxn ang="T12">
                <a:pos x="T0" y="T1"/>
              </a:cxn>
              <a:cxn ang="T13">
                <a:pos x="T2" y="T3"/>
              </a:cxn>
              <a:cxn ang="T14">
                <a:pos x="T4" y="T5"/>
              </a:cxn>
              <a:cxn ang="T15">
                <a:pos x="T6" y="T7"/>
              </a:cxn>
              <a:cxn ang="T16">
                <a:pos x="T8" y="T9"/>
              </a:cxn>
              <a:cxn ang="T17">
                <a:pos x="T10" y="T11"/>
              </a:cxn>
            </a:cxnLst>
            <a:rect l="T18" t="T19" r="T20" b="T21"/>
            <a:pathLst>
              <a:path w="1116054" h="963129">
                <a:moveTo>
                  <a:pt x="566719" y="0"/>
                </a:moveTo>
                <a:lnTo>
                  <a:pt x="0" y="563242"/>
                </a:lnTo>
                <a:lnTo>
                  <a:pt x="312912" y="862247"/>
                </a:lnTo>
                <a:cubicBezTo>
                  <a:pt x="492547" y="1017544"/>
                  <a:pt x="686090" y="978141"/>
                  <a:pt x="820526" y="848340"/>
                </a:cubicBezTo>
                <a:lnTo>
                  <a:pt x="1116054" y="552812"/>
                </a:lnTo>
                <a:lnTo>
                  <a:pt x="566719" y="0"/>
                </a:lnTo>
                <a:close/>
              </a:path>
            </a:pathLst>
          </a:custGeom>
          <a:solidFill>
            <a:srgbClr val="3F3E40"/>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sp>
        <p:nvSpPr>
          <p:cNvPr id="118" name="任意多边形 30"/>
          <p:cNvSpPr>
            <a:spLocks noChangeArrowheads="1"/>
          </p:cNvSpPr>
          <p:nvPr/>
        </p:nvSpPr>
        <p:spPr bwMode="auto">
          <a:xfrm>
            <a:off x="6786344" y="1818228"/>
            <a:ext cx="2435225" cy="2428875"/>
          </a:xfrm>
          <a:custGeom>
            <a:avLst/>
            <a:gdLst>
              <a:gd name="T0" fmla="*/ 0 w 1526318"/>
              <a:gd name="T1" fmla="*/ 1552705 h 1522842"/>
              <a:gd name="T2" fmla="*/ 1098350 w 1526318"/>
              <a:gd name="T3" fmla="*/ 438083 h 1522842"/>
              <a:gd name="T4" fmla="*/ 776610 w 1526318"/>
              <a:gd name="T5" fmla="*/ 438085 h 1522842"/>
              <a:gd name="T6" fmla="*/ 771062 w 1526318"/>
              <a:gd name="T7" fmla="*/ 0 h 1522842"/>
              <a:gd name="T8" fmla="*/ 2213337 w 1526318"/>
              <a:gd name="T9" fmla="*/ 0 h 1522842"/>
              <a:gd name="T10" fmla="*/ 2435225 w 1526318"/>
              <a:gd name="T11" fmla="*/ 221815 h 1522842"/>
              <a:gd name="T12" fmla="*/ 2435225 w 1526318"/>
              <a:gd name="T13" fmla="*/ 1580432 h 1522842"/>
              <a:gd name="T14" fmla="*/ 1996997 w 1526318"/>
              <a:gd name="T15" fmla="*/ 1580432 h 1522842"/>
              <a:gd name="T16" fmla="*/ 2002544 w 1526318"/>
              <a:gd name="T17" fmla="*/ 1297618 h 1522842"/>
              <a:gd name="T18" fmla="*/ 887555 w 1526318"/>
              <a:gd name="T19" fmla="*/ 2428875 h 1522842"/>
              <a:gd name="T20" fmla="*/ 0 w 1526318"/>
              <a:gd name="T21" fmla="*/ 1552705 h 15228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26318"/>
              <a:gd name="T34" fmla="*/ 0 h 1522842"/>
              <a:gd name="T35" fmla="*/ 1526318 w 1526318"/>
              <a:gd name="T36" fmla="*/ 1522842 h 15228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26318" h="1522842">
                <a:moveTo>
                  <a:pt x="0" y="973506"/>
                </a:moveTo>
                <a:lnTo>
                  <a:pt x="688409" y="274667"/>
                </a:lnTo>
                <a:lnTo>
                  <a:pt x="486753" y="274668"/>
                </a:lnTo>
                <a:cubicBezTo>
                  <a:pt x="322184" y="273509"/>
                  <a:pt x="321025" y="1159"/>
                  <a:pt x="483276" y="0"/>
                </a:cubicBezTo>
                <a:lnTo>
                  <a:pt x="1387246" y="0"/>
                </a:lnTo>
                <a:cubicBezTo>
                  <a:pt x="1461417" y="1158"/>
                  <a:pt x="1525160" y="61424"/>
                  <a:pt x="1526318" y="139072"/>
                </a:cubicBezTo>
                <a:lnTo>
                  <a:pt x="1526318" y="990890"/>
                </a:lnTo>
                <a:cubicBezTo>
                  <a:pt x="1525159" y="1234266"/>
                  <a:pt x="1252810" y="1216882"/>
                  <a:pt x="1251651" y="990890"/>
                </a:cubicBezTo>
                <a:lnTo>
                  <a:pt x="1255128" y="813573"/>
                </a:lnTo>
                <a:lnTo>
                  <a:pt x="556290" y="1522842"/>
                </a:lnTo>
                <a:lnTo>
                  <a:pt x="0" y="973506"/>
                </a:lnTo>
                <a:close/>
              </a:path>
            </a:pathLst>
          </a:custGeom>
          <a:solidFill>
            <a:srgbClr val="00A1D8"/>
          </a:solidFill>
          <a:ln>
            <a:noFill/>
          </a:ln>
          <a:extLst>
            <a:ext uri="{91240B29-F687-4F45-9708-019B960494DF}">
              <a14:hiddenLine xmlns:a14="http://schemas.microsoft.com/office/drawing/2010/main" w="12700">
                <a:solidFill>
                  <a:srgbClr val="42719B"/>
                </a:solidFill>
                <a:bevel/>
              </a14:hiddenLine>
            </a:ext>
          </a:extLst>
        </p:spPr>
        <p:txBody>
          <a:bodyPr anchor="ctr"/>
          <a:lstStyle/>
          <a:p>
            <a:endParaRPr lang="zh-CN" altLang="en-US">
              <a:latin typeface="Microsoft YaHei Light" charset="-122"/>
              <a:ea typeface="Microsoft YaHei Light" charset="-122"/>
              <a:cs typeface="Microsoft YaHei Light" charset="-122"/>
            </a:endParaRPr>
          </a:p>
        </p:txBody>
      </p:sp>
      <p:grpSp>
        <p:nvGrpSpPr>
          <p:cNvPr id="128" name="组合 47"/>
          <p:cNvGrpSpPr/>
          <p:nvPr/>
        </p:nvGrpSpPr>
        <p:grpSpPr bwMode="auto">
          <a:xfrm>
            <a:off x="5363943" y="3228606"/>
            <a:ext cx="441325" cy="493712"/>
            <a:chOff x="0" y="0"/>
            <a:chExt cx="402656" cy="450303"/>
          </a:xfrm>
        </p:grpSpPr>
        <p:sp>
          <p:nvSpPr>
            <p:cNvPr id="129"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30"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31"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32"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33"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grpSp>
      <p:grpSp>
        <p:nvGrpSpPr>
          <p:cNvPr id="134" name="组合 53"/>
          <p:cNvGrpSpPr/>
          <p:nvPr/>
        </p:nvGrpSpPr>
        <p:grpSpPr bwMode="auto">
          <a:xfrm>
            <a:off x="6440269" y="4156615"/>
            <a:ext cx="382588" cy="377825"/>
            <a:chOff x="0" y="0"/>
            <a:chExt cx="453105" cy="448433"/>
          </a:xfrm>
        </p:grpSpPr>
        <p:sp>
          <p:nvSpPr>
            <p:cNvPr id="135" name="Freeform 136"/>
            <p:cNvSpPr>
              <a:spLocks noChangeArrowheads="1"/>
            </p:cNvSpPr>
            <p:nvPr/>
          </p:nvSpPr>
          <p:spPr bwMode="auto">
            <a:xfrm>
              <a:off x="0" y="251309"/>
              <a:ext cx="453105" cy="197124"/>
            </a:xfrm>
            <a:custGeom>
              <a:avLst/>
              <a:gdLst>
                <a:gd name="T0" fmla="*/ 227658 w 205"/>
                <a:gd name="T1" fmla="*/ 42083 h 89"/>
                <a:gd name="T2" fmla="*/ 103883 w 205"/>
                <a:gd name="T3" fmla="*/ 0 h 89"/>
                <a:gd name="T4" fmla="*/ 0 w 205"/>
                <a:gd name="T5" fmla="*/ 0 h 89"/>
                <a:gd name="T6" fmla="*/ 0 w 205"/>
                <a:gd name="T7" fmla="*/ 148397 h 89"/>
                <a:gd name="T8" fmla="*/ 48626 w 205"/>
                <a:gd name="T9" fmla="*/ 197124 h 89"/>
                <a:gd name="T10" fmla="*/ 404479 w 205"/>
                <a:gd name="T11" fmla="*/ 197124 h 89"/>
                <a:gd name="T12" fmla="*/ 453105 w 205"/>
                <a:gd name="T13" fmla="*/ 148397 h 89"/>
                <a:gd name="T14" fmla="*/ 453105 w 205"/>
                <a:gd name="T15" fmla="*/ 0 h 89"/>
                <a:gd name="T16" fmla="*/ 349222 w 205"/>
                <a:gd name="T17" fmla="*/ 0 h 89"/>
                <a:gd name="T18" fmla="*/ 227658 w 205"/>
                <a:gd name="T19" fmla="*/ 42083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36" name="Freeform 137"/>
            <p:cNvSpPr>
              <a:spLocks noEditPoints="1" noChangeArrowheads="1"/>
            </p:cNvSpPr>
            <p:nvPr/>
          </p:nvSpPr>
          <p:spPr bwMode="auto">
            <a:xfrm>
              <a:off x="0" y="0"/>
              <a:ext cx="453105" cy="260652"/>
            </a:xfrm>
            <a:custGeom>
              <a:avLst/>
              <a:gdLst>
                <a:gd name="T0" fmla="*/ 404479 w 205"/>
                <a:gd name="T1" fmla="*/ 92774 h 118"/>
                <a:gd name="T2" fmla="*/ 397848 w 205"/>
                <a:gd name="T3" fmla="*/ 92774 h 118"/>
                <a:gd name="T4" fmla="*/ 340381 w 205"/>
                <a:gd name="T5" fmla="*/ 92774 h 118"/>
                <a:gd name="T6" fmla="*/ 340381 w 205"/>
                <a:gd name="T7" fmla="*/ 48596 h 118"/>
                <a:gd name="T8" fmla="*/ 291755 w 205"/>
                <a:gd name="T9" fmla="*/ 0 h 118"/>
                <a:gd name="T10" fmla="*/ 161350 w 205"/>
                <a:gd name="T11" fmla="*/ 0 h 118"/>
                <a:gd name="T12" fmla="*/ 112724 w 205"/>
                <a:gd name="T13" fmla="*/ 48596 h 118"/>
                <a:gd name="T14" fmla="*/ 112724 w 205"/>
                <a:gd name="T15" fmla="*/ 92774 h 118"/>
                <a:gd name="T16" fmla="*/ 55257 w 205"/>
                <a:gd name="T17" fmla="*/ 92774 h 118"/>
                <a:gd name="T18" fmla="*/ 48626 w 205"/>
                <a:gd name="T19" fmla="*/ 92774 h 118"/>
                <a:gd name="T20" fmla="*/ 0 w 205"/>
                <a:gd name="T21" fmla="*/ 141371 h 118"/>
                <a:gd name="T22" fmla="*/ 0 w 205"/>
                <a:gd name="T23" fmla="*/ 223100 h 118"/>
                <a:gd name="T24" fmla="*/ 119354 w 205"/>
                <a:gd name="T25" fmla="*/ 223100 h 118"/>
                <a:gd name="T26" fmla="*/ 227658 w 205"/>
                <a:gd name="T27" fmla="*/ 260652 h 118"/>
                <a:gd name="T28" fmla="*/ 333751 w 205"/>
                <a:gd name="T29" fmla="*/ 223100 h 118"/>
                <a:gd name="T30" fmla="*/ 453105 w 205"/>
                <a:gd name="T31" fmla="*/ 223100 h 118"/>
                <a:gd name="T32" fmla="*/ 453105 w 205"/>
                <a:gd name="T33" fmla="*/ 141371 h 118"/>
                <a:gd name="T34" fmla="*/ 404479 w 205"/>
                <a:gd name="T35" fmla="*/ 92774 h 118"/>
                <a:gd name="T36" fmla="*/ 148088 w 205"/>
                <a:gd name="T37" fmla="*/ 57432 h 118"/>
                <a:gd name="T38" fmla="*/ 148088 w 205"/>
                <a:gd name="T39" fmla="*/ 48596 h 118"/>
                <a:gd name="T40" fmla="*/ 161350 w 205"/>
                <a:gd name="T41" fmla="*/ 37552 h 118"/>
                <a:gd name="T42" fmla="*/ 291755 w 205"/>
                <a:gd name="T43" fmla="*/ 37552 h 118"/>
                <a:gd name="T44" fmla="*/ 305017 w 205"/>
                <a:gd name="T45" fmla="*/ 48596 h 118"/>
                <a:gd name="T46" fmla="*/ 305017 w 205"/>
                <a:gd name="T47" fmla="*/ 57432 h 118"/>
                <a:gd name="T48" fmla="*/ 305017 w 205"/>
                <a:gd name="T49" fmla="*/ 92774 h 118"/>
                <a:gd name="T50" fmla="*/ 148088 w 205"/>
                <a:gd name="T51" fmla="*/ 92774 h 118"/>
                <a:gd name="T52" fmla="*/ 148088 w 205"/>
                <a:gd name="T53" fmla="*/ 57432 h 118"/>
                <a:gd name="T54" fmla="*/ 223237 w 205"/>
                <a:gd name="T55" fmla="*/ 223100 h 118"/>
                <a:gd name="T56" fmla="*/ 187873 w 205"/>
                <a:gd name="T57" fmla="*/ 189967 h 118"/>
                <a:gd name="T58" fmla="*/ 223237 w 205"/>
                <a:gd name="T59" fmla="*/ 154624 h 118"/>
                <a:gd name="T60" fmla="*/ 258601 w 205"/>
                <a:gd name="T61" fmla="*/ 189967 h 118"/>
                <a:gd name="T62" fmla="*/ 223237 w 205"/>
                <a:gd name="T63" fmla="*/ 22310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FCFCFC"/>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Microsoft YaHei Light" charset="-122"/>
                <a:ea typeface="Microsoft YaHei Light" charset="-122"/>
                <a:cs typeface="Microsoft YaHei Light" charset="-122"/>
              </a:endParaRPr>
            </a:p>
          </p:txBody>
        </p:sp>
      </p:grpSp>
      <p:sp>
        <p:nvSpPr>
          <p:cNvPr id="143" name="文本框 62"/>
          <p:cNvSpPr>
            <a:spLocks noChangeArrowheads="1"/>
          </p:cNvSpPr>
          <p:nvPr/>
        </p:nvSpPr>
        <p:spPr bwMode="auto">
          <a:xfrm>
            <a:off x="4486697" y="1839488"/>
            <a:ext cx="20313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Clr>
                <a:srgbClr val="ED7D31"/>
              </a:buClr>
            </a:pPr>
            <a:r>
              <a:rPr lang="zh-CN" altLang="en-US" sz="1600" dirty="0">
                <a:solidFill>
                  <a:schemeClr val="bg1"/>
                </a:solidFill>
                <a:latin typeface="Microsoft YaHei Light" charset="-122"/>
                <a:ea typeface="Microsoft YaHei Light" charset="-122"/>
                <a:cs typeface="Microsoft YaHei Light" charset="-122"/>
                <a:sym typeface="+mn-ea"/>
              </a:rPr>
              <a:t>分析业务人员</a:t>
            </a:r>
            <a:r>
              <a:rPr lang="zh-CN" altLang="en-US" sz="1600" dirty="0" smtClean="0">
                <a:solidFill>
                  <a:schemeClr val="bg1"/>
                </a:solidFill>
                <a:latin typeface="Microsoft YaHei Light" charset="-122"/>
                <a:ea typeface="Microsoft YaHei Light" charset="-122"/>
                <a:cs typeface="Microsoft YaHei Light" charset="-122"/>
                <a:sym typeface="+mn-ea"/>
              </a:rPr>
              <a:t>生产性</a:t>
            </a:r>
          </a:p>
          <a:p>
            <a:pPr>
              <a:buClr>
                <a:srgbClr val="ED7D31"/>
              </a:buClr>
            </a:pPr>
            <a:r>
              <a:rPr lang="zh-CN" altLang="en-US" sz="1600" dirty="0" smtClean="0">
                <a:solidFill>
                  <a:schemeClr val="bg1"/>
                </a:solidFill>
                <a:latin typeface="Microsoft YaHei Light" charset="-122"/>
                <a:ea typeface="Microsoft YaHei Light" charset="-122"/>
                <a:cs typeface="Microsoft YaHei Light" charset="-122"/>
                <a:sym typeface="+mn-ea"/>
              </a:rPr>
              <a:t>及</a:t>
            </a:r>
            <a:r>
              <a:rPr lang="zh-CN" altLang="en-US" sz="1600" dirty="0">
                <a:solidFill>
                  <a:schemeClr val="bg1"/>
                </a:solidFill>
                <a:latin typeface="Microsoft YaHei Light" charset="-122"/>
                <a:ea typeface="Microsoft YaHei Light" charset="-122"/>
                <a:cs typeface="Microsoft YaHei Light" charset="-122"/>
                <a:sym typeface="+mn-ea"/>
              </a:rPr>
              <a:t>非生产性行为</a:t>
            </a:r>
          </a:p>
        </p:txBody>
      </p:sp>
      <p:sp>
        <p:nvSpPr>
          <p:cNvPr id="144" name="文本框 63"/>
          <p:cNvSpPr>
            <a:spLocks noChangeArrowheads="1"/>
          </p:cNvSpPr>
          <p:nvPr/>
        </p:nvSpPr>
        <p:spPr bwMode="auto">
          <a:xfrm>
            <a:off x="2248119" y="4980528"/>
            <a:ext cx="20313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Clr>
                <a:srgbClr val="ED7D31"/>
              </a:buClr>
            </a:pPr>
            <a:r>
              <a:rPr lang="zh-CN" altLang="en-US" sz="1600" dirty="0">
                <a:solidFill>
                  <a:schemeClr val="bg1"/>
                </a:solidFill>
                <a:latin typeface="Microsoft YaHei Light" charset="-122"/>
                <a:ea typeface="Microsoft YaHei Light" charset="-122"/>
                <a:cs typeface="Microsoft YaHei Light" charset="-122"/>
                <a:sym typeface="+mn-ea"/>
              </a:rPr>
              <a:t>为每笔业务操作</a:t>
            </a:r>
            <a:r>
              <a:rPr lang="zh-CN" altLang="en-US" sz="1600" dirty="0" smtClean="0">
                <a:solidFill>
                  <a:schemeClr val="bg1"/>
                </a:solidFill>
                <a:latin typeface="Microsoft YaHei Light" charset="-122"/>
                <a:ea typeface="Microsoft YaHei Light" charset="-122"/>
                <a:cs typeface="Microsoft YaHei Light" charset="-122"/>
                <a:sym typeface="+mn-ea"/>
              </a:rPr>
              <a:t>自动</a:t>
            </a:r>
          </a:p>
          <a:p>
            <a:pPr>
              <a:buClr>
                <a:srgbClr val="ED7D31"/>
              </a:buClr>
            </a:pPr>
            <a:r>
              <a:rPr lang="zh-CN" altLang="en-US" sz="1600" dirty="0" smtClean="0">
                <a:solidFill>
                  <a:schemeClr val="bg1"/>
                </a:solidFill>
                <a:latin typeface="Microsoft YaHei Light" charset="-122"/>
                <a:ea typeface="Microsoft YaHei Light" charset="-122"/>
                <a:cs typeface="Microsoft YaHei Light" charset="-122"/>
                <a:sym typeface="+mn-ea"/>
              </a:rPr>
              <a:t>生成</a:t>
            </a:r>
            <a:r>
              <a:rPr lang="zh-CN" altLang="en-US" sz="1600" dirty="0">
                <a:solidFill>
                  <a:schemeClr val="bg1"/>
                </a:solidFill>
                <a:latin typeface="Microsoft YaHei Light" charset="-122"/>
                <a:ea typeface="Microsoft YaHei Light" charset="-122"/>
                <a:cs typeface="Microsoft YaHei Light" charset="-122"/>
                <a:sym typeface="+mn-ea"/>
              </a:rPr>
              <a:t>操作过程录屏</a:t>
            </a:r>
          </a:p>
        </p:txBody>
      </p:sp>
      <p:sp>
        <p:nvSpPr>
          <p:cNvPr id="145" name="文本框 64"/>
          <p:cNvSpPr>
            <a:spLocks noChangeArrowheads="1"/>
          </p:cNvSpPr>
          <p:nvPr/>
        </p:nvSpPr>
        <p:spPr bwMode="auto">
          <a:xfrm>
            <a:off x="6762869" y="4986732"/>
            <a:ext cx="20313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Clr>
                <a:srgbClr val="ED7D31"/>
              </a:buClr>
            </a:pPr>
            <a:r>
              <a:rPr lang="zh-CN" altLang="en-US" sz="1600" dirty="0">
                <a:solidFill>
                  <a:schemeClr val="bg1"/>
                </a:solidFill>
                <a:latin typeface="Microsoft YaHei Light" charset="-122"/>
                <a:ea typeface="Microsoft YaHei Light" charset="-122"/>
                <a:cs typeface="Microsoft YaHei Light" charset="-122"/>
                <a:sym typeface="+mn-ea"/>
              </a:rPr>
              <a:t>有效通过可视化</a:t>
            </a:r>
            <a:r>
              <a:rPr lang="zh-CN" altLang="en-US" sz="1600" dirty="0" smtClean="0">
                <a:solidFill>
                  <a:schemeClr val="bg1"/>
                </a:solidFill>
                <a:latin typeface="Microsoft YaHei Light" charset="-122"/>
                <a:ea typeface="Microsoft YaHei Light" charset="-122"/>
                <a:cs typeface="Microsoft YaHei Light" charset="-122"/>
                <a:sym typeface="+mn-ea"/>
              </a:rPr>
              <a:t>数据</a:t>
            </a:r>
          </a:p>
          <a:p>
            <a:pPr>
              <a:buClr>
                <a:srgbClr val="ED7D31"/>
              </a:buClr>
            </a:pPr>
            <a:r>
              <a:rPr lang="zh-CN" altLang="en-US" sz="1600" dirty="0" smtClean="0">
                <a:solidFill>
                  <a:schemeClr val="bg1"/>
                </a:solidFill>
                <a:latin typeface="Microsoft YaHei Light" charset="-122"/>
                <a:ea typeface="Microsoft YaHei Light" charset="-122"/>
                <a:cs typeface="Microsoft YaHei Light" charset="-122"/>
                <a:sym typeface="+mn-ea"/>
              </a:rPr>
              <a:t>观察</a:t>
            </a:r>
            <a:r>
              <a:rPr lang="zh-CN" altLang="en-US" sz="1600" dirty="0">
                <a:solidFill>
                  <a:schemeClr val="bg1"/>
                </a:solidFill>
                <a:latin typeface="Microsoft YaHei Light" charset="-122"/>
                <a:ea typeface="Microsoft YaHei Light" charset="-122"/>
                <a:cs typeface="Microsoft YaHei Light" charset="-122"/>
                <a:sym typeface="+mn-ea"/>
              </a:rPr>
              <a:t>员工工作模式</a:t>
            </a:r>
          </a:p>
        </p:txBody>
      </p:sp>
      <p:sp>
        <p:nvSpPr>
          <p:cNvPr id="146" name="文本框 65"/>
          <p:cNvSpPr>
            <a:spLocks noChangeArrowheads="1"/>
          </p:cNvSpPr>
          <p:nvPr/>
        </p:nvSpPr>
        <p:spPr bwMode="auto">
          <a:xfrm>
            <a:off x="1391399" y="2162915"/>
            <a:ext cx="159851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Clr>
                <a:srgbClr val="ED7D31"/>
              </a:buClr>
            </a:pPr>
            <a:r>
              <a:rPr lang="en-US" altLang="zh-CN" sz="2400" dirty="0">
                <a:solidFill>
                  <a:schemeClr val="bg1"/>
                </a:solidFill>
                <a:latin typeface="Microsoft YaHei Light" charset="-122"/>
                <a:ea typeface="Microsoft YaHei Light" charset="-122"/>
                <a:cs typeface="Microsoft YaHei Light" charset="-122"/>
                <a:sym typeface="方正姚体" panose="02010601030101010101" charset="-122"/>
              </a:rPr>
              <a:t>    </a:t>
            </a:r>
            <a:r>
              <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rPr>
              <a:t>25</a:t>
            </a:r>
            <a:r>
              <a:rPr lang="zh-CN" altLang="en-US" sz="1600" dirty="0">
                <a:solidFill>
                  <a:schemeClr val="bg1"/>
                </a:solidFill>
                <a:latin typeface="Microsoft YaHei Light" charset="-122"/>
                <a:ea typeface="Microsoft YaHei Light" charset="-122"/>
                <a:cs typeface="Microsoft YaHei Light" charset="-122"/>
                <a:sym typeface="方正姚体" panose="02010601030101010101" charset="-122"/>
              </a:rPr>
              <a:t>台服务器</a:t>
            </a:r>
          </a:p>
          <a:p>
            <a:pPr>
              <a:buClr>
                <a:srgbClr val="ED7D31"/>
              </a:buClr>
            </a:pPr>
            <a:r>
              <a:rPr lang="zh-CN" altLang="en-US" sz="1600" dirty="0">
                <a:solidFill>
                  <a:schemeClr val="bg1"/>
                </a:solidFill>
                <a:latin typeface="Microsoft YaHei Light" charset="-122"/>
                <a:ea typeface="Microsoft YaHei Light" charset="-122"/>
                <a:cs typeface="Microsoft YaHei Light" charset="-122"/>
                <a:sym typeface="方正姚体" panose="02010601030101010101" charset="-122"/>
              </a:rPr>
              <a:t>       </a:t>
            </a:r>
            <a:r>
              <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rPr>
              <a:t>7000</a:t>
            </a:r>
            <a:r>
              <a:rPr lang="zh-CN" altLang="en-US" sz="1600" dirty="0">
                <a:solidFill>
                  <a:schemeClr val="bg1"/>
                </a:solidFill>
                <a:latin typeface="Microsoft YaHei Light" charset="-122"/>
                <a:ea typeface="Microsoft YaHei Light" charset="-122"/>
                <a:cs typeface="Microsoft YaHei Light" charset="-122"/>
                <a:sym typeface="方正姚体" panose="02010601030101010101" charset="-122"/>
              </a:rPr>
              <a:t>桌面</a:t>
            </a:r>
            <a:endParaRPr lang="en-US" altLang="zh-CN" sz="1600" dirty="0">
              <a:solidFill>
                <a:schemeClr val="bg1"/>
              </a:solidFill>
              <a:latin typeface="Microsoft YaHei Light" charset="-122"/>
              <a:ea typeface="Microsoft YaHei Light" charset="-122"/>
              <a:cs typeface="Microsoft YaHei Light" charset="-122"/>
              <a:sym typeface="方正姚体" panose="02010601030101010101" charset="-122"/>
            </a:endParaRPr>
          </a:p>
        </p:txBody>
      </p:sp>
      <p:sp>
        <p:nvSpPr>
          <p:cNvPr id="147" name="矩形 146"/>
          <p:cNvSpPr/>
          <p:nvPr/>
        </p:nvSpPr>
        <p:spPr>
          <a:xfrm>
            <a:off x="9367884" y="2405063"/>
            <a:ext cx="1415772" cy="584775"/>
          </a:xfrm>
          <a:prstGeom prst="rect">
            <a:avLst/>
          </a:prstGeom>
        </p:spPr>
        <p:txBody>
          <a:bodyPr wrap="none">
            <a:spAutoFit/>
          </a:bodyPr>
          <a:lstStyle/>
          <a:p>
            <a:pPr>
              <a:buClr>
                <a:srgbClr val="ED7D31"/>
              </a:buClr>
            </a:pPr>
            <a:r>
              <a:rPr lang="zh-CN" altLang="en-US" sz="1600" dirty="0">
                <a:solidFill>
                  <a:schemeClr val="bg1"/>
                </a:solidFill>
                <a:latin typeface="Microsoft YaHei Light" charset="-122"/>
                <a:ea typeface="Microsoft YaHei Light" charset="-122"/>
                <a:cs typeface="Microsoft YaHei Light" charset="-122"/>
                <a:sym typeface="+mn-ea"/>
              </a:rPr>
              <a:t>充分挖掘</a:t>
            </a:r>
            <a:r>
              <a:rPr lang="zh-CN" altLang="en-US" sz="1600" dirty="0" smtClean="0">
                <a:solidFill>
                  <a:schemeClr val="bg1"/>
                </a:solidFill>
                <a:latin typeface="Microsoft YaHei Light" charset="-122"/>
                <a:ea typeface="Microsoft YaHei Light" charset="-122"/>
                <a:cs typeface="Microsoft YaHei Light" charset="-122"/>
                <a:sym typeface="+mn-ea"/>
              </a:rPr>
              <a:t>潜能</a:t>
            </a:r>
          </a:p>
          <a:p>
            <a:pPr>
              <a:buClr>
                <a:srgbClr val="ED7D31"/>
              </a:buClr>
            </a:pPr>
            <a:r>
              <a:rPr lang="zh-CN" altLang="en-US" sz="1600" dirty="0" smtClean="0">
                <a:solidFill>
                  <a:schemeClr val="bg1"/>
                </a:solidFill>
                <a:latin typeface="Microsoft YaHei Light" charset="-122"/>
                <a:ea typeface="Microsoft YaHei Light" charset="-122"/>
                <a:cs typeface="Microsoft YaHei Light" charset="-122"/>
                <a:sym typeface="+mn-ea"/>
              </a:rPr>
              <a:t>提高</a:t>
            </a:r>
            <a:r>
              <a:rPr lang="zh-CN" altLang="en-US" sz="1600" dirty="0">
                <a:solidFill>
                  <a:schemeClr val="bg1"/>
                </a:solidFill>
                <a:latin typeface="Microsoft YaHei Light" charset="-122"/>
                <a:ea typeface="Microsoft YaHei Light" charset="-122"/>
                <a:cs typeface="Microsoft YaHei Light" charset="-122"/>
                <a:sym typeface="+mn-ea"/>
              </a:rPr>
              <a:t>生产力</a:t>
            </a:r>
          </a:p>
        </p:txBody>
      </p:sp>
      <p:sp>
        <p:nvSpPr>
          <p:cNvPr id="148" name="Freeform 61"/>
          <p:cNvSpPr>
            <a:spLocks noEditPoints="1"/>
          </p:cNvSpPr>
          <p:nvPr/>
        </p:nvSpPr>
        <p:spPr bwMode="auto">
          <a:xfrm>
            <a:off x="3168432" y="3126328"/>
            <a:ext cx="675206" cy="525422"/>
          </a:xfrm>
          <a:custGeom>
            <a:avLst/>
            <a:gdLst>
              <a:gd name="T0" fmla="*/ 450942 w 276"/>
              <a:gd name="T1" fmla="*/ 90225 h 218"/>
              <a:gd name="T2" fmla="*/ 450942 w 276"/>
              <a:gd name="T3" fmla="*/ 30934 h 218"/>
              <a:gd name="T4" fmla="*/ 481864 w 276"/>
              <a:gd name="T5" fmla="*/ 0 h 218"/>
              <a:gd name="T6" fmla="*/ 711200 w 276"/>
              <a:gd name="T7" fmla="*/ 0 h 218"/>
              <a:gd name="T8" fmla="*/ 711200 w 276"/>
              <a:gd name="T9" fmla="*/ 531041 h 218"/>
              <a:gd name="T10" fmla="*/ 682855 w 276"/>
              <a:gd name="T11" fmla="*/ 561975 h 218"/>
              <a:gd name="T12" fmla="*/ 450942 w 276"/>
              <a:gd name="T13" fmla="*/ 561975 h 218"/>
              <a:gd name="T14" fmla="*/ 450942 w 276"/>
              <a:gd name="T15" fmla="*/ 451127 h 218"/>
              <a:gd name="T16" fmla="*/ 322101 w 276"/>
              <a:gd name="T17" fmla="*/ 451127 h 218"/>
              <a:gd name="T18" fmla="*/ 350446 w 276"/>
              <a:gd name="T19" fmla="*/ 512996 h 218"/>
              <a:gd name="T20" fmla="*/ 110803 w 276"/>
              <a:gd name="T21" fmla="*/ 551664 h 218"/>
              <a:gd name="T22" fmla="*/ 149455 w 276"/>
              <a:gd name="T23" fmla="*/ 512996 h 218"/>
              <a:gd name="T24" fmla="*/ 30922 w 276"/>
              <a:gd name="T25" fmla="*/ 451127 h 218"/>
              <a:gd name="T26" fmla="*/ 0 w 276"/>
              <a:gd name="T27" fmla="*/ 422770 h 218"/>
              <a:gd name="T28" fmla="*/ 0 w 276"/>
              <a:gd name="T29" fmla="*/ 90225 h 218"/>
              <a:gd name="T30" fmla="*/ 30922 w 276"/>
              <a:gd name="T31" fmla="*/ 90225 h 218"/>
              <a:gd name="T32" fmla="*/ 110803 w 276"/>
              <a:gd name="T33" fmla="*/ 291299 h 218"/>
              <a:gd name="T34" fmla="*/ 211299 w 276"/>
              <a:gd name="T35" fmla="*/ 252631 h 218"/>
              <a:gd name="T36" fmla="*/ 239643 w 276"/>
              <a:gd name="T37" fmla="*/ 270676 h 218"/>
              <a:gd name="T38" fmla="*/ 270565 w 276"/>
              <a:gd name="T39" fmla="*/ 280988 h 218"/>
              <a:gd name="T40" fmla="*/ 291180 w 276"/>
              <a:gd name="T41" fmla="*/ 270676 h 218"/>
              <a:gd name="T42" fmla="*/ 322101 w 276"/>
              <a:gd name="T43" fmla="*/ 211385 h 218"/>
              <a:gd name="T44" fmla="*/ 350446 w 276"/>
              <a:gd name="T45" fmla="*/ 211385 h 218"/>
              <a:gd name="T46" fmla="*/ 340139 w 276"/>
              <a:gd name="T47" fmla="*/ 170139 h 218"/>
              <a:gd name="T48" fmla="*/ 311794 w 276"/>
              <a:gd name="T49" fmla="*/ 190762 h 218"/>
              <a:gd name="T50" fmla="*/ 280872 w 276"/>
              <a:gd name="T51" fmla="*/ 201074 h 218"/>
              <a:gd name="T52" fmla="*/ 260258 w 276"/>
              <a:gd name="T53" fmla="*/ 260365 h 218"/>
              <a:gd name="T54" fmla="*/ 231913 w 276"/>
              <a:gd name="T55" fmla="*/ 232008 h 218"/>
              <a:gd name="T56" fmla="*/ 221606 w 276"/>
              <a:gd name="T57" fmla="*/ 232008 h 218"/>
              <a:gd name="T58" fmla="*/ 100496 w 276"/>
              <a:gd name="T59" fmla="*/ 270676 h 218"/>
              <a:gd name="T60" fmla="*/ 131417 w 276"/>
              <a:gd name="T61" fmla="*/ 371213 h 218"/>
              <a:gd name="T62" fmla="*/ 159762 w 276"/>
              <a:gd name="T63" fmla="*/ 301610 h 218"/>
              <a:gd name="T64" fmla="*/ 131417 w 276"/>
              <a:gd name="T65" fmla="*/ 371213 h 218"/>
              <a:gd name="T66" fmla="*/ 322101 w 276"/>
              <a:gd name="T67" fmla="*/ 371213 h 218"/>
              <a:gd name="T68" fmla="*/ 350446 w 276"/>
              <a:gd name="T69" fmla="*/ 242319 h 218"/>
              <a:gd name="T70" fmla="*/ 322101 w 276"/>
              <a:gd name="T71" fmla="*/ 371213 h 218"/>
              <a:gd name="T72" fmla="*/ 270565 w 276"/>
              <a:gd name="T73" fmla="*/ 371213 h 218"/>
              <a:gd name="T74" fmla="*/ 301487 w 276"/>
              <a:gd name="T75" fmla="*/ 311922 h 218"/>
              <a:gd name="T76" fmla="*/ 270565 w 276"/>
              <a:gd name="T77" fmla="*/ 371213 h 218"/>
              <a:gd name="T78" fmla="*/ 221606 w 276"/>
              <a:gd name="T79" fmla="*/ 371213 h 218"/>
              <a:gd name="T80" fmla="*/ 249951 w 276"/>
              <a:gd name="T81" fmla="*/ 301610 h 218"/>
              <a:gd name="T82" fmla="*/ 221606 w 276"/>
              <a:gd name="T83" fmla="*/ 371213 h 218"/>
              <a:gd name="T84" fmla="*/ 170070 w 276"/>
              <a:gd name="T85" fmla="*/ 371213 h 218"/>
              <a:gd name="T86" fmla="*/ 211299 w 276"/>
              <a:gd name="T87" fmla="*/ 280988 h 218"/>
              <a:gd name="T88" fmla="*/ 170070 w 276"/>
              <a:gd name="T89" fmla="*/ 371213 h 218"/>
              <a:gd name="T90" fmla="*/ 541130 w 276"/>
              <a:gd name="T91" fmla="*/ 190762 h 218"/>
              <a:gd name="T92" fmla="*/ 651933 w 276"/>
              <a:gd name="T93" fmla="*/ 162406 h 218"/>
              <a:gd name="T94" fmla="*/ 541130 w 276"/>
              <a:gd name="T95" fmla="*/ 100537 h 218"/>
              <a:gd name="T96" fmla="*/ 651933 w 276"/>
              <a:gd name="T97" fmla="*/ 61869 h 218"/>
              <a:gd name="T98" fmla="*/ 512786 w 276"/>
              <a:gd name="T99" fmla="*/ 502684 h 218"/>
              <a:gd name="T100" fmla="*/ 651933 w 276"/>
              <a:gd name="T101" fmla="*/ 252631 h 218"/>
              <a:gd name="T102" fmla="*/ 541130 w 276"/>
              <a:gd name="T103" fmla="*/ 190762 h 218"/>
              <a:gd name="T104" fmla="*/ 422597 w 276"/>
              <a:gd name="T105" fmla="*/ 152094 h 218"/>
              <a:gd name="T106" fmla="*/ 59267 w 276"/>
              <a:gd name="T107" fmla="*/ 391836 h 218"/>
              <a:gd name="T108" fmla="*/ 422597 w 276"/>
              <a:gd name="T109" fmla="*/ 152094 h 21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76"/>
              <a:gd name="T166" fmla="*/ 0 h 218"/>
              <a:gd name="T167" fmla="*/ 276 w 276"/>
              <a:gd name="T168" fmla="*/ 218 h 21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76" h="218">
                <a:moveTo>
                  <a:pt x="12" y="35"/>
                </a:moveTo>
                <a:lnTo>
                  <a:pt x="175" y="35"/>
                </a:lnTo>
                <a:lnTo>
                  <a:pt x="175" y="12"/>
                </a:lnTo>
                <a:lnTo>
                  <a:pt x="175" y="0"/>
                </a:lnTo>
                <a:lnTo>
                  <a:pt x="187" y="0"/>
                </a:lnTo>
                <a:lnTo>
                  <a:pt x="265" y="0"/>
                </a:lnTo>
                <a:lnTo>
                  <a:pt x="276" y="0"/>
                </a:lnTo>
                <a:lnTo>
                  <a:pt x="276" y="12"/>
                </a:lnTo>
                <a:lnTo>
                  <a:pt x="276" y="206"/>
                </a:lnTo>
                <a:lnTo>
                  <a:pt x="276" y="218"/>
                </a:lnTo>
                <a:lnTo>
                  <a:pt x="265" y="218"/>
                </a:lnTo>
                <a:lnTo>
                  <a:pt x="187" y="218"/>
                </a:lnTo>
                <a:lnTo>
                  <a:pt x="175" y="218"/>
                </a:lnTo>
                <a:lnTo>
                  <a:pt x="175" y="206"/>
                </a:lnTo>
                <a:lnTo>
                  <a:pt x="175" y="175"/>
                </a:lnTo>
                <a:lnTo>
                  <a:pt x="125" y="175"/>
                </a:lnTo>
                <a:lnTo>
                  <a:pt x="125" y="199"/>
                </a:lnTo>
                <a:lnTo>
                  <a:pt x="136" y="199"/>
                </a:lnTo>
                <a:lnTo>
                  <a:pt x="136" y="214"/>
                </a:lnTo>
                <a:lnTo>
                  <a:pt x="43" y="214"/>
                </a:lnTo>
                <a:lnTo>
                  <a:pt x="43" y="199"/>
                </a:lnTo>
                <a:lnTo>
                  <a:pt x="58" y="199"/>
                </a:lnTo>
                <a:lnTo>
                  <a:pt x="58" y="175"/>
                </a:lnTo>
                <a:lnTo>
                  <a:pt x="12" y="175"/>
                </a:lnTo>
                <a:lnTo>
                  <a:pt x="0" y="175"/>
                </a:lnTo>
                <a:lnTo>
                  <a:pt x="0" y="164"/>
                </a:lnTo>
                <a:lnTo>
                  <a:pt x="0" y="47"/>
                </a:lnTo>
                <a:lnTo>
                  <a:pt x="0" y="35"/>
                </a:lnTo>
                <a:lnTo>
                  <a:pt x="12" y="35"/>
                </a:lnTo>
                <a:close/>
                <a:moveTo>
                  <a:pt x="39" y="105"/>
                </a:moveTo>
                <a:lnTo>
                  <a:pt x="43" y="113"/>
                </a:lnTo>
                <a:lnTo>
                  <a:pt x="70" y="98"/>
                </a:lnTo>
                <a:lnTo>
                  <a:pt x="82" y="98"/>
                </a:lnTo>
                <a:lnTo>
                  <a:pt x="90" y="105"/>
                </a:lnTo>
                <a:lnTo>
                  <a:pt x="93" y="105"/>
                </a:lnTo>
                <a:lnTo>
                  <a:pt x="105" y="109"/>
                </a:lnTo>
                <a:lnTo>
                  <a:pt x="109" y="113"/>
                </a:lnTo>
                <a:lnTo>
                  <a:pt x="113" y="105"/>
                </a:lnTo>
                <a:lnTo>
                  <a:pt x="117" y="82"/>
                </a:lnTo>
                <a:lnTo>
                  <a:pt x="125" y="82"/>
                </a:lnTo>
                <a:lnTo>
                  <a:pt x="125" y="90"/>
                </a:lnTo>
                <a:lnTo>
                  <a:pt x="136" y="82"/>
                </a:lnTo>
                <a:lnTo>
                  <a:pt x="144" y="70"/>
                </a:lnTo>
                <a:lnTo>
                  <a:pt x="132" y="66"/>
                </a:lnTo>
                <a:lnTo>
                  <a:pt x="121" y="66"/>
                </a:lnTo>
                <a:lnTo>
                  <a:pt x="121" y="74"/>
                </a:lnTo>
                <a:lnTo>
                  <a:pt x="109" y="74"/>
                </a:lnTo>
                <a:lnTo>
                  <a:pt x="109" y="78"/>
                </a:lnTo>
                <a:lnTo>
                  <a:pt x="105" y="78"/>
                </a:lnTo>
                <a:lnTo>
                  <a:pt x="101" y="101"/>
                </a:lnTo>
                <a:lnTo>
                  <a:pt x="97" y="98"/>
                </a:lnTo>
                <a:lnTo>
                  <a:pt x="90" y="90"/>
                </a:lnTo>
                <a:lnTo>
                  <a:pt x="86" y="90"/>
                </a:lnTo>
                <a:lnTo>
                  <a:pt x="66" y="86"/>
                </a:lnTo>
                <a:lnTo>
                  <a:pt x="39" y="105"/>
                </a:lnTo>
                <a:close/>
                <a:moveTo>
                  <a:pt x="51" y="144"/>
                </a:moveTo>
                <a:lnTo>
                  <a:pt x="62" y="144"/>
                </a:lnTo>
                <a:lnTo>
                  <a:pt x="62" y="117"/>
                </a:lnTo>
                <a:lnTo>
                  <a:pt x="51" y="117"/>
                </a:lnTo>
                <a:lnTo>
                  <a:pt x="51" y="144"/>
                </a:lnTo>
                <a:close/>
                <a:moveTo>
                  <a:pt x="125" y="144"/>
                </a:moveTo>
                <a:lnTo>
                  <a:pt x="136" y="144"/>
                </a:lnTo>
                <a:lnTo>
                  <a:pt x="136" y="94"/>
                </a:lnTo>
                <a:lnTo>
                  <a:pt x="125" y="94"/>
                </a:lnTo>
                <a:lnTo>
                  <a:pt x="125" y="144"/>
                </a:lnTo>
                <a:close/>
                <a:moveTo>
                  <a:pt x="105" y="144"/>
                </a:moveTo>
                <a:lnTo>
                  <a:pt x="117" y="144"/>
                </a:lnTo>
                <a:lnTo>
                  <a:pt x="117" y="121"/>
                </a:lnTo>
                <a:lnTo>
                  <a:pt x="105" y="121"/>
                </a:lnTo>
                <a:lnTo>
                  <a:pt x="105" y="144"/>
                </a:lnTo>
                <a:close/>
                <a:moveTo>
                  <a:pt x="86" y="144"/>
                </a:moveTo>
                <a:lnTo>
                  <a:pt x="97" y="144"/>
                </a:lnTo>
                <a:lnTo>
                  <a:pt x="97" y="117"/>
                </a:lnTo>
                <a:lnTo>
                  <a:pt x="86" y="117"/>
                </a:lnTo>
                <a:lnTo>
                  <a:pt x="86" y="144"/>
                </a:lnTo>
                <a:close/>
                <a:moveTo>
                  <a:pt x="66" y="144"/>
                </a:moveTo>
                <a:lnTo>
                  <a:pt x="82" y="144"/>
                </a:lnTo>
                <a:lnTo>
                  <a:pt x="82" y="109"/>
                </a:lnTo>
                <a:lnTo>
                  <a:pt x="66" y="109"/>
                </a:lnTo>
                <a:lnTo>
                  <a:pt x="66" y="144"/>
                </a:lnTo>
                <a:close/>
                <a:moveTo>
                  <a:pt x="210" y="74"/>
                </a:moveTo>
                <a:lnTo>
                  <a:pt x="253" y="74"/>
                </a:lnTo>
                <a:lnTo>
                  <a:pt x="253" y="63"/>
                </a:lnTo>
                <a:lnTo>
                  <a:pt x="210" y="63"/>
                </a:lnTo>
                <a:lnTo>
                  <a:pt x="210" y="39"/>
                </a:lnTo>
                <a:lnTo>
                  <a:pt x="253" y="39"/>
                </a:lnTo>
                <a:lnTo>
                  <a:pt x="253" y="24"/>
                </a:lnTo>
                <a:lnTo>
                  <a:pt x="199" y="24"/>
                </a:lnTo>
                <a:lnTo>
                  <a:pt x="199" y="195"/>
                </a:lnTo>
                <a:lnTo>
                  <a:pt x="253" y="195"/>
                </a:lnTo>
                <a:lnTo>
                  <a:pt x="253" y="98"/>
                </a:lnTo>
                <a:lnTo>
                  <a:pt x="210" y="98"/>
                </a:lnTo>
                <a:lnTo>
                  <a:pt x="210" y="74"/>
                </a:lnTo>
                <a:close/>
                <a:moveTo>
                  <a:pt x="164" y="59"/>
                </a:moveTo>
                <a:lnTo>
                  <a:pt x="23" y="59"/>
                </a:lnTo>
                <a:lnTo>
                  <a:pt x="23" y="152"/>
                </a:lnTo>
                <a:lnTo>
                  <a:pt x="164" y="152"/>
                </a:lnTo>
                <a:lnTo>
                  <a:pt x="164" y="59"/>
                </a:lnTo>
                <a:close/>
              </a:path>
            </a:pathLst>
          </a:custGeom>
          <a:ln>
            <a:noFill/>
          </a:ln>
        </p:spPr>
        <p:style>
          <a:lnRef idx="2">
            <a:schemeClr val="accent3">
              <a:shade val="50000"/>
            </a:schemeClr>
          </a:lnRef>
          <a:fillRef idx="1">
            <a:schemeClr val="accent3"/>
          </a:fillRef>
          <a:effectRef idx="0">
            <a:schemeClr val="accent3"/>
          </a:effectRef>
          <a:fontRef idx="minor">
            <a:schemeClr val="lt1"/>
          </a:fontRef>
        </p:style>
        <p:txBody>
          <a:bodyPr/>
          <a:lstStyle/>
          <a:p>
            <a:pPr>
              <a:defRPr/>
            </a:pPr>
            <a:endParaRPr lang="zh-CN" altLang="en-US">
              <a:latin typeface="Microsoft YaHei Light" charset="-122"/>
              <a:ea typeface="Microsoft YaHei Light" charset="-122"/>
              <a:cs typeface="Microsoft YaHei Light" charset="-122"/>
            </a:endParaRPr>
          </a:p>
        </p:txBody>
      </p:sp>
      <p:sp>
        <p:nvSpPr>
          <p:cNvPr id="149" name="Freeform 127"/>
          <p:cNvSpPr>
            <a:spLocks noEditPoints="1"/>
          </p:cNvSpPr>
          <p:nvPr/>
        </p:nvSpPr>
        <p:spPr bwMode="auto">
          <a:xfrm>
            <a:off x="4308257" y="4164173"/>
            <a:ext cx="523875" cy="463550"/>
          </a:xfrm>
          <a:custGeom>
            <a:avLst/>
            <a:gdLst>
              <a:gd name="T0" fmla="*/ 170089 w 154"/>
              <a:gd name="T1" fmla="*/ 463550 h 136"/>
              <a:gd name="T2" fmla="*/ 0 w 154"/>
              <a:gd name="T3" fmla="*/ 299944 h 136"/>
              <a:gd name="T4" fmla="*/ 0 w 154"/>
              <a:gd name="T5" fmla="*/ 299944 h 136"/>
              <a:gd name="T6" fmla="*/ 0 w 154"/>
              <a:gd name="T7" fmla="*/ 163606 h 136"/>
              <a:gd name="T8" fmla="*/ 170089 w 154"/>
              <a:gd name="T9" fmla="*/ 0 h 136"/>
              <a:gd name="T10" fmla="*/ 170089 w 154"/>
              <a:gd name="T11" fmla="*/ 0 h 136"/>
              <a:gd name="T12" fmla="*/ 353786 w 154"/>
              <a:gd name="T13" fmla="*/ 0 h 136"/>
              <a:gd name="T14" fmla="*/ 523875 w 154"/>
              <a:gd name="T15" fmla="*/ 163606 h 136"/>
              <a:gd name="T16" fmla="*/ 523875 w 154"/>
              <a:gd name="T17" fmla="*/ 163606 h 136"/>
              <a:gd name="T18" fmla="*/ 523875 w 154"/>
              <a:gd name="T19" fmla="*/ 299944 h 136"/>
              <a:gd name="T20" fmla="*/ 353786 w 154"/>
              <a:gd name="T21" fmla="*/ 463550 h 136"/>
              <a:gd name="T22" fmla="*/ 353786 w 154"/>
              <a:gd name="T23" fmla="*/ 463550 h 136"/>
              <a:gd name="T24" fmla="*/ 170089 w 154"/>
              <a:gd name="T25" fmla="*/ 463550 h 136"/>
              <a:gd name="T26" fmla="*/ 37420 w 154"/>
              <a:gd name="T27" fmla="*/ 163606 h 136"/>
              <a:gd name="T28" fmla="*/ 37420 w 154"/>
              <a:gd name="T29" fmla="*/ 299944 h 136"/>
              <a:gd name="T30" fmla="*/ 170089 w 154"/>
              <a:gd name="T31" fmla="*/ 429465 h 136"/>
              <a:gd name="T32" fmla="*/ 170089 w 154"/>
              <a:gd name="T33" fmla="*/ 429465 h 136"/>
              <a:gd name="T34" fmla="*/ 353786 w 154"/>
              <a:gd name="T35" fmla="*/ 429465 h 136"/>
              <a:gd name="T36" fmla="*/ 486455 w 154"/>
              <a:gd name="T37" fmla="*/ 299944 h 136"/>
              <a:gd name="T38" fmla="*/ 486455 w 154"/>
              <a:gd name="T39" fmla="*/ 299944 h 136"/>
              <a:gd name="T40" fmla="*/ 486455 w 154"/>
              <a:gd name="T41" fmla="*/ 163606 h 136"/>
              <a:gd name="T42" fmla="*/ 353786 w 154"/>
              <a:gd name="T43" fmla="*/ 34085 h 136"/>
              <a:gd name="T44" fmla="*/ 353786 w 154"/>
              <a:gd name="T45" fmla="*/ 34085 h 136"/>
              <a:gd name="T46" fmla="*/ 170089 w 154"/>
              <a:gd name="T47" fmla="*/ 34085 h 136"/>
              <a:gd name="T48" fmla="*/ 37420 w 154"/>
              <a:gd name="T49" fmla="*/ 163606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4" h="136">
                <a:moveTo>
                  <a:pt x="50" y="136"/>
                </a:moveTo>
                <a:cubicBezTo>
                  <a:pt x="22" y="136"/>
                  <a:pt x="0" y="115"/>
                  <a:pt x="0" y="88"/>
                </a:cubicBezTo>
                <a:cubicBezTo>
                  <a:pt x="0" y="88"/>
                  <a:pt x="0" y="88"/>
                  <a:pt x="0" y="88"/>
                </a:cubicBezTo>
                <a:cubicBezTo>
                  <a:pt x="0" y="48"/>
                  <a:pt x="0" y="48"/>
                  <a:pt x="0" y="48"/>
                </a:cubicBezTo>
                <a:cubicBezTo>
                  <a:pt x="0" y="21"/>
                  <a:pt x="22" y="0"/>
                  <a:pt x="50" y="0"/>
                </a:cubicBezTo>
                <a:cubicBezTo>
                  <a:pt x="50" y="0"/>
                  <a:pt x="50" y="0"/>
                  <a:pt x="50" y="0"/>
                </a:cubicBezTo>
                <a:cubicBezTo>
                  <a:pt x="104" y="0"/>
                  <a:pt x="104" y="0"/>
                  <a:pt x="104" y="0"/>
                </a:cubicBezTo>
                <a:cubicBezTo>
                  <a:pt x="132" y="0"/>
                  <a:pt x="154" y="21"/>
                  <a:pt x="154" y="48"/>
                </a:cubicBezTo>
                <a:cubicBezTo>
                  <a:pt x="154" y="48"/>
                  <a:pt x="154" y="48"/>
                  <a:pt x="154" y="48"/>
                </a:cubicBezTo>
                <a:cubicBezTo>
                  <a:pt x="154" y="88"/>
                  <a:pt x="154" y="88"/>
                  <a:pt x="154" y="88"/>
                </a:cubicBezTo>
                <a:cubicBezTo>
                  <a:pt x="154" y="115"/>
                  <a:pt x="132" y="136"/>
                  <a:pt x="104" y="136"/>
                </a:cubicBezTo>
                <a:cubicBezTo>
                  <a:pt x="104" y="136"/>
                  <a:pt x="104" y="136"/>
                  <a:pt x="104" y="136"/>
                </a:cubicBezTo>
                <a:cubicBezTo>
                  <a:pt x="50" y="136"/>
                  <a:pt x="50" y="136"/>
                  <a:pt x="50" y="136"/>
                </a:cubicBezTo>
                <a:close/>
                <a:moveTo>
                  <a:pt x="11" y="48"/>
                </a:moveTo>
                <a:cubicBezTo>
                  <a:pt x="11" y="88"/>
                  <a:pt x="11" y="88"/>
                  <a:pt x="11" y="88"/>
                </a:cubicBezTo>
                <a:cubicBezTo>
                  <a:pt x="11" y="109"/>
                  <a:pt x="28" y="126"/>
                  <a:pt x="50" y="126"/>
                </a:cubicBezTo>
                <a:cubicBezTo>
                  <a:pt x="50" y="126"/>
                  <a:pt x="50" y="126"/>
                  <a:pt x="50" y="126"/>
                </a:cubicBezTo>
                <a:cubicBezTo>
                  <a:pt x="104" y="126"/>
                  <a:pt x="104" y="126"/>
                  <a:pt x="104" y="126"/>
                </a:cubicBezTo>
                <a:cubicBezTo>
                  <a:pt x="126" y="126"/>
                  <a:pt x="143" y="109"/>
                  <a:pt x="143" y="88"/>
                </a:cubicBezTo>
                <a:cubicBezTo>
                  <a:pt x="143" y="88"/>
                  <a:pt x="143" y="88"/>
                  <a:pt x="143" y="88"/>
                </a:cubicBezTo>
                <a:cubicBezTo>
                  <a:pt x="143" y="48"/>
                  <a:pt x="143" y="48"/>
                  <a:pt x="143" y="48"/>
                </a:cubicBezTo>
                <a:cubicBezTo>
                  <a:pt x="143" y="27"/>
                  <a:pt x="126" y="10"/>
                  <a:pt x="104" y="10"/>
                </a:cubicBezTo>
                <a:cubicBezTo>
                  <a:pt x="104" y="10"/>
                  <a:pt x="104" y="10"/>
                  <a:pt x="104" y="10"/>
                </a:cubicBezTo>
                <a:cubicBezTo>
                  <a:pt x="50" y="10"/>
                  <a:pt x="50" y="10"/>
                  <a:pt x="50" y="10"/>
                </a:cubicBezTo>
                <a:cubicBezTo>
                  <a:pt x="28" y="10"/>
                  <a:pt x="11" y="27"/>
                  <a:pt x="11" y="4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50" name="Freeform 128"/>
          <p:cNvSpPr/>
          <p:nvPr/>
        </p:nvSpPr>
        <p:spPr bwMode="auto">
          <a:xfrm>
            <a:off x="4478119" y="4294348"/>
            <a:ext cx="106363" cy="207963"/>
          </a:xfrm>
          <a:custGeom>
            <a:avLst/>
            <a:gdLst>
              <a:gd name="T0" fmla="*/ 0 w 67"/>
              <a:gd name="T1" fmla="*/ 0 h 131"/>
              <a:gd name="T2" fmla="*/ 106363 w 67"/>
              <a:gd name="T3" fmla="*/ 106363 h 131"/>
              <a:gd name="T4" fmla="*/ 0 w 67"/>
              <a:gd name="T5" fmla="*/ 207963 h 131"/>
              <a:gd name="T6" fmla="*/ 0 w 67"/>
              <a:gd name="T7" fmla="*/ 0 h 1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7" h="131">
                <a:moveTo>
                  <a:pt x="0" y="0"/>
                </a:moveTo>
                <a:lnTo>
                  <a:pt x="67" y="67"/>
                </a:lnTo>
                <a:lnTo>
                  <a:pt x="0" y="13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51" name="Freeform 129"/>
          <p:cNvSpPr/>
          <p:nvPr/>
        </p:nvSpPr>
        <p:spPr bwMode="auto">
          <a:xfrm>
            <a:off x="4578132" y="4294348"/>
            <a:ext cx="104775" cy="207963"/>
          </a:xfrm>
          <a:custGeom>
            <a:avLst/>
            <a:gdLst>
              <a:gd name="T0" fmla="*/ 0 w 66"/>
              <a:gd name="T1" fmla="*/ 0 h 131"/>
              <a:gd name="T2" fmla="*/ 104775 w 66"/>
              <a:gd name="T3" fmla="*/ 106363 h 131"/>
              <a:gd name="T4" fmla="*/ 0 w 66"/>
              <a:gd name="T5" fmla="*/ 207963 h 131"/>
              <a:gd name="T6" fmla="*/ 0 w 66"/>
              <a:gd name="T7" fmla="*/ 0 h 1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6" h="131">
                <a:moveTo>
                  <a:pt x="0" y="0"/>
                </a:moveTo>
                <a:lnTo>
                  <a:pt x="66" y="67"/>
                </a:lnTo>
                <a:lnTo>
                  <a:pt x="0" y="13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56" name="Freeform 155"/>
          <p:cNvSpPr>
            <a:spLocks noEditPoints="1"/>
          </p:cNvSpPr>
          <p:nvPr/>
        </p:nvSpPr>
        <p:spPr bwMode="auto">
          <a:xfrm>
            <a:off x="7640545" y="2964183"/>
            <a:ext cx="509588" cy="303212"/>
          </a:xfrm>
          <a:custGeom>
            <a:avLst/>
            <a:gdLst>
              <a:gd name="T0" fmla="*/ 142875 w 321"/>
              <a:gd name="T1" fmla="*/ 115887 h 191"/>
              <a:gd name="T2" fmla="*/ 142875 w 321"/>
              <a:gd name="T3" fmla="*/ 303212 h 191"/>
              <a:gd name="T4" fmla="*/ 223838 w 321"/>
              <a:gd name="T5" fmla="*/ 303212 h 191"/>
              <a:gd name="T6" fmla="*/ 223838 w 321"/>
              <a:gd name="T7" fmla="*/ 115887 h 191"/>
              <a:gd name="T8" fmla="*/ 182563 w 321"/>
              <a:gd name="T9" fmla="*/ 79375 h 191"/>
              <a:gd name="T10" fmla="*/ 142875 w 321"/>
              <a:gd name="T11" fmla="*/ 115887 h 191"/>
              <a:gd name="T12" fmla="*/ 0 w 321"/>
              <a:gd name="T13" fmla="*/ 303212 h 191"/>
              <a:gd name="T14" fmla="*/ 84138 w 321"/>
              <a:gd name="T15" fmla="*/ 303212 h 191"/>
              <a:gd name="T16" fmla="*/ 84138 w 321"/>
              <a:gd name="T17" fmla="*/ 160337 h 191"/>
              <a:gd name="T18" fmla="*/ 0 w 321"/>
              <a:gd name="T19" fmla="*/ 231775 h 191"/>
              <a:gd name="T20" fmla="*/ 0 w 321"/>
              <a:gd name="T21" fmla="*/ 303212 h 191"/>
              <a:gd name="T22" fmla="*/ 425450 w 321"/>
              <a:gd name="T23" fmla="*/ 71437 h 191"/>
              <a:gd name="T24" fmla="*/ 425450 w 321"/>
              <a:gd name="T25" fmla="*/ 303212 h 191"/>
              <a:gd name="T26" fmla="*/ 509588 w 321"/>
              <a:gd name="T27" fmla="*/ 303212 h 191"/>
              <a:gd name="T28" fmla="*/ 509588 w 321"/>
              <a:gd name="T29" fmla="*/ 0 h 191"/>
              <a:gd name="T30" fmla="*/ 425450 w 321"/>
              <a:gd name="T31" fmla="*/ 71437 h 191"/>
              <a:gd name="T32" fmla="*/ 282575 w 321"/>
              <a:gd name="T33" fmla="*/ 163512 h 191"/>
              <a:gd name="T34" fmla="*/ 282575 w 321"/>
              <a:gd name="T35" fmla="*/ 303212 h 191"/>
              <a:gd name="T36" fmla="*/ 366713 w 321"/>
              <a:gd name="T37" fmla="*/ 303212 h 191"/>
              <a:gd name="T38" fmla="*/ 366713 w 321"/>
              <a:gd name="T39" fmla="*/ 119062 h 191"/>
              <a:gd name="T40" fmla="*/ 298450 w 321"/>
              <a:gd name="T41" fmla="*/ 177800 h 191"/>
              <a:gd name="T42" fmla="*/ 282575 w 321"/>
              <a:gd name="T43" fmla="*/ 163512 h 1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21" h="191">
                <a:moveTo>
                  <a:pt x="90" y="73"/>
                </a:moveTo>
                <a:lnTo>
                  <a:pt x="90" y="191"/>
                </a:lnTo>
                <a:lnTo>
                  <a:pt x="141" y="191"/>
                </a:lnTo>
                <a:lnTo>
                  <a:pt x="141" y="73"/>
                </a:lnTo>
                <a:lnTo>
                  <a:pt x="115" y="50"/>
                </a:lnTo>
                <a:lnTo>
                  <a:pt x="90" y="73"/>
                </a:lnTo>
                <a:close/>
                <a:moveTo>
                  <a:pt x="0" y="191"/>
                </a:moveTo>
                <a:lnTo>
                  <a:pt x="53" y="191"/>
                </a:lnTo>
                <a:lnTo>
                  <a:pt x="53" y="101"/>
                </a:lnTo>
                <a:lnTo>
                  <a:pt x="0" y="146"/>
                </a:lnTo>
                <a:lnTo>
                  <a:pt x="0" y="191"/>
                </a:lnTo>
                <a:close/>
                <a:moveTo>
                  <a:pt x="268" y="45"/>
                </a:moveTo>
                <a:lnTo>
                  <a:pt x="268" y="191"/>
                </a:lnTo>
                <a:lnTo>
                  <a:pt x="321" y="191"/>
                </a:lnTo>
                <a:lnTo>
                  <a:pt x="321" y="0"/>
                </a:lnTo>
                <a:lnTo>
                  <a:pt x="268" y="45"/>
                </a:lnTo>
                <a:close/>
                <a:moveTo>
                  <a:pt x="178" y="103"/>
                </a:moveTo>
                <a:lnTo>
                  <a:pt x="178" y="191"/>
                </a:lnTo>
                <a:lnTo>
                  <a:pt x="231" y="191"/>
                </a:lnTo>
                <a:lnTo>
                  <a:pt x="231" y="75"/>
                </a:lnTo>
                <a:lnTo>
                  <a:pt x="188" y="112"/>
                </a:lnTo>
                <a:lnTo>
                  <a:pt x="178" y="10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157" name="Freeform 156"/>
          <p:cNvSpPr/>
          <p:nvPr/>
        </p:nvSpPr>
        <p:spPr bwMode="auto">
          <a:xfrm>
            <a:off x="7640545" y="2811783"/>
            <a:ext cx="565150" cy="330200"/>
          </a:xfrm>
          <a:custGeom>
            <a:avLst/>
            <a:gdLst>
              <a:gd name="T0" fmla="*/ 565150 w 356"/>
              <a:gd name="T1" fmla="*/ 0 h 208"/>
              <a:gd name="T2" fmla="*/ 404813 w 356"/>
              <a:gd name="T3" fmla="*/ 0 h 208"/>
              <a:gd name="T4" fmla="*/ 473075 w 356"/>
              <a:gd name="T5" fmla="*/ 63500 h 208"/>
              <a:gd name="T6" fmla="*/ 298450 w 356"/>
              <a:gd name="T7" fmla="*/ 214313 h 208"/>
              <a:gd name="T8" fmla="*/ 182563 w 356"/>
              <a:gd name="T9" fmla="*/ 115888 h 208"/>
              <a:gd name="T10" fmla="*/ 0 w 356"/>
              <a:gd name="T11" fmla="*/ 265113 h 208"/>
              <a:gd name="T12" fmla="*/ 0 w 356"/>
              <a:gd name="T13" fmla="*/ 330200 h 208"/>
              <a:gd name="T14" fmla="*/ 182563 w 356"/>
              <a:gd name="T15" fmla="*/ 179388 h 208"/>
              <a:gd name="T16" fmla="*/ 298450 w 356"/>
              <a:gd name="T17" fmla="*/ 279400 h 208"/>
              <a:gd name="T18" fmla="*/ 506413 w 356"/>
              <a:gd name="T19" fmla="*/ 101600 h 208"/>
              <a:gd name="T20" fmla="*/ 565150 w 356"/>
              <a:gd name="T21" fmla="*/ 155575 h 208"/>
              <a:gd name="T22" fmla="*/ 565150 w 356"/>
              <a:gd name="T23" fmla="*/ 0 h 20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56" h="208">
                <a:moveTo>
                  <a:pt x="356" y="0"/>
                </a:moveTo>
                <a:lnTo>
                  <a:pt x="255" y="0"/>
                </a:lnTo>
                <a:lnTo>
                  <a:pt x="298" y="40"/>
                </a:lnTo>
                <a:lnTo>
                  <a:pt x="188" y="135"/>
                </a:lnTo>
                <a:lnTo>
                  <a:pt x="115" y="73"/>
                </a:lnTo>
                <a:lnTo>
                  <a:pt x="0" y="167"/>
                </a:lnTo>
                <a:lnTo>
                  <a:pt x="0" y="208"/>
                </a:lnTo>
                <a:lnTo>
                  <a:pt x="115" y="113"/>
                </a:lnTo>
                <a:lnTo>
                  <a:pt x="188" y="176"/>
                </a:lnTo>
                <a:lnTo>
                  <a:pt x="319" y="64"/>
                </a:lnTo>
                <a:lnTo>
                  <a:pt x="356" y="98"/>
                </a:lnTo>
                <a:lnTo>
                  <a:pt x="356"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Microsoft YaHei Light" charset="-122"/>
              <a:ea typeface="Microsoft YaHei Light" charset="-122"/>
              <a:cs typeface="Microsoft YaHei Light" charset="-122"/>
            </a:endParaRPr>
          </a:p>
        </p:txBody>
      </p:sp>
      <p:sp>
        <p:nvSpPr>
          <p:cNvPr id="2" name="标题 1"/>
          <p:cNvSpPr>
            <a:spLocks noGrp="1"/>
          </p:cNvSpPr>
          <p:nvPr>
            <p:ph type="title"/>
          </p:nvPr>
        </p:nvSpPr>
        <p:spPr/>
        <p:txBody>
          <a:bodyPr/>
          <a:lstStyle/>
          <a:p>
            <a:r>
              <a:rPr kumimoji="1" lang="zh-CN" altLang="en-US" dirty="0" smtClean="0"/>
              <a:t>浦发银行案例（续）</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p:nvPr/>
        </p:nvSpPr>
        <p:spPr>
          <a:xfrm>
            <a:off x="748719" y="1826476"/>
            <a:ext cx="539750" cy="539750"/>
          </a:xfrm>
          <a:prstGeom prst="rect">
            <a:avLst/>
          </a:prstGeom>
          <a:solidFill>
            <a:srgbClr val="2E72B6"/>
          </a:solidFill>
          <a:ln w="9525">
            <a:noFill/>
          </a:ln>
        </p:spPr>
        <p:txBody>
          <a:bodyPr lIns="68580" tIns="34290" rIns="68580" bIns="34290" anchor="ctr"/>
          <a:lstStyle/>
          <a:p>
            <a:pPr lvl="0" algn="ctr" defTabSz="685800" eaLnBrk="1" hangingPunct="1"/>
            <a:endParaRPr lang="en-US" altLang="zh-CN" sz="1300" dirty="0">
              <a:solidFill>
                <a:srgbClr val="000000"/>
              </a:solidFill>
              <a:latin typeface="Microsoft YaHei Light" charset="-122"/>
              <a:ea typeface="Microsoft YaHei Light" charset="-122"/>
              <a:cs typeface="Microsoft YaHei Light" charset="-122"/>
            </a:endParaRPr>
          </a:p>
        </p:txBody>
      </p:sp>
      <p:sp>
        <p:nvSpPr>
          <p:cNvPr id="3" name="Rectangle 20"/>
          <p:cNvSpPr/>
          <p:nvPr/>
        </p:nvSpPr>
        <p:spPr>
          <a:xfrm>
            <a:off x="764594" y="3452076"/>
            <a:ext cx="539750" cy="539750"/>
          </a:xfrm>
          <a:prstGeom prst="rect">
            <a:avLst/>
          </a:prstGeom>
          <a:solidFill>
            <a:srgbClr val="D7702B"/>
          </a:solidFill>
          <a:ln w="9525">
            <a:noFill/>
          </a:ln>
        </p:spPr>
        <p:txBody>
          <a:bodyPr lIns="68580" tIns="34290" rIns="68580" bIns="34290" anchor="ctr"/>
          <a:lstStyle/>
          <a:p>
            <a:pPr lvl="0" algn="ctr" defTabSz="685800" eaLnBrk="1" hangingPunct="1"/>
            <a:endParaRPr lang="en-US" altLang="zh-CN" sz="1300" dirty="0">
              <a:solidFill>
                <a:srgbClr val="000000"/>
              </a:solidFill>
              <a:latin typeface="Microsoft YaHei Light" charset="-122"/>
              <a:ea typeface="Microsoft YaHei Light" charset="-122"/>
              <a:cs typeface="Microsoft YaHei Light" charset="-122"/>
            </a:endParaRPr>
          </a:p>
        </p:txBody>
      </p:sp>
      <p:sp>
        <p:nvSpPr>
          <p:cNvPr id="4" name="文本框 3"/>
          <p:cNvSpPr txBox="1"/>
          <p:nvPr/>
        </p:nvSpPr>
        <p:spPr>
          <a:xfrm>
            <a:off x="1582831" y="1882991"/>
            <a:ext cx="1107996" cy="369332"/>
          </a:xfrm>
          <a:prstGeom prst="rect">
            <a:avLst/>
          </a:prstGeom>
          <a:noFill/>
        </p:spPr>
        <p:txBody>
          <a:bodyPr wrap="none" rtlCol="0" anchor="t">
            <a:spAutoFit/>
          </a:bodyPr>
          <a:lstStyle/>
          <a:p>
            <a:pPr algn="ctr"/>
            <a:r>
              <a:rPr lang="zh-CN" altLang="en-US" dirty="0" smtClean="0">
                <a:solidFill>
                  <a:schemeClr val="bg1"/>
                </a:solidFill>
                <a:latin typeface="Microsoft YaHei Light" charset="-122"/>
                <a:ea typeface="Microsoft YaHei Light" charset="-122"/>
                <a:cs typeface="Microsoft YaHei Light" charset="-122"/>
                <a:sym typeface="+mn-ea"/>
              </a:rPr>
              <a:t>案例规模</a:t>
            </a:r>
            <a:endParaRPr lang="zh-CN" altLang="en-US">
              <a:latin typeface="Microsoft YaHei Light" charset="-122"/>
              <a:ea typeface="Microsoft YaHei Light" charset="-122"/>
              <a:cs typeface="Microsoft YaHei Light" charset="-122"/>
            </a:endParaRPr>
          </a:p>
        </p:txBody>
      </p:sp>
      <p:sp>
        <p:nvSpPr>
          <p:cNvPr id="5" name="文本框 4"/>
          <p:cNvSpPr txBox="1"/>
          <p:nvPr/>
        </p:nvSpPr>
        <p:spPr>
          <a:xfrm>
            <a:off x="1580599" y="3529546"/>
            <a:ext cx="1569660" cy="369332"/>
          </a:xfrm>
          <a:prstGeom prst="rect">
            <a:avLst/>
          </a:prstGeom>
          <a:noFill/>
        </p:spPr>
        <p:txBody>
          <a:bodyPr wrap="none" rtlCol="0" anchor="t">
            <a:spAutoFit/>
          </a:bodyPr>
          <a:lstStyle/>
          <a:p>
            <a:pPr algn="ctr"/>
            <a:r>
              <a:rPr lang="zh-CN" altLang="en-US" dirty="0" smtClean="0">
                <a:solidFill>
                  <a:schemeClr val="bg1"/>
                </a:solidFill>
                <a:latin typeface="Microsoft YaHei Light" charset="-122"/>
                <a:ea typeface="Microsoft YaHei Light" charset="-122"/>
                <a:cs typeface="Microsoft YaHei Light" charset="-122"/>
                <a:sym typeface="+mn-ea"/>
              </a:rPr>
              <a:t>集中部署规模</a:t>
            </a:r>
            <a:endParaRPr lang="zh-CN" altLang="en-US">
              <a:latin typeface="Microsoft YaHei Light" charset="-122"/>
              <a:ea typeface="Microsoft YaHei Light" charset="-122"/>
              <a:cs typeface="Microsoft YaHei Light" charset="-122"/>
            </a:endParaRPr>
          </a:p>
        </p:txBody>
      </p:sp>
      <p:grpSp>
        <p:nvGrpSpPr>
          <p:cNvPr id="6" name="组合 55"/>
          <p:cNvGrpSpPr/>
          <p:nvPr/>
        </p:nvGrpSpPr>
        <p:grpSpPr>
          <a:xfrm>
            <a:off x="6035051" y="1267676"/>
            <a:ext cx="5575514" cy="4368091"/>
            <a:chOff x="1746" y="2575"/>
            <a:chExt cx="9568" cy="7494"/>
          </a:xfrm>
        </p:grpSpPr>
        <p:cxnSp>
          <p:nvCxnSpPr>
            <p:cNvPr id="7" name="肘形连接符 61"/>
            <p:cNvCxnSpPr/>
            <p:nvPr/>
          </p:nvCxnSpPr>
          <p:spPr>
            <a:xfrm rot="10800000" flipV="1">
              <a:off x="4332" y="6190"/>
              <a:ext cx="1595" cy="957"/>
            </a:xfrm>
            <a:prstGeom prst="bentConnector2">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8" name="肘形连接符 62"/>
            <p:cNvCxnSpPr/>
            <p:nvPr/>
          </p:nvCxnSpPr>
          <p:spPr>
            <a:xfrm>
              <a:off x="6527" y="6190"/>
              <a:ext cx="3028" cy="957"/>
            </a:xfrm>
            <a:prstGeom prst="bentConnector2">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9" name="直线连接符 17"/>
            <p:cNvCxnSpPr/>
            <p:nvPr/>
          </p:nvCxnSpPr>
          <p:spPr>
            <a:xfrm>
              <a:off x="3234" y="7820"/>
              <a:ext cx="0" cy="1063"/>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10" name="图片 9" descr="c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6" y="8529"/>
              <a:ext cx="566" cy="612"/>
            </a:xfrm>
            <a:prstGeom prst="rect">
              <a:avLst/>
            </a:prstGeom>
          </p:spPr>
        </p:pic>
        <p:pic>
          <p:nvPicPr>
            <p:cNvPr id="11" name="Picture 88" descr="终端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54" y="8245"/>
              <a:ext cx="1234" cy="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12" name="直线连接符 35"/>
            <p:cNvCxnSpPr/>
            <p:nvPr/>
          </p:nvCxnSpPr>
          <p:spPr>
            <a:xfrm>
              <a:off x="5289" y="7820"/>
              <a:ext cx="0" cy="1063"/>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15" name="Picture 88" descr="终端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0" y="8245"/>
              <a:ext cx="1234" cy="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16" name="直线连接符 39"/>
            <p:cNvCxnSpPr/>
            <p:nvPr/>
          </p:nvCxnSpPr>
          <p:spPr>
            <a:xfrm>
              <a:off x="4368" y="7008"/>
              <a:ext cx="0" cy="850"/>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17" name="Picture 180" descr="通用路由器"/>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72" y="6846"/>
              <a:ext cx="921" cy="67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18" name="直线连接符 64"/>
            <p:cNvCxnSpPr/>
            <p:nvPr/>
          </p:nvCxnSpPr>
          <p:spPr>
            <a:xfrm>
              <a:off x="8479" y="7820"/>
              <a:ext cx="0" cy="1063"/>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19" name="图片 18" descr="c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3" y="8529"/>
              <a:ext cx="566" cy="612"/>
            </a:xfrm>
            <a:prstGeom prst="rect">
              <a:avLst/>
            </a:prstGeom>
          </p:spPr>
        </p:pic>
        <p:pic>
          <p:nvPicPr>
            <p:cNvPr id="20" name="Picture 88" descr="终端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41" y="8245"/>
              <a:ext cx="1234" cy="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21" name="直线连接符 68"/>
            <p:cNvCxnSpPr/>
            <p:nvPr/>
          </p:nvCxnSpPr>
          <p:spPr>
            <a:xfrm>
              <a:off x="10534" y="7820"/>
              <a:ext cx="0" cy="1063"/>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22" name="图片 21" descr="c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17" y="8529"/>
              <a:ext cx="566" cy="612"/>
            </a:xfrm>
            <a:prstGeom prst="rect">
              <a:avLst/>
            </a:prstGeom>
          </p:spPr>
        </p:pic>
        <p:pic>
          <p:nvPicPr>
            <p:cNvPr id="23" name="Picture 88" descr="终端机"/>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54" y="8245"/>
              <a:ext cx="1234" cy="1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24" name="直线连接符 72"/>
            <p:cNvCxnSpPr/>
            <p:nvPr/>
          </p:nvCxnSpPr>
          <p:spPr>
            <a:xfrm>
              <a:off x="9520" y="7008"/>
              <a:ext cx="0" cy="850"/>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25" name="Picture 180" descr="通用路由器"/>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95" y="6846"/>
              <a:ext cx="921" cy="67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26" name="直线连接符 73"/>
            <p:cNvCxnSpPr/>
            <p:nvPr/>
          </p:nvCxnSpPr>
          <p:spPr>
            <a:xfrm>
              <a:off x="6636" y="4527"/>
              <a:ext cx="17" cy="1488"/>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pic>
          <p:nvPicPr>
            <p:cNvPr id="27" name="Picture 180" descr="通用路由器"/>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11" y="4772"/>
              <a:ext cx="921" cy="679"/>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28" name="直线连接符 85"/>
            <p:cNvCxnSpPr/>
            <p:nvPr/>
          </p:nvCxnSpPr>
          <p:spPr>
            <a:xfrm>
              <a:off x="4651" y="3638"/>
              <a:ext cx="0" cy="850"/>
            </a:xfrm>
            <a:prstGeom prst="line">
              <a:avLst/>
            </a:prstGeom>
            <a:ln w="19050" cmpd="sng">
              <a:solidFill>
                <a:srgbClr val="348DC5"/>
              </a:solidFill>
            </a:ln>
            <a:effectLst/>
          </p:spPr>
          <p:style>
            <a:lnRef idx="2">
              <a:schemeClr val="accent1"/>
            </a:lnRef>
            <a:fillRef idx="0">
              <a:schemeClr val="accent1"/>
            </a:fillRef>
            <a:effectRef idx="1">
              <a:schemeClr val="accent1"/>
            </a:effectRef>
            <a:fontRef idx="minor">
              <a:schemeClr val="tx1"/>
            </a:fontRef>
          </p:style>
        </p:cxnSp>
        <p:cxnSp>
          <p:nvCxnSpPr>
            <p:cNvPr id="29" name="直线连接符 86"/>
            <p:cNvCxnSpPr/>
            <p:nvPr/>
          </p:nvCxnSpPr>
          <p:spPr>
            <a:xfrm>
              <a:off x="6636" y="3780"/>
              <a:ext cx="0" cy="850"/>
            </a:xfrm>
            <a:prstGeom prst="line">
              <a:avLst/>
            </a:prstGeom>
            <a:ln w="19050" cmpd="sng">
              <a:solidFill>
                <a:srgbClr val="348DC5"/>
              </a:solidFill>
            </a:ln>
            <a:effectLst/>
          </p:spPr>
          <p:style>
            <a:lnRef idx="2">
              <a:schemeClr val="accent1"/>
            </a:lnRef>
            <a:fillRef idx="0">
              <a:schemeClr val="accent1"/>
            </a:fillRef>
            <a:effectRef idx="1">
              <a:schemeClr val="accent1"/>
            </a:effectRef>
            <a:fontRef idx="minor">
              <a:schemeClr val="tx1"/>
            </a:fontRef>
          </p:style>
        </p:cxnSp>
        <p:cxnSp>
          <p:nvCxnSpPr>
            <p:cNvPr id="30" name="直线连接符 87"/>
            <p:cNvCxnSpPr/>
            <p:nvPr/>
          </p:nvCxnSpPr>
          <p:spPr>
            <a:xfrm>
              <a:off x="9045" y="3709"/>
              <a:ext cx="0" cy="850"/>
            </a:xfrm>
            <a:prstGeom prst="line">
              <a:avLst/>
            </a:prstGeom>
            <a:ln w="19050" cmpd="sng">
              <a:solidFill>
                <a:srgbClr val="348DC5"/>
              </a:solidFill>
            </a:ln>
            <a:effectLst/>
          </p:spPr>
          <p:style>
            <a:lnRef idx="2">
              <a:schemeClr val="accent1"/>
            </a:lnRef>
            <a:fillRef idx="0">
              <a:schemeClr val="accent1"/>
            </a:fillRef>
            <a:effectRef idx="1">
              <a:schemeClr val="accent1"/>
            </a:effectRef>
            <a:fontRef idx="minor">
              <a:schemeClr val="tx1"/>
            </a:fontRef>
          </p:style>
        </p:cxnSp>
        <p:sp>
          <p:nvSpPr>
            <p:cNvPr id="31" name="罐形 79"/>
            <p:cNvSpPr/>
            <p:nvPr/>
          </p:nvSpPr>
          <p:spPr>
            <a:xfrm rot="16200000">
              <a:off x="6635" y="1158"/>
              <a:ext cx="283" cy="6662"/>
            </a:xfrm>
            <a:prstGeom prst="can">
              <a:avLst>
                <a:gd name="adj" fmla="val 79984"/>
              </a:avLst>
            </a:prstGeom>
            <a:solidFill>
              <a:schemeClr val="accent2"/>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zh-CN" altLang="en-US">
                <a:solidFill>
                  <a:schemeClr val="bg1"/>
                </a:solidFill>
                <a:latin typeface="Microsoft YaHei Light" charset="-122"/>
                <a:ea typeface="Microsoft YaHei Light" charset="-122"/>
                <a:cs typeface="Microsoft YaHei Light" charset="-122"/>
              </a:endParaRPr>
            </a:p>
          </p:txBody>
        </p:sp>
        <p:pic>
          <p:nvPicPr>
            <p:cNvPr id="32" name="Picture 21" descr="NAS接入服务器"/>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6" y="3034"/>
              <a:ext cx="857" cy="122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51" descr="serv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1" y="3034"/>
              <a:ext cx="838" cy="120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51" descr="serv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1" y="3104"/>
              <a:ext cx="838" cy="120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51" descr="serv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8" y="3104"/>
              <a:ext cx="838" cy="120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54" descr="cr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79" y="3104"/>
              <a:ext cx="1134" cy="1175"/>
            </a:xfrm>
            <a:prstGeom prst="rect">
              <a:avLst/>
            </a:prstGeom>
            <a:noFill/>
            <a:extLst>
              <a:ext uri="{909E8E84-426E-40DD-AFC4-6F175D3DCCD1}">
                <a14:hiddenFill xmlns:a14="http://schemas.microsoft.com/office/drawing/2010/main">
                  <a:solidFill>
                    <a:srgbClr val="FFFFFF"/>
                  </a:solidFill>
                </a14:hiddenFill>
              </a:ext>
            </a:extLst>
          </p:spPr>
        </p:pic>
        <p:sp>
          <p:nvSpPr>
            <p:cNvPr id="37" name="罐形 14"/>
            <p:cNvSpPr/>
            <p:nvPr/>
          </p:nvSpPr>
          <p:spPr>
            <a:xfrm rot="16200000">
              <a:off x="4120" y="5871"/>
              <a:ext cx="213" cy="3969"/>
            </a:xfrm>
            <a:prstGeom prst="can">
              <a:avLst>
                <a:gd name="adj" fmla="val 84346"/>
              </a:avLst>
            </a:prstGeom>
            <a:solidFill>
              <a:schemeClr val="accent2"/>
            </a:solidFill>
            <a:ln>
              <a:solidFill>
                <a:schemeClr val="accent6"/>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zh-CN" altLang="en-US">
                <a:latin typeface="Microsoft YaHei Light" charset="-122"/>
                <a:ea typeface="Microsoft YaHei Light" charset="-122"/>
                <a:cs typeface="Microsoft YaHei Light" charset="-122"/>
              </a:endParaRPr>
            </a:p>
          </p:txBody>
        </p:sp>
        <p:sp>
          <p:nvSpPr>
            <p:cNvPr id="38" name="罐形 63"/>
            <p:cNvSpPr/>
            <p:nvPr/>
          </p:nvSpPr>
          <p:spPr>
            <a:xfrm rot="16200000">
              <a:off x="9223" y="5871"/>
              <a:ext cx="213" cy="3969"/>
            </a:xfrm>
            <a:prstGeom prst="can">
              <a:avLst>
                <a:gd name="adj" fmla="val 77365"/>
              </a:avLst>
            </a:prstGeom>
            <a:solidFill>
              <a:schemeClr val="accent2"/>
            </a:solidFill>
            <a:ln>
              <a:solidFill>
                <a:schemeClr val="accent6"/>
              </a:solid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kumimoji="1" lang="zh-CN" altLang="en-US">
                <a:latin typeface="Microsoft YaHei Light" charset="-122"/>
                <a:ea typeface="Microsoft YaHei Light" charset="-122"/>
                <a:cs typeface="Microsoft YaHei Light" charset="-122"/>
              </a:endParaRPr>
            </a:p>
          </p:txBody>
        </p:sp>
        <p:sp>
          <p:nvSpPr>
            <p:cNvPr id="39" name="文本框 88"/>
            <p:cNvSpPr txBox="1"/>
            <p:nvPr/>
          </p:nvSpPr>
          <p:spPr>
            <a:xfrm>
              <a:off x="2312" y="6993"/>
              <a:ext cx="1134" cy="634"/>
            </a:xfrm>
            <a:prstGeom prst="rect">
              <a:avLst/>
            </a:prstGeom>
            <a:noFill/>
            <a:ln>
              <a:noFill/>
            </a:ln>
          </p:spPr>
          <p:txBody>
            <a:bodyPr wrap="square" rtlCol="0">
              <a:spAutoFit/>
            </a:bodyPr>
            <a:lstStyle/>
            <a:p>
              <a:r>
                <a:rPr kumimoji="1" lang="zh-CN" altLang="en-US" sz="1800" dirty="0" smtClean="0">
                  <a:solidFill>
                    <a:schemeClr val="bg1"/>
                  </a:solidFill>
                  <a:latin typeface="Microsoft YaHei Light" charset="-122"/>
                  <a:ea typeface="Microsoft YaHei Light" charset="-122"/>
                  <a:cs typeface="Microsoft YaHei Light" charset="-122"/>
                </a:rPr>
                <a:t>分行</a:t>
              </a:r>
            </a:p>
          </p:txBody>
        </p:sp>
        <p:sp>
          <p:nvSpPr>
            <p:cNvPr id="40" name="文本框 89"/>
            <p:cNvSpPr txBox="1"/>
            <p:nvPr/>
          </p:nvSpPr>
          <p:spPr>
            <a:xfrm>
              <a:off x="7589" y="6993"/>
              <a:ext cx="1134" cy="634"/>
            </a:xfrm>
            <a:prstGeom prst="rect">
              <a:avLst/>
            </a:prstGeom>
            <a:noFill/>
            <a:ln>
              <a:noFill/>
            </a:ln>
          </p:spPr>
          <p:txBody>
            <a:bodyPr wrap="square" rtlCol="0">
              <a:spAutoFit/>
            </a:bodyPr>
            <a:lstStyle/>
            <a:p>
              <a:r>
                <a:rPr kumimoji="1" lang="zh-CN" altLang="en-US" sz="1800" dirty="0" smtClean="0">
                  <a:solidFill>
                    <a:schemeClr val="bg1"/>
                  </a:solidFill>
                  <a:latin typeface="Microsoft YaHei Light" charset="-122"/>
                  <a:ea typeface="Microsoft YaHei Light" charset="-122"/>
                  <a:cs typeface="Microsoft YaHei Light" charset="-122"/>
                </a:rPr>
                <a:t>支行</a:t>
              </a:r>
            </a:p>
          </p:txBody>
        </p:sp>
        <p:sp>
          <p:nvSpPr>
            <p:cNvPr id="41" name="文本框 90"/>
            <p:cNvSpPr txBox="1"/>
            <p:nvPr/>
          </p:nvSpPr>
          <p:spPr>
            <a:xfrm>
              <a:off x="3092" y="3340"/>
              <a:ext cx="1347" cy="634"/>
            </a:xfrm>
            <a:prstGeom prst="rect">
              <a:avLst/>
            </a:prstGeom>
            <a:noFill/>
            <a:ln>
              <a:noFill/>
            </a:ln>
          </p:spPr>
          <p:txBody>
            <a:bodyPr wrap="square" rtlCol="0">
              <a:spAutoFit/>
            </a:bodyPr>
            <a:lstStyle/>
            <a:p>
              <a:r>
                <a:rPr kumimoji="1" lang="zh-CN" altLang="en-US" sz="1800" dirty="0" smtClean="0">
                  <a:solidFill>
                    <a:schemeClr val="bg1"/>
                  </a:solidFill>
                  <a:latin typeface="Microsoft YaHei Light" charset="-122"/>
                  <a:ea typeface="Microsoft YaHei Light" charset="-122"/>
                  <a:cs typeface="Microsoft YaHei Light" charset="-122"/>
                </a:rPr>
                <a:t>总行</a:t>
              </a:r>
            </a:p>
          </p:txBody>
        </p:sp>
        <p:sp>
          <p:nvSpPr>
            <p:cNvPr id="42" name="文本框 91"/>
            <p:cNvSpPr txBox="1"/>
            <p:nvPr/>
          </p:nvSpPr>
          <p:spPr>
            <a:xfrm>
              <a:off x="4368" y="2587"/>
              <a:ext cx="1134" cy="548"/>
            </a:xfrm>
            <a:prstGeom prst="rect">
              <a:avLst/>
            </a:prstGeom>
            <a:noFill/>
          </p:spPr>
          <p:txBody>
            <a:bodyPr wrap="square" rtlCol="0">
              <a:spAutoFit/>
            </a:bodyPr>
            <a:lstStyle/>
            <a:p>
              <a:r>
                <a:rPr kumimoji="1" lang="en-US" altLang="zh-CN" sz="1400" dirty="0" smtClean="0">
                  <a:solidFill>
                    <a:schemeClr val="bg1"/>
                  </a:solidFill>
                  <a:latin typeface="Microsoft YaHei Light" charset="-122"/>
                  <a:ea typeface="Microsoft YaHei Light" charset="-122"/>
                  <a:cs typeface="Microsoft YaHei Light" charset="-122"/>
                </a:rPr>
                <a:t>NAS</a:t>
              </a:r>
            </a:p>
          </p:txBody>
        </p:sp>
        <p:sp>
          <p:nvSpPr>
            <p:cNvPr id="43" name="文本框 92"/>
            <p:cNvSpPr txBox="1"/>
            <p:nvPr/>
          </p:nvSpPr>
          <p:spPr>
            <a:xfrm>
              <a:off x="5644" y="2575"/>
              <a:ext cx="2693"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录像服务器集群</a:t>
              </a:r>
            </a:p>
          </p:txBody>
        </p:sp>
        <p:sp>
          <p:nvSpPr>
            <p:cNvPr id="44" name="文本框 93"/>
            <p:cNvSpPr txBox="1"/>
            <p:nvPr/>
          </p:nvSpPr>
          <p:spPr>
            <a:xfrm>
              <a:off x="8337" y="2575"/>
              <a:ext cx="1984"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监控人员</a:t>
              </a:r>
            </a:p>
          </p:txBody>
        </p:sp>
        <p:sp>
          <p:nvSpPr>
            <p:cNvPr id="45" name="文本框 94"/>
            <p:cNvSpPr txBox="1"/>
            <p:nvPr/>
          </p:nvSpPr>
          <p:spPr>
            <a:xfrm>
              <a:off x="7770" y="9521"/>
              <a:ext cx="1134"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柜员</a:t>
              </a:r>
            </a:p>
          </p:txBody>
        </p:sp>
        <p:sp>
          <p:nvSpPr>
            <p:cNvPr id="46" name="文本框 95"/>
            <p:cNvSpPr txBox="1"/>
            <p:nvPr/>
          </p:nvSpPr>
          <p:spPr>
            <a:xfrm>
              <a:off x="9896" y="9521"/>
              <a:ext cx="1134"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柜员</a:t>
              </a:r>
            </a:p>
          </p:txBody>
        </p:sp>
        <p:sp>
          <p:nvSpPr>
            <p:cNvPr id="47" name="文本框 96"/>
            <p:cNvSpPr txBox="1"/>
            <p:nvPr/>
          </p:nvSpPr>
          <p:spPr>
            <a:xfrm>
              <a:off x="4580" y="9521"/>
              <a:ext cx="1134"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柜员</a:t>
              </a:r>
            </a:p>
          </p:txBody>
        </p:sp>
        <p:sp>
          <p:nvSpPr>
            <p:cNvPr id="48" name="文本框 97"/>
            <p:cNvSpPr txBox="1"/>
            <p:nvPr/>
          </p:nvSpPr>
          <p:spPr>
            <a:xfrm>
              <a:off x="2525" y="9521"/>
              <a:ext cx="1134" cy="548"/>
            </a:xfrm>
            <a:prstGeom prst="rect">
              <a:avLst/>
            </a:prstGeom>
            <a:noFill/>
          </p:spPr>
          <p:txBody>
            <a:bodyPr wrap="square" rtlCol="0">
              <a:spAutoFit/>
            </a:bodyPr>
            <a:lstStyle/>
            <a:p>
              <a:r>
                <a:rPr kumimoji="1" lang="zh-CN" altLang="en-US" sz="1400" dirty="0" smtClean="0">
                  <a:solidFill>
                    <a:schemeClr val="bg1"/>
                  </a:solidFill>
                  <a:latin typeface="Microsoft YaHei Light" charset="-122"/>
                  <a:ea typeface="Microsoft YaHei Light" charset="-122"/>
                  <a:cs typeface="Microsoft YaHei Light" charset="-122"/>
                </a:rPr>
                <a:t>柜员</a:t>
              </a:r>
            </a:p>
          </p:txBody>
        </p:sp>
        <p:pic>
          <p:nvPicPr>
            <p:cNvPr id="49" name="Picture 2" descr="E:\工作\其他\ppt\ppt_icon\108.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27" y="5629"/>
              <a:ext cx="1559" cy="91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0" name="文本框 6"/>
            <p:cNvSpPr txBox="1"/>
            <p:nvPr/>
          </p:nvSpPr>
          <p:spPr>
            <a:xfrm>
              <a:off x="6069" y="5977"/>
              <a:ext cx="1630" cy="581"/>
            </a:xfrm>
            <a:prstGeom prst="rect">
              <a:avLst/>
            </a:prstGeom>
            <a:noFill/>
          </p:spPr>
          <p:txBody>
            <a:bodyPr wrap="square" rtlCol="0">
              <a:spAutoFit/>
            </a:bodyPr>
            <a:lstStyle/>
            <a:p>
              <a:r>
                <a:rPr kumimoji="1" lang="zh-CN" altLang="en-US" sz="1600" dirty="0" smtClean="0">
                  <a:solidFill>
                    <a:schemeClr val="bg1"/>
                  </a:solidFill>
                  <a:latin typeface="Microsoft YaHei Light" charset="-122"/>
                  <a:ea typeface="Microsoft YaHei Light" charset="-122"/>
                  <a:cs typeface="Microsoft YaHei Light" charset="-122"/>
                </a:rPr>
                <a:t>广域网</a:t>
              </a:r>
              <a:endParaRPr kumimoji="1" lang="zh-CN" altLang="en-US" sz="1600" dirty="0">
                <a:solidFill>
                  <a:schemeClr val="bg1"/>
                </a:solidFill>
                <a:latin typeface="Microsoft YaHei Light" charset="-122"/>
                <a:ea typeface="Microsoft YaHei Light" charset="-122"/>
                <a:cs typeface="Microsoft YaHei Light" charset="-122"/>
              </a:endParaRPr>
            </a:p>
          </p:txBody>
        </p:sp>
        <p:pic>
          <p:nvPicPr>
            <p:cNvPr id="13" name="图片 12" descr="c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3" y="8529"/>
              <a:ext cx="566" cy="612"/>
            </a:xfrm>
            <a:prstGeom prst="rect">
              <a:avLst/>
            </a:prstGeom>
          </p:spPr>
        </p:pic>
      </p:grpSp>
      <p:sp>
        <p:nvSpPr>
          <p:cNvPr id="51" name="TextBox 2"/>
          <p:cNvSpPr txBox="1">
            <a:spLocks noChangeArrowheads="1"/>
          </p:cNvSpPr>
          <p:nvPr/>
        </p:nvSpPr>
        <p:spPr bwMode="auto">
          <a:xfrm>
            <a:off x="1536119" y="2223351"/>
            <a:ext cx="3691890" cy="6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buFont typeface="Arial" panose="020B0604020202020204" pitchFamily="34" charset="0"/>
            </a:pPr>
            <a:r>
              <a:rPr lang="en-US" altLang="zh-CN" sz="1400" dirty="0">
                <a:solidFill>
                  <a:schemeClr val="bg1"/>
                </a:solidFill>
                <a:latin typeface="Microsoft YaHei Light" charset="-122"/>
                <a:ea typeface="Microsoft YaHei Light" charset="-122"/>
                <a:cs typeface="Microsoft YaHei Light" charset="-122"/>
                <a:sym typeface="+mn-ea"/>
              </a:rPr>
              <a:t>1</a:t>
            </a:r>
            <a:r>
              <a:rPr lang="zh-CN" altLang="zh-CN" sz="1400" dirty="0">
                <a:solidFill>
                  <a:schemeClr val="bg1"/>
                </a:solidFill>
                <a:latin typeface="Microsoft YaHei Light" charset="-122"/>
                <a:ea typeface="Microsoft YaHei Light" charset="-122"/>
                <a:cs typeface="Microsoft YaHei Light" charset="-122"/>
                <a:sym typeface="+mn-ea"/>
              </a:rPr>
              <a:t>个总行营业部</a:t>
            </a:r>
            <a:r>
              <a:rPr lang="zh-CN" altLang="zh-CN" sz="1400" dirty="0" smtClean="0">
                <a:solidFill>
                  <a:schemeClr val="bg1"/>
                </a:solidFill>
                <a:latin typeface="Microsoft YaHei Light" charset="-122"/>
                <a:ea typeface="Microsoft YaHei Light" charset="-122"/>
                <a:cs typeface="Microsoft YaHei Light" charset="-122"/>
                <a:sym typeface="+mn-ea"/>
              </a:rPr>
              <a:t>、</a:t>
            </a:r>
            <a:r>
              <a:rPr lang="en-US" altLang="zh-CN" sz="1400" dirty="0" smtClean="0">
                <a:solidFill>
                  <a:schemeClr val="bg1"/>
                </a:solidFill>
                <a:latin typeface="Microsoft YaHei Light" charset="-122"/>
                <a:ea typeface="Microsoft YaHei Light" charset="-122"/>
                <a:cs typeface="Microsoft YaHei Light" charset="-122"/>
                <a:sym typeface="+mn-ea"/>
              </a:rPr>
              <a:t>228</a:t>
            </a:r>
            <a:r>
              <a:rPr lang="zh-CN" altLang="zh-CN" sz="1400" dirty="0" smtClean="0">
                <a:solidFill>
                  <a:schemeClr val="bg1"/>
                </a:solidFill>
                <a:latin typeface="Microsoft YaHei Light" charset="-122"/>
                <a:ea typeface="Microsoft YaHei Light" charset="-122"/>
                <a:cs typeface="Microsoft YaHei Light" charset="-122"/>
                <a:sym typeface="+mn-ea"/>
              </a:rPr>
              <a:t>家</a:t>
            </a:r>
            <a:r>
              <a:rPr lang="zh-CN" altLang="en-US" sz="1400" dirty="0" smtClean="0">
                <a:solidFill>
                  <a:schemeClr val="bg1"/>
                </a:solidFill>
                <a:latin typeface="Microsoft YaHei Light" charset="-122"/>
                <a:ea typeface="Microsoft YaHei Light" charset="-122"/>
                <a:cs typeface="Microsoft YaHei Light" charset="-122"/>
                <a:sym typeface="+mn-ea"/>
              </a:rPr>
              <a:t>网点</a:t>
            </a:r>
            <a:r>
              <a:rPr lang="zh-CN" altLang="en-US" sz="1400" dirty="0">
                <a:solidFill>
                  <a:schemeClr val="bg1"/>
                </a:solidFill>
                <a:latin typeface="Microsoft YaHei Light" charset="-122"/>
                <a:ea typeface="Microsoft YaHei Light" charset="-122"/>
                <a:cs typeface="Microsoft YaHei Light" charset="-122"/>
                <a:sym typeface="+mn-ea"/>
              </a:rPr>
              <a:t>，</a:t>
            </a:r>
            <a:r>
              <a:rPr lang="zh-CN" altLang="zh-CN" sz="1400" dirty="0" smtClean="0">
                <a:solidFill>
                  <a:schemeClr val="bg1"/>
                </a:solidFill>
                <a:latin typeface="Microsoft YaHei Light" charset="-122"/>
                <a:ea typeface="Microsoft YaHei Light" charset="-122"/>
                <a:cs typeface="Microsoft YaHei Light" charset="-122"/>
                <a:sym typeface="+mn-ea"/>
              </a:rPr>
              <a:t>总计大概</a:t>
            </a:r>
            <a:r>
              <a:rPr lang="en-US" altLang="zh-CN" sz="1400" dirty="0" smtClean="0">
                <a:solidFill>
                  <a:schemeClr val="bg1"/>
                </a:solidFill>
                <a:latin typeface="Microsoft YaHei Light" charset="-122"/>
                <a:ea typeface="Microsoft YaHei Light" charset="-122"/>
                <a:cs typeface="Microsoft YaHei Light" charset="-122"/>
                <a:sym typeface="+mn-ea"/>
              </a:rPr>
              <a:t>1400</a:t>
            </a:r>
            <a:r>
              <a:rPr lang="zh-CN" altLang="zh-CN" sz="1400" dirty="0" smtClean="0">
                <a:solidFill>
                  <a:schemeClr val="bg1"/>
                </a:solidFill>
                <a:latin typeface="Microsoft YaHei Light" charset="-122"/>
                <a:ea typeface="Microsoft YaHei Light" charset="-122"/>
                <a:cs typeface="Microsoft YaHei Light" charset="-122"/>
                <a:sym typeface="+mn-ea"/>
              </a:rPr>
              <a:t>个</a:t>
            </a:r>
            <a:r>
              <a:rPr lang="zh-CN" altLang="zh-CN" sz="1400" dirty="0">
                <a:solidFill>
                  <a:schemeClr val="bg1"/>
                </a:solidFill>
                <a:latin typeface="Microsoft YaHei Light" charset="-122"/>
                <a:ea typeface="Microsoft YaHei Light" charset="-122"/>
                <a:cs typeface="Microsoft YaHei Light" charset="-122"/>
                <a:sym typeface="+mn-ea"/>
              </a:rPr>
              <a:t>营业</a:t>
            </a:r>
            <a:r>
              <a:rPr lang="zh-CN" altLang="zh-CN" sz="1400" dirty="0" smtClean="0">
                <a:solidFill>
                  <a:schemeClr val="bg1"/>
                </a:solidFill>
                <a:latin typeface="Microsoft YaHei Light" charset="-122"/>
                <a:ea typeface="Microsoft YaHei Light" charset="-122"/>
                <a:cs typeface="Microsoft YaHei Light" charset="-122"/>
                <a:sym typeface="+mn-ea"/>
              </a:rPr>
              <a:t>理财</a:t>
            </a:r>
            <a:r>
              <a:rPr lang="zh-CN" altLang="en-US" sz="1400" dirty="0" smtClean="0">
                <a:solidFill>
                  <a:schemeClr val="bg1"/>
                </a:solidFill>
                <a:latin typeface="Microsoft YaHei Light" charset="-122"/>
                <a:ea typeface="Microsoft YaHei Light" charset="-122"/>
                <a:cs typeface="Microsoft YaHei Light" charset="-122"/>
                <a:sym typeface="+mn-ea"/>
              </a:rPr>
              <a:t>终端，使用广角</a:t>
            </a:r>
            <a:r>
              <a:rPr lang="en-US" altLang="zh-CN" sz="1400" dirty="0" smtClean="0">
                <a:solidFill>
                  <a:schemeClr val="bg1"/>
                </a:solidFill>
                <a:latin typeface="Microsoft YaHei Light" charset="-122"/>
                <a:ea typeface="Microsoft YaHei Light" charset="-122"/>
                <a:cs typeface="Microsoft YaHei Light" charset="-122"/>
                <a:sym typeface="+mn-ea"/>
              </a:rPr>
              <a:t>USB</a:t>
            </a:r>
            <a:r>
              <a:rPr lang="zh-CN" altLang="en-US" sz="1400" dirty="0" smtClean="0">
                <a:solidFill>
                  <a:schemeClr val="bg1"/>
                </a:solidFill>
                <a:latin typeface="Microsoft YaHei Light" charset="-122"/>
                <a:ea typeface="Microsoft YaHei Light" charset="-122"/>
                <a:cs typeface="Microsoft YaHei Light" charset="-122"/>
                <a:sym typeface="+mn-ea"/>
              </a:rPr>
              <a:t>摄像头。</a:t>
            </a:r>
            <a:endParaRPr kumimoji="1" lang="zh-CN" altLang="en-US" sz="1400" dirty="0" smtClean="0">
              <a:solidFill>
                <a:schemeClr val="bg1"/>
              </a:solidFill>
              <a:latin typeface="Microsoft YaHei Light" charset="-122"/>
              <a:ea typeface="Microsoft YaHei Light" charset="-122"/>
              <a:cs typeface="Microsoft YaHei Light" charset="-122"/>
              <a:sym typeface="+mn-ea"/>
            </a:endParaRPr>
          </a:p>
        </p:txBody>
      </p:sp>
      <p:sp>
        <p:nvSpPr>
          <p:cNvPr id="52" name="TextBox 2"/>
          <p:cNvSpPr txBox="1">
            <a:spLocks noChangeArrowheads="1"/>
          </p:cNvSpPr>
          <p:nvPr/>
        </p:nvSpPr>
        <p:spPr bwMode="auto">
          <a:xfrm>
            <a:off x="1588189" y="3871176"/>
            <a:ext cx="3640455" cy="1051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buFont typeface="Arial" panose="020B0604020202020204" pitchFamily="34" charset="0"/>
            </a:pPr>
            <a:r>
              <a:rPr lang="en-US" altLang="zh-CN" sz="1400" dirty="0">
                <a:solidFill>
                  <a:schemeClr val="bg1"/>
                </a:solidFill>
                <a:latin typeface="Microsoft YaHei Light" charset="-122"/>
                <a:ea typeface="Microsoft YaHei Light" charset="-122"/>
                <a:cs typeface="Microsoft YaHei Light" charset="-122"/>
                <a:sym typeface="+mn-ea"/>
              </a:rPr>
              <a:t>3</a:t>
            </a:r>
            <a:r>
              <a:rPr lang="zh-CN" altLang="en-US" sz="1400" dirty="0">
                <a:solidFill>
                  <a:schemeClr val="bg1"/>
                </a:solidFill>
                <a:latin typeface="Microsoft YaHei Light" charset="-122"/>
                <a:ea typeface="Microsoft YaHei Light" charset="-122"/>
                <a:cs typeface="Microsoft YaHei Light" charset="-122"/>
                <a:sym typeface="+mn-ea"/>
              </a:rPr>
              <a:t>台服务器（</a:t>
            </a:r>
            <a:r>
              <a:rPr lang="en-US" altLang="zh-CN" sz="1400" dirty="0">
                <a:solidFill>
                  <a:schemeClr val="bg1"/>
                </a:solidFill>
                <a:latin typeface="Microsoft YaHei Light" charset="-122"/>
                <a:ea typeface="Microsoft YaHei Light" charset="-122"/>
                <a:cs typeface="Microsoft YaHei Light" charset="-122"/>
                <a:sym typeface="+mn-ea"/>
              </a:rPr>
              <a:t>8</a:t>
            </a:r>
            <a:r>
              <a:rPr lang="zh-CN" altLang="en-US" sz="1400" dirty="0">
                <a:solidFill>
                  <a:schemeClr val="bg1"/>
                </a:solidFill>
                <a:latin typeface="Microsoft YaHei Light" charset="-122"/>
                <a:ea typeface="Microsoft YaHei Light" charset="-122"/>
                <a:cs typeface="Microsoft YaHei Light" charset="-122"/>
                <a:sym typeface="+mn-ea"/>
              </a:rPr>
              <a:t>核</a:t>
            </a:r>
            <a:r>
              <a:rPr lang="en-US" altLang="zh-CN" sz="1400" dirty="0">
                <a:solidFill>
                  <a:schemeClr val="bg1"/>
                </a:solidFill>
                <a:latin typeface="Microsoft YaHei Light" charset="-122"/>
                <a:ea typeface="Microsoft YaHei Light" charset="-122"/>
                <a:cs typeface="Microsoft YaHei Light" charset="-122"/>
                <a:sym typeface="+mn-ea"/>
              </a:rPr>
              <a:t>32G</a:t>
            </a:r>
            <a:r>
              <a:rPr lang="zh-CN" altLang="en-US" sz="1400" dirty="0">
                <a:solidFill>
                  <a:schemeClr val="bg1"/>
                </a:solidFill>
                <a:latin typeface="Microsoft YaHei Light" charset="-122"/>
                <a:ea typeface="Microsoft YaHei Light" charset="-122"/>
                <a:cs typeface="Microsoft YaHei Light" charset="-122"/>
                <a:sym typeface="+mn-ea"/>
              </a:rPr>
              <a:t>内存）</a:t>
            </a:r>
            <a:r>
              <a:rPr lang="zh-CN" altLang="en-US" sz="1400" dirty="0" smtClean="0">
                <a:solidFill>
                  <a:schemeClr val="bg1"/>
                </a:solidFill>
                <a:latin typeface="Microsoft YaHei Light" charset="-122"/>
                <a:ea typeface="Microsoft YaHei Light" charset="-122"/>
                <a:cs typeface="Microsoft YaHei Light" charset="-122"/>
                <a:sym typeface="+mn-ea"/>
              </a:rPr>
              <a:t>，</a:t>
            </a:r>
            <a:r>
              <a:rPr lang="en-US" altLang="zh-CN" sz="1400" dirty="0" smtClean="0">
                <a:solidFill>
                  <a:schemeClr val="bg1"/>
                </a:solidFill>
                <a:latin typeface="Microsoft YaHei Light" charset="-122"/>
                <a:ea typeface="Microsoft YaHei Light" charset="-122"/>
                <a:cs typeface="Microsoft YaHei Light" charset="-122"/>
                <a:sym typeface="+mn-ea"/>
              </a:rPr>
              <a:t>NAS</a:t>
            </a:r>
            <a:r>
              <a:rPr lang="zh-CN" altLang="en-US" sz="1400" dirty="0" smtClean="0">
                <a:solidFill>
                  <a:schemeClr val="bg1"/>
                </a:solidFill>
                <a:latin typeface="Microsoft YaHei Light" charset="-122"/>
                <a:ea typeface="Microsoft YaHei Light" charset="-122"/>
                <a:cs typeface="Microsoft YaHei Light" charset="-122"/>
                <a:sym typeface="+mn-ea"/>
              </a:rPr>
              <a:t>存储。上线时间为</a:t>
            </a:r>
            <a:r>
              <a:rPr lang="en-US" altLang="zh-CN" sz="1400" dirty="0" smtClean="0">
                <a:solidFill>
                  <a:schemeClr val="bg1"/>
                </a:solidFill>
                <a:latin typeface="Microsoft YaHei Light" charset="-122"/>
                <a:ea typeface="Microsoft YaHei Light" charset="-122"/>
                <a:cs typeface="Microsoft YaHei Light" charset="-122"/>
                <a:sym typeface="+mn-ea"/>
              </a:rPr>
              <a:t>2016</a:t>
            </a:r>
            <a:r>
              <a:rPr lang="zh-CN" altLang="en-US" sz="1400" dirty="0" smtClean="0">
                <a:solidFill>
                  <a:schemeClr val="bg1"/>
                </a:solidFill>
                <a:latin typeface="Microsoft YaHei Light" charset="-122"/>
                <a:ea typeface="Microsoft YaHei Light" charset="-122"/>
                <a:cs typeface="Microsoft YaHei Light" charset="-122"/>
                <a:sym typeface="+mn-ea"/>
              </a:rPr>
              <a:t>年</a:t>
            </a:r>
            <a:r>
              <a:rPr lang="en-US" altLang="zh-CN" sz="1400" dirty="0" smtClean="0">
                <a:solidFill>
                  <a:schemeClr val="bg1"/>
                </a:solidFill>
                <a:latin typeface="Microsoft YaHei Light" charset="-122"/>
                <a:ea typeface="Microsoft YaHei Light" charset="-122"/>
                <a:cs typeface="Microsoft YaHei Light" charset="-122"/>
                <a:sym typeface="+mn-ea"/>
              </a:rPr>
              <a:t>1</a:t>
            </a:r>
            <a:r>
              <a:rPr lang="zh-CN" altLang="en-US" sz="1400" dirty="0" smtClean="0">
                <a:solidFill>
                  <a:schemeClr val="bg1"/>
                </a:solidFill>
                <a:latin typeface="Microsoft YaHei Light" charset="-122"/>
                <a:ea typeface="Microsoft YaHei Light" charset="-122"/>
                <a:cs typeface="Microsoft YaHei Light" charset="-122"/>
                <a:sym typeface="+mn-ea"/>
              </a:rPr>
              <a:t>月</a:t>
            </a:r>
            <a:r>
              <a:rPr lang="en-US" altLang="zh-CN" sz="1400" dirty="0" smtClean="0">
                <a:solidFill>
                  <a:schemeClr val="bg1"/>
                </a:solidFill>
                <a:latin typeface="Microsoft YaHei Light" charset="-122"/>
                <a:ea typeface="Microsoft YaHei Light" charset="-122"/>
                <a:cs typeface="Microsoft YaHei Light" charset="-122"/>
                <a:sym typeface="+mn-ea"/>
              </a:rPr>
              <a:t>1</a:t>
            </a:r>
            <a:r>
              <a:rPr lang="zh-CN" altLang="en-US" sz="1400" dirty="0" smtClean="0">
                <a:solidFill>
                  <a:schemeClr val="bg1"/>
                </a:solidFill>
                <a:latin typeface="Microsoft YaHei Light" charset="-122"/>
                <a:ea typeface="Microsoft YaHei Light" charset="-122"/>
                <a:cs typeface="Microsoft YaHei Light" charset="-122"/>
                <a:sym typeface="+mn-ea"/>
              </a:rPr>
              <a:t>日。</a:t>
            </a:r>
            <a:r>
              <a:rPr lang="zh-CN" altLang="zh-CN" sz="1400" dirty="0" smtClean="0">
                <a:solidFill>
                  <a:schemeClr val="bg1"/>
                </a:solidFill>
                <a:latin typeface="Microsoft YaHei Light" charset="-122"/>
                <a:ea typeface="Microsoft YaHei Light" charset="-122"/>
                <a:cs typeface="Microsoft YaHei Light" charset="-122"/>
                <a:sym typeface="+mn-ea"/>
              </a:rPr>
              <a:t> </a:t>
            </a:r>
            <a:endParaRPr kumimoji="1" lang="zh-CN" altLang="zh-CN" sz="1400" dirty="0" smtClean="0">
              <a:solidFill>
                <a:schemeClr val="bg1"/>
              </a:solidFill>
              <a:latin typeface="Microsoft YaHei Light" charset="-122"/>
              <a:ea typeface="Microsoft YaHei Light" charset="-122"/>
              <a:cs typeface="Microsoft YaHei Light" charset="-122"/>
              <a:sym typeface="+mn-ea"/>
            </a:endParaRPr>
          </a:p>
          <a:p>
            <a:pPr>
              <a:lnSpc>
                <a:spcPct val="150000"/>
              </a:lnSpc>
              <a:buFont typeface="Arial" panose="020B0604020202020204" pitchFamily="34" charset="0"/>
            </a:pPr>
            <a:endParaRPr kumimoji="1" lang="zh-CN" altLang="en-US" sz="1400" dirty="0">
              <a:solidFill>
                <a:schemeClr val="bg1"/>
              </a:solidFill>
              <a:latin typeface="Microsoft YaHei Light" charset="-122"/>
              <a:ea typeface="Microsoft YaHei Light" charset="-122"/>
              <a:cs typeface="Microsoft YaHei Light" charset="-122"/>
              <a:sym typeface="+mn-ea"/>
            </a:endParaRPr>
          </a:p>
        </p:txBody>
      </p:sp>
      <p:sp>
        <p:nvSpPr>
          <p:cNvPr id="53" name="文本框 1"/>
          <p:cNvSpPr txBox="1"/>
          <p:nvPr/>
        </p:nvSpPr>
        <p:spPr>
          <a:xfrm>
            <a:off x="1588189" y="4922736"/>
            <a:ext cx="2317115" cy="885190"/>
          </a:xfrm>
          <a:prstGeom prst="rect">
            <a:avLst/>
          </a:prstGeom>
          <a:noFill/>
          <a:ln>
            <a:noFill/>
          </a:ln>
        </p:spPr>
        <p:txBody>
          <a:bodyPr vert="horz" wrap="square" lIns="102860" tIns="51429" rIns="102860" bIns="51429" numCol="1" rtlCol="0" anchor="ctr" anchorCtr="0" compatLnSpc="1">
            <a:noAutofit/>
          </a:bodyPr>
          <a:lstStyle>
            <a:defPPr>
              <a:defRPr lang="zh-CN"/>
            </a:defPPr>
            <a:lvl1pPr defTabSz="102870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cs typeface="+mj-cs"/>
              </a:defRPr>
            </a:lvl1pPr>
            <a:lvl2pPr defTabSz="102870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2pPr>
            <a:lvl3pPr defTabSz="102870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3pPr>
            <a:lvl4pPr defTabSz="102870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4pPr>
            <a:lvl5pPr defTabSz="1028700" eaLnBrk="0" fontAlgn="base" hangingPunct="0">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5pPr>
            <a:lvl6pPr marL="457200" defTabSz="102870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6pPr>
            <a:lvl7pPr marL="914400" defTabSz="102870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7pPr>
            <a:lvl8pPr marL="1371600" defTabSz="102870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8pPr>
            <a:lvl9pPr marL="1828800" defTabSz="1028700" fontAlgn="base">
              <a:spcBef>
                <a:spcPct val="0"/>
              </a:spcBef>
              <a:spcAft>
                <a:spcPct val="0"/>
              </a:spcAft>
              <a:defRPr sz="2700" b="1">
                <a:solidFill>
                  <a:srgbClr val="00B0F0"/>
                </a:solidFill>
                <a:latin typeface="微软雅黑" panose="020B0503020204020204" pitchFamily="34" charset="-122"/>
                <a:ea typeface="微软雅黑" panose="020B0503020204020204" pitchFamily="34" charset="-122"/>
              </a:defRPr>
            </a:lvl9pPr>
          </a:lstStyle>
          <a:p>
            <a:pPr marL="171450" indent="-171450">
              <a:lnSpc>
                <a:spcPct val="150000"/>
              </a:lnSpc>
              <a:buClr>
                <a:schemeClr val="accent6"/>
              </a:buClr>
              <a:buFont typeface="Wingdings" panose="05000000000000000000" charset="0"/>
              <a:buChar char="u"/>
            </a:pPr>
            <a:r>
              <a:rPr lang="zh-CN" altLang="en-US" sz="1200" b="0" dirty="0">
                <a:solidFill>
                  <a:schemeClr val="bg1"/>
                </a:solidFill>
                <a:latin typeface="Microsoft YaHei Light" charset="-122"/>
                <a:ea typeface="Microsoft YaHei Light" charset="-122"/>
                <a:cs typeface="Microsoft YaHei Light" charset="-122"/>
              </a:rPr>
              <a:t>全集中化部署</a:t>
            </a:r>
          </a:p>
          <a:p>
            <a:pPr marL="171450" indent="-171450">
              <a:lnSpc>
                <a:spcPct val="150000"/>
              </a:lnSpc>
              <a:buClr>
                <a:schemeClr val="accent6"/>
              </a:buClr>
              <a:buFont typeface="Wingdings" panose="05000000000000000000" charset="0"/>
              <a:buChar char="u"/>
            </a:pPr>
            <a:r>
              <a:rPr lang="zh-CN" altLang="en-US" sz="1200" b="0" dirty="0" smtClean="0">
                <a:solidFill>
                  <a:schemeClr val="bg1"/>
                </a:solidFill>
                <a:latin typeface="Microsoft YaHei Light" charset="-122"/>
                <a:ea typeface="Microsoft YaHei Light" charset="-122"/>
                <a:cs typeface="Microsoft YaHei Light" charset="-122"/>
              </a:rPr>
              <a:t> 延时</a:t>
            </a:r>
            <a:r>
              <a:rPr lang="zh-CN" altLang="en-US" sz="1200" b="0" dirty="0">
                <a:solidFill>
                  <a:schemeClr val="bg1"/>
                </a:solidFill>
                <a:latin typeface="Microsoft YaHei Light" charset="-122"/>
                <a:ea typeface="Microsoft YaHei Light" charset="-122"/>
                <a:cs typeface="Microsoft YaHei Light" charset="-122"/>
              </a:rPr>
              <a:t>限速上传录像</a:t>
            </a:r>
          </a:p>
          <a:p>
            <a:pPr marL="171450" indent="-171450">
              <a:lnSpc>
                <a:spcPct val="150000"/>
              </a:lnSpc>
              <a:buClr>
                <a:schemeClr val="accent6"/>
              </a:buClr>
              <a:buFont typeface="Wingdings" panose="05000000000000000000" charset="0"/>
              <a:buChar char="u"/>
            </a:pPr>
            <a:r>
              <a:rPr lang="zh-CN" altLang="en-US" sz="1200" b="0" dirty="0">
                <a:solidFill>
                  <a:schemeClr val="bg1"/>
                </a:solidFill>
                <a:latin typeface="Microsoft YaHei Light" charset="-122"/>
                <a:ea typeface="Microsoft YaHei Light" charset="-122"/>
                <a:cs typeface="Microsoft YaHei Light" charset="-122"/>
              </a:rPr>
              <a:t>基于大数据的集中化架构</a:t>
            </a:r>
          </a:p>
        </p:txBody>
      </p:sp>
      <p:pic>
        <p:nvPicPr>
          <p:cNvPr id="54" name="图片 53" descr="图片1"/>
          <p:cNvPicPr>
            <a:picLocks noChangeAspect="1"/>
          </p:cNvPicPr>
          <p:nvPr/>
        </p:nvPicPr>
        <p:blipFill>
          <a:blip r:embed="rId9"/>
          <a:stretch>
            <a:fillRect/>
          </a:stretch>
        </p:blipFill>
        <p:spPr>
          <a:xfrm>
            <a:off x="748719" y="1799171"/>
            <a:ext cx="486410" cy="552450"/>
          </a:xfrm>
          <a:prstGeom prst="rect">
            <a:avLst/>
          </a:prstGeom>
        </p:spPr>
      </p:pic>
      <p:pic>
        <p:nvPicPr>
          <p:cNvPr id="55" name="图片 54" descr="图片2"/>
          <p:cNvPicPr>
            <a:picLocks noChangeAspect="1"/>
          </p:cNvPicPr>
          <p:nvPr/>
        </p:nvPicPr>
        <p:blipFill>
          <a:blip r:embed="rId10"/>
          <a:stretch>
            <a:fillRect/>
          </a:stretch>
        </p:blipFill>
        <p:spPr>
          <a:xfrm>
            <a:off x="781104" y="3436836"/>
            <a:ext cx="495300" cy="562610"/>
          </a:xfrm>
          <a:prstGeom prst="rect">
            <a:avLst/>
          </a:prstGeom>
        </p:spPr>
      </p:pic>
      <p:pic>
        <p:nvPicPr>
          <p:cNvPr id="58" name="图片 57" descr="4"/>
          <p:cNvPicPr>
            <a:picLocks noChangeAspect="1"/>
          </p:cNvPicPr>
          <p:nvPr/>
        </p:nvPicPr>
        <p:blipFill>
          <a:blip r:embed="rId11"/>
          <a:stretch>
            <a:fillRect/>
          </a:stretch>
        </p:blipFill>
        <p:spPr>
          <a:xfrm>
            <a:off x="9356094" y="207010"/>
            <a:ext cx="1486593" cy="394548"/>
          </a:xfrm>
          <a:prstGeom prst="rect">
            <a:avLst/>
          </a:prstGeom>
        </p:spPr>
      </p:pic>
      <p:sp>
        <p:nvSpPr>
          <p:cNvPr id="59" name="标题 58"/>
          <p:cNvSpPr>
            <a:spLocks noGrp="1"/>
          </p:cNvSpPr>
          <p:nvPr>
            <p:ph type="title"/>
          </p:nvPr>
        </p:nvSpPr>
        <p:spPr/>
        <p:txBody>
          <a:bodyPr/>
          <a:lstStyle/>
          <a:p>
            <a:r>
              <a:rPr kumimoji="1" lang="zh-CN" altLang="en-US" dirty="0" smtClean="0"/>
              <a:t>江南银行案例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25946" y="5000738"/>
            <a:ext cx="7784465" cy="532765"/>
          </a:xfrm>
          <a:prstGeom prst="rect">
            <a:avLst/>
          </a:prstGeom>
          <a:noFill/>
        </p:spPr>
        <p:txBody>
          <a:bodyPr wrap="square" rtlCol="0" anchor="t">
            <a:spAutoFit/>
          </a:bodyPr>
          <a:lstStyle/>
          <a:p>
            <a:r>
              <a:rPr lang="zh-CN" altLang="en-US" sz="1400" dirty="0">
                <a:solidFill>
                  <a:schemeClr val="bg1"/>
                </a:solidFill>
                <a:latin typeface="Microsoft YaHei Light" charset="-122"/>
                <a:ea typeface="Microsoft YaHei Light" charset="-122"/>
                <a:cs typeface="Microsoft YaHei Light" charset="-122"/>
              </a:rPr>
              <a:t>可视化质检支持与第三方系统平台的集成，为质检平台所需的录像文件、操作文本提供了标准的API接口。</a:t>
            </a:r>
          </a:p>
        </p:txBody>
      </p:sp>
      <p:pic>
        <p:nvPicPr>
          <p:cNvPr id="3" name="图片 2" descr="矢量智能对象"/>
          <p:cNvPicPr>
            <a:picLocks noChangeAspect="1"/>
          </p:cNvPicPr>
          <p:nvPr/>
        </p:nvPicPr>
        <p:blipFill>
          <a:blip r:embed="rId2"/>
          <a:stretch>
            <a:fillRect/>
          </a:stretch>
        </p:blipFill>
        <p:spPr>
          <a:xfrm>
            <a:off x="1325946" y="1525383"/>
            <a:ext cx="7783830" cy="3241040"/>
          </a:xfrm>
          <a:prstGeom prst="rect">
            <a:avLst/>
          </a:prstGeom>
        </p:spPr>
      </p:pic>
      <p:sp>
        <p:nvSpPr>
          <p:cNvPr id="4" name="圆角矩形 3"/>
          <p:cNvSpPr/>
          <p:nvPr/>
        </p:nvSpPr>
        <p:spPr>
          <a:xfrm>
            <a:off x="9341551" y="1512683"/>
            <a:ext cx="1746250" cy="915670"/>
          </a:xfrm>
          <a:prstGeom prst="roundRect">
            <a:avLst/>
          </a:prstGeom>
          <a:solidFill>
            <a:schemeClr val="accent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u="none" strike="noStrike" cap="none" normalizeH="0" baseline="0" smtClean="0">
              <a:ln>
                <a:noFill/>
              </a:ln>
              <a:solidFill>
                <a:schemeClr val="tx1"/>
              </a:solidFill>
              <a:effectLst/>
              <a:latin typeface="Microsoft YaHei Light" charset="-122"/>
              <a:ea typeface="Microsoft YaHei Light" charset="-122"/>
              <a:cs typeface="Microsoft YaHei Light" charset="-122"/>
            </a:endParaRPr>
          </a:p>
        </p:txBody>
      </p:sp>
      <p:sp>
        <p:nvSpPr>
          <p:cNvPr id="5" name="圆角矩形 4"/>
          <p:cNvSpPr/>
          <p:nvPr/>
        </p:nvSpPr>
        <p:spPr>
          <a:xfrm>
            <a:off x="9341551" y="2524873"/>
            <a:ext cx="1746250" cy="915670"/>
          </a:xfrm>
          <a:prstGeom prst="roundRect">
            <a:avLst/>
          </a:prstGeom>
          <a:solidFill>
            <a:srgbClr val="137DEC"/>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1800" u="none" strike="noStrike" cap="none" normalizeH="0" baseline="0" smtClean="0">
              <a:ln>
                <a:noFill/>
              </a:ln>
              <a:solidFill>
                <a:schemeClr val="tx1"/>
              </a:solidFill>
              <a:effectLst/>
              <a:latin typeface="Microsoft YaHei Light" charset="-122"/>
              <a:ea typeface="Microsoft YaHei Light" charset="-122"/>
              <a:cs typeface="Microsoft YaHei Light" charset="-122"/>
            </a:endParaRPr>
          </a:p>
        </p:txBody>
      </p:sp>
      <p:sp>
        <p:nvSpPr>
          <p:cNvPr id="6" name="圆角矩形 5"/>
          <p:cNvSpPr/>
          <p:nvPr/>
        </p:nvSpPr>
        <p:spPr>
          <a:xfrm>
            <a:off x="9344091" y="4554968"/>
            <a:ext cx="1746250" cy="915670"/>
          </a:xfrm>
          <a:prstGeom prst="roundRect">
            <a:avLst/>
          </a:prstGeom>
          <a:solidFill>
            <a:srgbClr val="ED7C31"/>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zh-CN" sz="1800" u="none" strike="noStrike" cap="none" normalizeH="0" baseline="0" smtClean="0">
              <a:ln>
                <a:noFill/>
              </a:ln>
              <a:solidFill>
                <a:schemeClr val="tx1"/>
              </a:solidFill>
              <a:effectLst/>
              <a:latin typeface="Microsoft YaHei Light" charset="-122"/>
              <a:ea typeface="Microsoft YaHei Light" charset="-122"/>
              <a:cs typeface="Microsoft YaHei Light" charset="-122"/>
            </a:endParaRPr>
          </a:p>
        </p:txBody>
      </p:sp>
      <p:sp>
        <p:nvSpPr>
          <p:cNvPr id="7" name="圆角矩形 6"/>
          <p:cNvSpPr/>
          <p:nvPr/>
        </p:nvSpPr>
        <p:spPr>
          <a:xfrm>
            <a:off x="9341551" y="3542778"/>
            <a:ext cx="1746250" cy="915670"/>
          </a:xfrm>
          <a:prstGeom prst="roundRect">
            <a:avLst/>
          </a:prstGeom>
          <a:solidFill>
            <a:srgbClr val="01455C"/>
          </a:solidFill>
          <a:ln w="9525" cap="flat" cmpd="sng" algn="ctr">
            <a:noFill/>
            <a:prstDash val="solid"/>
            <a:round/>
            <a:headEnd type="none" w="med" len="med"/>
            <a:tailEnd type="none" w="med" len="med"/>
          </a:ln>
        </p:spPr>
        <p:txBody>
          <a:bodyPr vert="horz" wrap="square" lIns="91440" tIns="45720" rIns="91440" bIns="45720" numCol="1"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en-US" altLang="zh-CN" sz="1800" u="none" strike="noStrike" cap="none" normalizeH="0" baseline="0" smtClean="0">
              <a:ln>
                <a:noFill/>
              </a:ln>
              <a:solidFill>
                <a:schemeClr val="tx1"/>
              </a:solidFill>
              <a:effectLst/>
              <a:latin typeface="Microsoft YaHei Light" charset="-122"/>
              <a:ea typeface="Microsoft YaHei Light" charset="-122"/>
              <a:cs typeface="Microsoft YaHei Light" charset="-122"/>
            </a:endParaRPr>
          </a:p>
        </p:txBody>
      </p:sp>
      <p:grpSp>
        <p:nvGrpSpPr>
          <p:cNvPr id="8" name="组合 78"/>
          <p:cNvGrpSpPr/>
          <p:nvPr/>
        </p:nvGrpSpPr>
        <p:grpSpPr>
          <a:xfrm>
            <a:off x="9570151" y="1707408"/>
            <a:ext cx="1292860" cy="3586480"/>
            <a:chOff x="14799" y="3579"/>
            <a:chExt cx="2036" cy="5648"/>
          </a:xfrm>
        </p:grpSpPr>
        <p:sp>
          <p:nvSpPr>
            <p:cNvPr id="9" name="TextBox 23"/>
            <p:cNvSpPr txBox="1"/>
            <p:nvPr/>
          </p:nvSpPr>
          <p:spPr>
            <a:xfrm>
              <a:off x="14799" y="3579"/>
              <a:ext cx="2037" cy="839"/>
            </a:xfrm>
            <a:prstGeom prst="rect">
              <a:avLst/>
            </a:prstGeom>
            <a:noFill/>
          </p:spPr>
          <p:txBody>
            <a:bodyPr wrap="square" rtlCol="0">
              <a:spAutoFit/>
            </a:bodyPr>
            <a:lstStyle/>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边听边看</a:t>
              </a:r>
            </a:p>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可视化质检</a:t>
              </a:r>
              <a:endParaRPr kumimoji="0" lang="zh-CN" altLang="en-US" sz="1400" u="none" strike="noStrike" kern="0" cap="none" spc="0" normalizeH="0" baseline="0" noProof="0" dirty="0">
                <a:ln>
                  <a:noFill/>
                </a:ln>
                <a:solidFill>
                  <a:sysClr val="window" lastClr="FFFFFF"/>
                </a:solidFill>
                <a:effectLst/>
                <a:uLnTx/>
                <a:uFillTx/>
                <a:latin typeface="Microsoft YaHei Light" charset="-122"/>
                <a:ea typeface="Microsoft YaHei Light" charset="-122"/>
                <a:cs typeface="Microsoft YaHei Light" charset="-122"/>
              </a:endParaRPr>
            </a:p>
          </p:txBody>
        </p:sp>
        <p:sp>
          <p:nvSpPr>
            <p:cNvPr id="10" name="TextBox 23"/>
            <p:cNvSpPr txBox="1"/>
            <p:nvPr/>
          </p:nvSpPr>
          <p:spPr>
            <a:xfrm>
              <a:off x="14799" y="5213"/>
              <a:ext cx="2037" cy="839"/>
            </a:xfrm>
            <a:prstGeom prst="rect">
              <a:avLst/>
            </a:prstGeom>
            <a:noFill/>
          </p:spPr>
          <p:txBody>
            <a:bodyPr wrap="square" rtlCol="0">
              <a:spAutoFit/>
            </a:bodyPr>
            <a:lstStyle/>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丰富的</a:t>
              </a:r>
            </a:p>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质检数据源</a:t>
              </a:r>
              <a:endParaRPr kumimoji="0" lang="zh-CN" altLang="en-US" sz="1400" u="none" strike="noStrike" kern="0" cap="none" spc="0" normalizeH="0" baseline="0" noProof="0" dirty="0">
                <a:ln>
                  <a:noFill/>
                </a:ln>
                <a:solidFill>
                  <a:sysClr val="window" lastClr="FFFFFF"/>
                </a:solidFill>
                <a:effectLst/>
                <a:uLnTx/>
                <a:uFillTx/>
                <a:latin typeface="Microsoft YaHei Light" charset="-122"/>
                <a:ea typeface="Microsoft YaHei Light" charset="-122"/>
                <a:cs typeface="Microsoft YaHei Light" charset="-122"/>
              </a:endParaRPr>
            </a:p>
          </p:txBody>
        </p:sp>
        <p:sp>
          <p:nvSpPr>
            <p:cNvPr id="11" name="TextBox 23"/>
            <p:cNvSpPr txBox="1"/>
            <p:nvPr/>
          </p:nvSpPr>
          <p:spPr>
            <a:xfrm>
              <a:off x="14799" y="6801"/>
              <a:ext cx="2037" cy="839"/>
            </a:xfrm>
            <a:prstGeom prst="rect">
              <a:avLst/>
            </a:prstGeom>
            <a:noFill/>
          </p:spPr>
          <p:txBody>
            <a:bodyPr wrap="square" rtlCol="0">
              <a:spAutoFit/>
            </a:bodyPr>
            <a:lstStyle/>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提高</a:t>
              </a:r>
            </a:p>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质检命中率</a:t>
              </a:r>
              <a:endParaRPr kumimoji="0" lang="zh-CN" altLang="en-US" sz="1400" u="none" strike="noStrike" kern="0" cap="none" spc="0" normalizeH="0" baseline="0" noProof="0" dirty="0">
                <a:ln>
                  <a:noFill/>
                </a:ln>
                <a:solidFill>
                  <a:sysClr val="window" lastClr="FFFFFF"/>
                </a:solidFill>
                <a:effectLst/>
                <a:uLnTx/>
                <a:uFillTx/>
                <a:latin typeface="Microsoft YaHei Light" charset="-122"/>
                <a:ea typeface="Microsoft YaHei Light" charset="-122"/>
                <a:cs typeface="Microsoft YaHei Light" charset="-122"/>
              </a:endParaRPr>
            </a:p>
          </p:txBody>
        </p:sp>
        <p:sp>
          <p:nvSpPr>
            <p:cNvPr id="12" name="TextBox 23"/>
            <p:cNvSpPr txBox="1"/>
            <p:nvPr/>
          </p:nvSpPr>
          <p:spPr>
            <a:xfrm>
              <a:off x="14799" y="8389"/>
              <a:ext cx="2037" cy="839"/>
            </a:xfrm>
            <a:prstGeom prst="rect">
              <a:avLst/>
            </a:prstGeom>
            <a:noFill/>
          </p:spPr>
          <p:txBody>
            <a:bodyPr wrap="square" rtlCol="0">
              <a:spAutoFit/>
            </a:bodyPr>
            <a:lstStyle/>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节省</a:t>
              </a:r>
            </a:p>
            <a:p>
              <a:pPr lvl="0" algn="ctr">
                <a:defRPr/>
              </a:pPr>
              <a:r>
                <a:rPr kumimoji="0" lang="zh-CN" altLang="en-US" sz="1400" u="none" strike="noStrike" kern="0" cap="none" spc="0" normalizeH="0" baseline="0" noProof="0" dirty="0" smtClean="0">
                  <a:ln>
                    <a:noFill/>
                  </a:ln>
                  <a:solidFill>
                    <a:sysClr val="window" lastClr="FFFFFF"/>
                  </a:solidFill>
                  <a:effectLst/>
                  <a:uLnTx/>
                  <a:uFillTx/>
                  <a:latin typeface="Microsoft YaHei Light" charset="-122"/>
                  <a:ea typeface="Microsoft YaHei Light" charset="-122"/>
                  <a:cs typeface="Microsoft YaHei Light" charset="-122"/>
                </a:rPr>
                <a:t>人工成本</a:t>
              </a:r>
              <a:endParaRPr kumimoji="0" lang="zh-CN" altLang="en-US" sz="1400" u="none" strike="noStrike" kern="0" cap="none" spc="0" normalizeH="0" baseline="0" noProof="0" dirty="0">
                <a:ln>
                  <a:noFill/>
                </a:ln>
                <a:solidFill>
                  <a:sysClr val="window" lastClr="FFFFFF"/>
                </a:solidFill>
                <a:effectLst/>
                <a:uLnTx/>
                <a:uFillTx/>
                <a:latin typeface="Microsoft YaHei Light" charset="-122"/>
                <a:ea typeface="Microsoft YaHei Light" charset="-122"/>
                <a:cs typeface="Microsoft YaHei Light" charset="-122"/>
              </a:endParaRPr>
            </a:p>
          </p:txBody>
        </p:sp>
      </p:grpSp>
      <p:pic>
        <p:nvPicPr>
          <p:cNvPr id="15" name="图片 14" descr="图片4"/>
          <p:cNvPicPr>
            <a:picLocks noChangeAspect="1"/>
          </p:cNvPicPr>
          <p:nvPr/>
        </p:nvPicPr>
        <p:blipFill>
          <a:blip r:embed="rId3"/>
          <a:stretch>
            <a:fillRect/>
          </a:stretch>
        </p:blipFill>
        <p:spPr>
          <a:xfrm>
            <a:off x="8510270" y="207009"/>
            <a:ext cx="2319945" cy="411555"/>
          </a:xfrm>
          <a:prstGeom prst="rect">
            <a:avLst/>
          </a:prstGeom>
        </p:spPr>
      </p:pic>
      <p:sp>
        <p:nvSpPr>
          <p:cNvPr id="16" name="标题 15"/>
          <p:cNvSpPr>
            <a:spLocks noGrp="1"/>
          </p:cNvSpPr>
          <p:nvPr>
            <p:ph type="title"/>
          </p:nvPr>
        </p:nvSpPr>
        <p:spPr/>
        <p:txBody>
          <a:bodyPr/>
          <a:lstStyle/>
          <a:p>
            <a:r>
              <a:rPr kumimoji="1" lang="zh-CN" altLang="en-US" dirty="0" smtClean="0"/>
              <a:t>中移在线案例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spect="1"/>
          </p:cNvSpPr>
          <p:nvPr/>
        </p:nvSpPr>
        <p:spPr>
          <a:xfrm>
            <a:off x="4485005" y="2808605"/>
            <a:ext cx="2241550" cy="2242185"/>
          </a:xfrm>
          <a:prstGeom prst="ellipse">
            <a:avLst/>
          </a:prstGeom>
          <a:solidFill>
            <a:schemeClr val="accent2"/>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3" name="空心弧 2"/>
          <p:cNvSpPr>
            <a:spLocks noChangeAspect="1"/>
          </p:cNvSpPr>
          <p:nvPr/>
        </p:nvSpPr>
        <p:spPr>
          <a:xfrm>
            <a:off x="3924300" y="2248535"/>
            <a:ext cx="3364230" cy="3362960"/>
          </a:xfrm>
          <a:custGeom>
            <a:avLst/>
            <a:gdLst/>
            <a:ahLst/>
            <a:cxnLst>
              <a:cxn ang="0">
                <a:pos x="2160000" y="0"/>
              </a:cxn>
              <a:cxn ang="0">
                <a:pos x="4320000" y="2160000"/>
              </a:cxn>
              <a:cxn ang="0">
                <a:pos x="2160000" y="4320000"/>
              </a:cxn>
              <a:cxn ang="0">
                <a:pos x="2160000" y="4190400"/>
              </a:cxn>
              <a:cxn ang="0">
                <a:pos x="4190400" y="2160000"/>
              </a:cxn>
              <a:cxn ang="0">
                <a:pos x="2160000" y="129600"/>
              </a:cxn>
              <a:cxn ang="0">
                <a:pos x="2160000" y="0"/>
              </a:cxn>
            </a:cxnLst>
            <a:rect l="0" t="0" r="0" b="0"/>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accent2">
              <a:alpha val="100000"/>
            </a:schemeClr>
          </a:solidFill>
          <a:ln w="9525">
            <a:noFill/>
          </a:ln>
        </p:spPr>
        <p:txBody>
          <a:bodyPr/>
          <a:lstStyle/>
          <a:p>
            <a:endParaRPr lang="zh-CN" altLang="en-US">
              <a:latin typeface="Microsoft YaHei Light" charset="-122"/>
              <a:ea typeface="Microsoft YaHei Light" charset="-122"/>
              <a:cs typeface="Microsoft YaHei Light" charset="-122"/>
            </a:endParaRPr>
          </a:p>
        </p:txBody>
      </p:sp>
      <p:sp>
        <p:nvSpPr>
          <p:cNvPr id="4" name="椭圆 5"/>
          <p:cNvSpPr>
            <a:spLocks noChangeAspect="1"/>
          </p:cNvSpPr>
          <p:nvPr/>
        </p:nvSpPr>
        <p:spPr>
          <a:xfrm>
            <a:off x="6301740" y="2390775"/>
            <a:ext cx="349885" cy="349885"/>
          </a:xfrm>
          <a:prstGeom prst="ellipse">
            <a:avLst/>
          </a:prstGeom>
          <a:solidFill>
            <a:schemeClr val="accent2"/>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5" name="椭圆 6"/>
          <p:cNvSpPr>
            <a:spLocks noChangeAspect="1"/>
          </p:cNvSpPr>
          <p:nvPr/>
        </p:nvSpPr>
        <p:spPr>
          <a:xfrm>
            <a:off x="7001510" y="3300730"/>
            <a:ext cx="351155" cy="349885"/>
          </a:xfrm>
          <a:prstGeom prst="ellipse">
            <a:avLst/>
          </a:prstGeom>
          <a:solidFill>
            <a:srgbClr val="137DEC"/>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6" name="椭圆 7"/>
          <p:cNvSpPr>
            <a:spLocks noChangeAspect="1"/>
          </p:cNvSpPr>
          <p:nvPr/>
        </p:nvSpPr>
        <p:spPr>
          <a:xfrm>
            <a:off x="7001510" y="4208780"/>
            <a:ext cx="351155" cy="351155"/>
          </a:xfrm>
          <a:prstGeom prst="ellipse">
            <a:avLst/>
          </a:prstGeom>
          <a:solidFill>
            <a:schemeClr val="accent2"/>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7" name="椭圆 10"/>
          <p:cNvSpPr>
            <a:spLocks noChangeAspect="1"/>
          </p:cNvSpPr>
          <p:nvPr/>
        </p:nvSpPr>
        <p:spPr>
          <a:xfrm>
            <a:off x="6301740" y="5118735"/>
            <a:ext cx="349885" cy="349885"/>
          </a:xfrm>
          <a:prstGeom prst="ellipse">
            <a:avLst/>
          </a:prstGeom>
          <a:solidFill>
            <a:srgbClr val="137DEC"/>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8" name="椭圆 11"/>
          <p:cNvSpPr>
            <a:spLocks noChangeAspect="1"/>
          </p:cNvSpPr>
          <p:nvPr/>
        </p:nvSpPr>
        <p:spPr>
          <a:xfrm>
            <a:off x="8213725" y="2215515"/>
            <a:ext cx="701040" cy="701040"/>
          </a:xfrm>
          <a:prstGeom prst="ellipse">
            <a:avLst/>
          </a:prstGeom>
          <a:solidFill>
            <a:schemeClr val="accent2"/>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9" name="椭圆 12"/>
          <p:cNvSpPr>
            <a:spLocks noChangeAspect="1"/>
          </p:cNvSpPr>
          <p:nvPr/>
        </p:nvSpPr>
        <p:spPr>
          <a:xfrm>
            <a:off x="9540875" y="3124835"/>
            <a:ext cx="701040" cy="701040"/>
          </a:xfrm>
          <a:prstGeom prst="ellipse">
            <a:avLst/>
          </a:prstGeom>
          <a:solidFill>
            <a:srgbClr val="137DEC"/>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10" name="椭圆 13"/>
          <p:cNvSpPr>
            <a:spLocks noChangeAspect="1"/>
          </p:cNvSpPr>
          <p:nvPr/>
        </p:nvSpPr>
        <p:spPr>
          <a:xfrm>
            <a:off x="9540875" y="4034790"/>
            <a:ext cx="701040" cy="699770"/>
          </a:xfrm>
          <a:prstGeom prst="ellipse">
            <a:avLst/>
          </a:prstGeom>
          <a:solidFill>
            <a:schemeClr val="accent2"/>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sp>
        <p:nvSpPr>
          <p:cNvPr id="11" name="椭圆 14"/>
          <p:cNvSpPr>
            <a:spLocks noChangeAspect="1"/>
          </p:cNvSpPr>
          <p:nvPr/>
        </p:nvSpPr>
        <p:spPr>
          <a:xfrm>
            <a:off x="8213725" y="4942840"/>
            <a:ext cx="701040" cy="701040"/>
          </a:xfrm>
          <a:prstGeom prst="ellipse">
            <a:avLst/>
          </a:prstGeom>
          <a:solidFill>
            <a:srgbClr val="137DEC"/>
          </a:solidFill>
          <a:ln w="9525">
            <a:noFill/>
          </a:ln>
        </p:spPr>
        <p:txBody>
          <a:bodyPr anchor="ctr"/>
          <a:lstStyle/>
          <a:p>
            <a:pPr lvl="0" algn="ctr" eaLnBrk="1" hangingPunct="1"/>
            <a:endParaRPr lang="zh-CN" altLang="en-US" dirty="0">
              <a:solidFill>
                <a:srgbClr val="FFFFFF"/>
              </a:solidFill>
              <a:latin typeface="Microsoft YaHei Light" charset="-122"/>
              <a:ea typeface="Microsoft YaHei Light" charset="-122"/>
              <a:cs typeface="Microsoft YaHei Light" charset="-122"/>
            </a:endParaRPr>
          </a:p>
        </p:txBody>
      </p:sp>
      <p:cxnSp>
        <p:nvCxnSpPr>
          <p:cNvPr id="12" name="直接连接符 4"/>
          <p:cNvCxnSpPr/>
          <p:nvPr/>
        </p:nvCxnSpPr>
        <p:spPr>
          <a:xfrm>
            <a:off x="6651625" y="2553970"/>
            <a:ext cx="1562100" cy="0"/>
          </a:xfrm>
          <a:prstGeom prst="line">
            <a:avLst/>
          </a:prstGeom>
          <a:ln w="9525" cap="flat" cmpd="sng">
            <a:solidFill>
              <a:srgbClr val="BFBFBF"/>
            </a:solidFill>
            <a:prstDash val="solid"/>
            <a:headEnd type="none" w="med" len="med"/>
            <a:tailEnd type="none" w="med" len="med"/>
          </a:ln>
        </p:spPr>
      </p:cxnSp>
      <p:cxnSp>
        <p:nvCxnSpPr>
          <p:cNvPr id="13" name="直接连接符 16"/>
          <p:cNvCxnSpPr/>
          <p:nvPr/>
        </p:nvCxnSpPr>
        <p:spPr>
          <a:xfrm flipV="1">
            <a:off x="7352665" y="3463290"/>
            <a:ext cx="2188210" cy="635"/>
          </a:xfrm>
          <a:prstGeom prst="line">
            <a:avLst/>
          </a:prstGeom>
          <a:ln w="9525" cap="flat" cmpd="sng">
            <a:solidFill>
              <a:srgbClr val="BFBFBF"/>
            </a:solidFill>
            <a:prstDash val="solid"/>
            <a:headEnd type="none" w="med" len="med"/>
            <a:tailEnd type="none" w="med" len="med"/>
          </a:ln>
        </p:spPr>
      </p:cxnSp>
      <p:cxnSp>
        <p:nvCxnSpPr>
          <p:cNvPr id="14" name="直接连接符 18"/>
          <p:cNvCxnSpPr/>
          <p:nvPr/>
        </p:nvCxnSpPr>
        <p:spPr>
          <a:xfrm>
            <a:off x="7352665" y="4372610"/>
            <a:ext cx="2188210" cy="0"/>
          </a:xfrm>
          <a:prstGeom prst="line">
            <a:avLst/>
          </a:prstGeom>
          <a:ln w="9525" cap="flat" cmpd="sng">
            <a:solidFill>
              <a:srgbClr val="BFBFBF"/>
            </a:solidFill>
            <a:prstDash val="solid"/>
            <a:headEnd type="none" w="med" len="med"/>
            <a:tailEnd type="none" w="med" len="med"/>
          </a:ln>
        </p:spPr>
      </p:cxnSp>
      <p:cxnSp>
        <p:nvCxnSpPr>
          <p:cNvPr id="15" name="直接连接符 20"/>
          <p:cNvCxnSpPr/>
          <p:nvPr/>
        </p:nvCxnSpPr>
        <p:spPr>
          <a:xfrm flipV="1">
            <a:off x="6651625" y="5281295"/>
            <a:ext cx="1562100" cy="635"/>
          </a:xfrm>
          <a:prstGeom prst="line">
            <a:avLst/>
          </a:prstGeom>
          <a:ln w="9525" cap="flat" cmpd="sng">
            <a:solidFill>
              <a:srgbClr val="BFBFBF"/>
            </a:solidFill>
            <a:prstDash val="solid"/>
            <a:headEnd type="none" w="med" len="med"/>
            <a:tailEnd type="none" w="med" len="med"/>
          </a:ln>
        </p:spPr>
      </p:cxnSp>
      <p:sp>
        <p:nvSpPr>
          <p:cNvPr id="16" name="文本框 21"/>
          <p:cNvSpPr txBox="1"/>
          <p:nvPr/>
        </p:nvSpPr>
        <p:spPr>
          <a:xfrm>
            <a:off x="8914765" y="2344420"/>
            <a:ext cx="1988820" cy="369653"/>
          </a:xfrm>
          <a:prstGeom prst="rect">
            <a:avLst/>
          </a:prstGeom>
          <a:noFill/>
          <a:ln w="9525">
            <a:noFill/>
          </a:ln>
        </p:spPr>
        <p:txBody>
          <a:bodyPr wrap="square">
            <a:spAutoFit/>
          </a:bodyPr>
          <a:lstStyle/>
          <a:p>
            <a:pPr lvl="0" eaLnBrk="1" hangingPunct="1">
              <a:lnSpc>
                <a:spcPct val="125000"/>
              </a:lnSpc>
              <a:spcAft>
                <a:spcPts val="800"/>
              </a:spcAft>
            </a:pPr>
            <a:r>
              <a:rPr lang="en-US" altLang="x-none" sz="1600" dirty="0">
                <a:solidFill>
                  <a:schemeClr val="bg1"/>
                </a:solidFill>
                <a:latin typeface="Microsoft YaHei Light" charset="-122"/>
                <a:ea typeface="Microsoft YaHei Light" charset="-122"/>
                <a:cs typeface="Microsoft YaHei Light" charset="-122"/>
              </a:rPr>
              <a:t>户籍系统 业务办理</a:t>
            </a:r>
          </a:p>
        </p:txBody>
      </p:sp>
      <p:sp>
        <p:nvSpPr>
          <p:cNvPr id="17" name="文本框 22"/>
          <p:cNvSpPr txBox="1"/>
          <p:nvPr/>
        </p:nvSpPr>
        <p:spPr>
          <a:xfrm>
            <a:off x="10241915" y="4199890"/>
            <a:ext cx="1546225" cy="369653"/>
          </a:xfrm>
          <a:prstGeom prst="rect">
            <a:avLst/>
          </a:prstGeom>
          <a:noFill/>
          <a:ln w="9525">
            <a:noFill/>
          </a:ln>
        </p:spPr>
        <p:txBody>
          <a:bodyPr wrap="square">
            <a:spAutoFit/>
          </a:bodyPr>
          <a:lstStyle/>
          <a:p>
            <a:pPr lvl="0" eaLnBrk="1" hangingPunct="1">
              <a:lnSpc>
                <a:spcPct val="125000"/>
              </a:lnSpc>
              <a:spcAft>
                <a:spcPts val="800"/>
              </a:spcAft>
            </a:pPr>
            <a:r>
              <a:rPr lang="en-US" altLang="x-none" sz="1600" dirty="0">
                <a:solidFill>
                  <a:schemeClr val="bg1"/>
                </a:solidFill>
                <a:latin typeface="Microsoft YaHei Light" charset="-122"/>
                <a:ea typeface="Microsoft YaHei Light" charset="-122"/>
                <a:cs typeface="Microsoft YaHei Light" charset="-122"/>
              </a:rPr>
              <a:t>重要案卷调阅</a:t>
            </a:r>
          </a:p>
        </p:txBody>
      </p:sp>
      <p:sp>
        <p:nvSpPr>
          <p:cNvPr id="18" name="文本框 23"/>
          <p:cNvSpPr txBox="1"/>
          <p:nvPr/>
        </p:nvSpPr>
        <p:spPr>
          <a:xfrm>
            <a:off x="10241915" y="3254375"/>
            <a:ext cx="1950085" cy="369653"/>
          </a:xfrm>
          <a:prstGeom prst="rect">
            <a:avLst/>
          </a:prstGeom>
          <a:noFill/>
          <a:ln w="9525">
            <a:noFill/>
          </a:ln>
        </p:spPr>
        <p:txBody>
          <a:bodyPr wrap="square">
            <a:spAutoFit/>
          </a:bodyPr>
          <a:lstStyle/>
          <a:p>
            <a:pPr lvl="0" eaLnBrk="1" hangingPunct="1">
              <a:lnSpc>
                <a:spcPct val="125000"/>
              </a:lnSpc>
              <a:spcAft>
                <a:spcPts val="800"/>
              </a:spcAft>
            </a:pPr>
            <a:r>
              <a:rPr lang="en-US" altLang="x-none" sz="1600" dirty="0">
                <a:solidFill>
                  <a:schemeClr val="bg1"/>
                </a:solidFill>
                <a:latin typeface="Microsoft YaHei Light" charset="-122"/>
                <a:ea typeface="Microsoft YaHei Light" charset="-122"/>
                <a:cs typeface="Microsoft YaHei Light" charset="-122"/>
              </a:rPr>
              <a:t>重要情报跟踪系统</a:t>
            </a:r>
          </a:p>
        </p:txBody>
      </p:sp>
      <p:sp>
        <p:nvSpPr>
          <p:cNvPr id="19" name="文本框 24"/>
          <p:cNvSpPr txBox="1"/>
          <p:nvPr/>
        </p:nvSpPr>
        <p:spPr>
          <a:xfrm>
            <a:off x="8914765" y="5095875"/>
            <a:ext cx="1492250" cy="369653"/>
          </a:xfrm>
          <a:prstGeom prst="rect">
            <a:avLst/>
          </a:prstGeom>
          <a:noFill/>
          <a:ln w="9525">
            <a:noFill/>
          </a:ln>
        </p:spPr>
        <p:txBody>
          <a:bodyPr wrap="square">
            <a:spAutoFit/>
          </a:bodyPr>
          <a:lstStyle/>
          <a:p>
            <a:pPr lvl="0" eaLnBrk="1" hangingPunct="1">
              <a:lnSpc>
                <a:spcPct val="125000"/>
              </a:lnSpc>
              <a:spcAft>
                <a:spcPts val="800"/>
              </a:spcAft>
            </a:pPr>
            <a:r>
              <a:rPr lang="en-US" altLang="x-none" sz="1600" dirty="0">
                <a:solidFill>
                  <a:schemeClr val="bg1"/>
                </a:solidFill>
                <a:latin typeface="Microsoft YaHei Light" charset="-122"/>
                <a:ea typeface="Microsoft YaHei Light" charset="-122"/>
                <a:cs typeface="Microsoft YaHei Light" charset="-122"/>
              </a:rPr>
              <a:t>信访全程双录</a:t>
            </a:r>
          </a:p>
        </p:txBody>
      </p:sp>
      <p:sp>
        <p:nvSpPr>
          <p:cNvPr id="20" name="文本框 34"/>
          <p:cNvSpPr txBox="1"/>
          <p:nvPr/>
        </p:nvSpPr>
        <p:spPr>
          <a:xfrm>
            <a:off x="4748530" y="3475990"/>
            <a:ext cx="1715770" cy="878840"/>
          </a:xfrm>
          <a:prstGeom prst="rect">
            <a:avLst/>
          </a:prstGeom>
          <a:noFill/>
          <a:ln w="9525">
            <a:noFill/>
          </a:ln>
        </p:spPr>
        <p:txBody>
          <a:bodyPr wrap="square">
            <a:spAutoFit/>
          </a:bodyPr>
          <a:lstStyle/>
          <a:p>
            <a:pPr lvl="0" algn="ctr" eaLnBrk="1" hangingPunct="1">
              <a:lnSpc>
                <a:spcPct val="125000"/>
              </a:lnSpc>
              <a:spcAft>
                <a:spcPts val="800"/>
              </a:spcAft>
            </a:pPr>
            <a:r>
              <a:rPr lang="en-US" altLang="x-none" dirty="0">
                <a:solidFill>
                  <a:schemeClr val="bg1"/>
                </a:solidFill>
                <a:latin typeface="Microsoft YaHei Light" charset="-122"/>
                <a:ea typeface="Microsoft YaHei Light" charset="-122"/>
                <a:cs typeface="Microsoft YaHei Light" charset="-122"/>
              </a:rPr>
              <a:t>业务流程</a:t>
            </a:r>
          </a:p>
          <a:p>
            <a:pPr lvl="0" algn="ctr" eaLnBrk="1" hangingPunct="1">
              <a:lnSpc>
                <a:spcPct val="125000"/>
              </a:lnSpc>
              <a:spcAft>
                <a:spcPts val="800"/>
              </a:spcAft>
            </a:pPr>
            <a:r>
              <a:rPr lang="en-US" altLang="x-none" dirty="0">
                <a:solidFill>
                  <a:schemeClr val="bg1"/>
                </a:solidFill>
                <a:latin typeface="Microsoft YaHei Light" charset="-122"/>
                <a:ea typeface="Microsoft YaHei Light" charset="-122"/>
                <a:cs typeface="Microsoft YaHei Light" charset="-122"/>
              </a:rPr>
              <a:t>全面操控</a:t>
            </a:r>
          </a:p>
        </p:txBody>
      </p:sp>
      <p:pic>
        <p:nvPicPr>
          <p:cNvPr id="21" name="图片 20" descr="video_file_list_149.57303370787px_1199892_easyicon.net"/>
          <p:cNvPicPr>
            <a:picLocks noChangeAspect="1"/>
          </p:cNvPicPr>
          <p:nvPr/>
        </p:nvPicPr>
        <p:blipFill>
          <a:blip r:embed="rId2"/>
          <a:stretch>
            <a:fillRect/>
          </a:stretch>
        </p:blipFill>
        <p:spPr>
          <a:xfrm>
            <a:off x="8385810" y="5157470"/>
            <a:ext cx="357505" cy="311150"/>
          </a:xfrm>
          <a:prstGeom prst="rect">
            <a:avLst/>
          </a:prstGeom>
        </p:spPr>
      </p:pic>
      <p:pic>
        <p:nvPicPr>
          <p:cNvPr id="22" name="图片 21" descr="scroll_134.9702970297px_1194825_easyicon.net"/>
          <p:cNvPicPr>
            <a:picLocks noChangeAspect="1"/>
          </p:cNvPicPr>
          <p:nvPr/>
        </p:nvPicPr>
        <p:blipFill>
          <a:blip r:embed="rId3"/>
          <a:stretch>
            <a:fillRect/>
          </a:stretch>
        </p:blipFill>
        <p:spPr>
          <a:xfrm>
            <a:off x="9689465" y="4199890"/>
            <a:ext cx="386080" cy="363220"/>
          </a:xfrm>
          <a:prstGeom prst="rect">
            <a:avLst/>
          </a:prstGeom>
        </p:spPr>
      </p:pic>
      <p:pic>
        <p:nvPicPr>
          <p:cNvPr id="23" name="图片 22" descr="track_changes_72px_1182317_easyicon.net"/>
          <p:cNvPicPr>
            <a:picLocks noChangeAspect="1"/>
          </p:cNvPicPr>
          <p:nvPr/>
        </p:nvPicPr>
        <p:blipFill>
          <a:blip r:embed="rId4"/>
          <a:stretch>
            <a:fillRect/>
          </a:stretch>
        </p:blipFill>
        <p:spPr>
          <a:xfrm>
            <a:off x="9706610" y="3300730"/>
            <a:ext cx="368935" cy="368935"/>
          </a:xfrm>
          <a:prstGeom prst="rect">
            <a:avLst/>
          </a:prstGeom>
        </p:spPr>
      </p:pic>
      <p:pic>
        <p:nvPicPr>
          <p:cNvPr id="24" name="图片 23" descr="business_card_61.241379310345px_1197726_easyicon.net"/>
          <p:cNvPicPr>
            <a:picLocks noChangeAspect="1"/>
          </p:cNvPicPr>
          <p:nvPr/>
        </p:nvPicPr>
        <p:blipFill>
          <a:blip r:embed="rId5"/>
          <a:stretch>
            <a:fillRect/>
          </a:stretch>
        </p:blipFill>
        <p:spPr>
          <a:xfrm>
            <a:off x="8310880" y="2390775"/>
            <a:ext cx="432435" cy="328930"/>
          </a:xfrm>
          <a:prstGeom prst="rect">
            <a:avLst/>
          </a:prstGeom>
        </p:spPr>
      </p:pic>
      <p:pic>
        <p:nvPicPr>
          <p:cNvPr id="25" name="图片 24" descr="20150806152113735002"/>
          <p:cNvPicPr>
            <a:picLocks noChangeAspect="1"/>
          </p:cNvPicPr>
          <p:nvPr/>
        </p:nvPicPr>
        <p:blipFill>
          <a:blip r:embed="rId6"/>
          <a:stretch>
            <a:fillRect/>
          </a:stretch>
        </p:blipFill>
        <p:spPr>
          <a:xfrm>
            <a:off x="1083310" y="1116966"/>
            <a:ext cx="1009650" cy="559435"/>
          </a:xfrm>
          <a:prstGeom prst="rect">
            <a:avLst/>
          </a:prstGeom>
        </p:spPr>
      </p:pic>
      <p:sp>
        <p:nvSpPr>
          <p:cNvPr id="26" name="任意多边形 6"/>
          <p:cNvSpPr/>
          <p:nvPr/>
        </p:nvSpPr>
        <p:spPr>
          <a:xfrm>
            <a:off x="1038860" y="2700338"/>
            <a:ext cx="1054100" cy="1054100"/>
          </a:xfrm>
          <a:custGeom>
            <a:avLst/>
            <a:gdLst>
              <a:gd name="txL" fmla="*/ 0 w 1053990"/>
              <a:gd name="txT" fmla="*/ 0 h 1054015"/>
              <a:gd name="txR" fmla="*/ 1053990 w 1053990"/>
              <a:gd name="txB" fmla="*/ 1054015 h 1054015"/>
            </a:gdLst>
            <a:ahLst/>
            <a:cxnLst>
              <a:cxn ang="0">
                <a:pos x="0" y="527008"/>
              </a:cxn>
              <a:cxn ang="0">
                <a:pos x="526995" y="0"/>
              </a:cxn>
              <a:cxn ang="0">
                <a:pos x="1053990" y="527008"/>
              </a:cxn>
              <a:cxn ang="0">
                <a:pos x="526995" y="1054016"/>
              </a:cxn>
              <a:cxn ang="0">
                <a:pos x="0" y="527008"/>
              </a:cxn>
            </a:cxnLst>
            <a:rect l="txL" t="txT" r="txR" b="txB"/>
            <a:pathLst>
              <a:path w="1053990" h="1054015">
                <a:moveTo>
                  <a:pt x="0" y="527008"/>
                </a:moveTo>
                <a:cubicBezTo>
                  <a:pt x="0" y="235950"/>
                  <a:pt x="235944" y="0"/>
                  <a:pt x="526995" y="0"/>
                </a:cubicBezTo>
                <a:cubicBezTo>
                  <a:pt x="818046" y="0"/>
                  <a:pt x="1053990" y="235950"/>
                  <a:pt x="1053990" y="527008"/>
                </a:cubicBezTo>
                <a:cubicBezTo>
                  <a:pt x="1053990" y="818066"/>
                  <a:pt x="818046" y="1054016"/>
                  <a:pt x="526995" y="1054016"/>
                </a:cubicBezTo>
                <a:cubicBezTo>
                  <a:pt x="235944" y="1054016"/>
                  <a:pt x="0" y="818066"/>
                  <a:pt x="0" y="527008"/>
                </a:cubicBezTo>
                <a:close/>
              </a:path>
            </a:pathLst>
          </a:custGeom>
          <a:solidFill>
            <a:srgbClr val="FFFFFF">
              <a:alpha val="50000"/>
            </a:srgbClr>
          </a:solidFill>
          <a:ln w="12700" cap="flat" cmpd="sng">
            <a:solidFill>
              <a:srgbClr val="FFFFFF"/>
            </a:solidFill>
            <a:prstDash val="solid"/>
            <a:miter/>
            <a:headEnd type="none" w="med" len="med"/>
            <a:tailEnd type="none" w="med" len="med"/>
          </a:ln>
        </p:spPr>
        <p:txBody>
          <a:bodyPr vert="horz" wrap="square" lIns="230553" tIns="230557" rIns="230553" bIns="230557" anchor="ctr"/>
          <a:lstStyle/>
          <a:p>
            <a:pPr lvl="0" algn="ctr">
              <a:lnSpc>
                <a:spcPct val="90000"/>
              </a:lnSpc>
              <a:spcBef>
                <a:spcPct val="0"/>
              </a:spcBef>
              <a:spcAft>
                <a:spcPct val="35000"/>
              </a:spcAft>
            </a:pPr>
            <a:r>
              <a:rPr lang="en-US" sz="1400" dirty="0">
                <a:solidFill>
                  <a:schemeClr val="bg1"/>
                </a:solidFill>
                <a:latin typeface="Microsoft YaHei Light" charset="-122"/>
                <a:ea typeface="Microsoft YaHei Light" charset="-122"/>
                <a:cs typeface="Microsoft YaHei Light" charset="-122"/>
                <a:sym typeface="Calibri" panose="020F0502020204030204" pitchFamily="34" charset="0"/>
              </a:rPr>
              <a:t>300</a:t>
            </a:r>
            <a:r>
              <a:rPr lang="zh-CN" altLang="en-US" sz="1400" dirty="0">
                <a:solidFill>
                  <a:schemeClr val="bg1"/>
                </a:solidFill>
                <a:latin typeface="Microsoft YaHei Light" charset="-122"/>
                <a:ea typeface="Microsoft YaHei Light" charset="-122"/>
                <a:cs typeface="Microsoft YaHei Light" charset="-122"/>
                <a:sym typeface="Calibri" panose="020F0502020204030204" pitchFamily="34" charset="0"/>
              </a:rPr>
              <a:t>个终端</a:t>
            </a:r>
          </a:p>
        </p:txBody>
      </p:sp>
      <p:sp>
        <p:nvSpPr>
          <p:cNvPr id="27" name="椭圆 7"/>
          <p:cNvSpPr/>
          <p:nvPr/>
        </p:nvSpPr>
        <p:spPr>
          <a:xfrm>
            <a:off x="651510" y="3581400"/>
            <a:ext cx="517525" cy="517525"/>
          </a:xfrm>
          <a:prstGeom prst="ellipse">
            <a:avLst/>
          </a:prstGeom>
          <a:solidFill>
            <a:schemeClr val="accent2"/>
          </a:solidFill>
          <a:ln w="12700" cap="flat" cmpd="sng">
            <a:solidFill>
              <a:srgbClr val="FFFFFF"/>
            </a:solidFill>
            <a:prstDash val="solid"/>
            <a:headEnd type="none" w="med" len="med"/>
            <a:tailEnd type="none" w="med" len="med"/>
          </a:ln>
        </p:spPr>
        <p:txBody>
          <a:bodyPr/>
          <a:lstStyle/>
          <a:p>
            <a:endParaRPr lang="zh-CN" altLang="en-US">
              <a:latin typeface="Microsoft YaHei Light" charset="-122"/>
              <a:ea typeface="Microsoft YaHei Light" charset="-122"/>
              <a:cs typeface="Microsoft YaHei Light" charset="-122"/>
            </a:endParaRPr>
          </a:p>
        </p:txBody>
      </p:sp>
      <p:sp>
        <p:nvSpPr>
          <p:cNvPr id="28" name="椭圆 8"/>
          <p:cNvSpPr/>
          <p:nvPr/>
        </p:nvSpPr>
        <p:spPr>
          <a:xfrm>
            <a:off x="2180273" y="2908300"/>
            <a:ext cx="300037" cy="301625"/>
          </a:xfrm>
          <a:prstGeom prst="ellipse">
            <a:avLst/>
          </a:prstGeom>
          <a:solidFill>
            <a:schemeClr val="accent2"/>
          </a:solidFill>
          <a:ln w="12700" cap="flat" cmpd="sng">
            <a:solidFill>
              <a:srgbClr val="FFFFFF"/>
            </a:solidFill>
            <a:prstDash val="solid"/>
            <a:headEnd type="none" w="med" len="med"/>
            <a:tailEnd type="none" w="med" len="med"/>
          </a:ln>
        </p:spPr>
        <p:txBody>
          <a:bodyPr/>
          <a:lstStyle/>
          <a:p>
            <a:endParaRPr lang="zh-CN" altLang="en-US">
              <a:latin typeface="Microsoft YaHei Light" charset="-122"/>
              <a:ea typeface="Microsoft YaHei Light" charset="-122"/>
              <a:cs typeface="Microsoft YaHei Light" charset="-122"/>
            </a:endParaRPr>
          </a:p>
        </p:txBody>
      </p:sp>
      <p:sp>
        <p:nvSpPr>
          <p:cNvPr id="29" name="任意多边形 9"/>
          <p:cNvSpPr/>
          <p:nvPr/>
        </p:nvSpPr>
        <p:spPr>
          <a:xfrm>
            <a:off x="2067560" y="3330575"/>
            <a:ext cx="1054100" cy="1054100"/>
          </a:xfrm>
          <a:custGeom>
            <a:avLst/>
            <a:gdLst>
              <a:gd name="txL" fmla="*/ 0 w 1053990"/>
              <a:gd name="txT" fmla="*/ 0 h 1054015"/>
              <a:gd name="txR" fmla="*/ 1053990 w 1053990"/>
              <a:gd name="txB" fmla="*/ 1054015 h 1054015"/>
            </a:gdLst>
            <a:ahLst/>
            <a:cxnLst>
              <a:cxn ang="0">
                <a:pos x="0" y="527008"/>
              </a:cxn>
              <a:cxn ang="0">
                <a:pos x="526995" y="0"/>
              </a:cxn>
              <a:cxn ang="0">
                <a:pos x="1053990" y="527008"/>
              </a:cxn>
              <a:cxn ang="0">
                <a:pos x="526995" y="1054016"/>
              </a:cxn>
              <a:cxn ang="0">
                <a:pos x="0" y="527008"/>
              </a:cxn>
            </a:cxnLst>
            <a:rect l="txL" t="txT" r="txR" b="txB"/>
            <a:pathLst>
              <a:path w="1053990" h="1054015">
                <a:moveTo>
                  <a:pt x="0" y="527008"/>
                </a:moveTo>
                <a:cubicBezTo>
                  <a:pt x="0" y="235950"/>
                  <a:pt x="235944" y="0"/>
                  <a:pt x="526995" y="0"/>
                </a:cubicBezTo>
                <a:cubicBezTo>
                  <a:pt x="818046" y="0"/>
                  <a:pt x="1053990" y="235950"/>
                  <a:pt x="1053990" y="527008"/>
                </a:cubicBezTo>
                <a:cubicBezTo>
                  <a:pt x="1053990" y="818066"/>
                  <a:pt x="818046" y="1054016"/>
                  <a:pt x="526995" y="1054016"/>
                </a:cubicBezTo>
                <a:cubicBezTo>
                  <a:pt x="235944" y="1054016"/>
                  <a:pt x="0" y="818066"/>
                  <a:pt x="0" y="527008"/>
                </a:cubicBezTo>
                <a:close/>
              </a:path>
            </a:pathLst>
          </a:custGeom>
          <a:solidFill>
            <a:schemeClr val="accent2"/>
          </a:solidFill>
          <a:ln w="12700" cap="flat" cmpd="sng">
            <a:solidFill>
              <a:srgbClr val="FFFFFF"/>
            </a:solidFill>
            <a:prstDash val="solid"/>
            <a:miter/>
            <a:headEnd type="none" w="med" len="med"/>
            <a:tailEnd type="none" w="med" len="med"/>
          </a:ln>
        </p:spPr>
        <p:txBody>
          <a:bodyPr vert="horz" wrap="square" lIns="230553" tIns="230557" rIns="230553" bIns="230557" anchor="ctr"/>
          <a:lstStyle/>
          <a:p>
            <a:pPr lvl="0" algn="ctr">
              <a:lnSpc>
                <a:spcPct val="90000"/>
              </a:lnSpc>
              <a:spcBef>
                <a:spcPct val="0"/>
              </a:spcBef>
              <a:spcAft>
                <a:spcPct val="35000"/>
              </a:spcAft>
            </a:pPr>
            <a:r>
              <a:rPr lang="en-US" sz="1400" dirty="0">
                <a:solidFill>
                  <a:schemeClr val="bg1"/>
                </a:solidFill>
                <a:latin typeface="Microsoft YaHei Light" charset="-122"/>
                <a:ea typeface="Microsoft YaHei Light" charset="-122"/>
                <a:cs typeface="Microsoft YaHei Light" charset="-122"/>
                <a:sym typeface="Calibri" panose="020F0502020204030204" pitchFamily="34" charset="0"/>
              </a:rPr>
              <a:t>6</a:t>
            </a:r>
            <a:r>
              <a:rPr lang="zh-CN" altLang="en-US" sz="1400" dirty="0">
                <a:solidFill>
                  <a:schemeClr val="bg1"/>
                </a:solidFill>
                <a:latin typeface="Microsoft YaHei Light" charset="-122"/>
                <a:ea typeface="Microsoft YaHei Light" charset="-122"/>
                <a:cs typeface="Microsoft YaHei Light" charset="-122"/>
                <a:sym typeface="Calibri" panose="020F0502020204030204" pitchFamily="34" charset="0"/>
              </a:rPr>
              <a:t>个月数据</a:t>
            </a:r>
          </a:p>
        </p:txBody>
      </p:sp>
      <p:sp>
        <p:nvSpPr>
          <p:cNvPr id="30" name="椭圆 10"/>
          <p:cNvSpPr/>
          <p:nvPr/>
        </p:nvSpPr>
        <p:spPr>
          <a:xfrm>
            <a:off x="2178685" y="4448175"/>
            <a:ext cx="300038" cy="301625"/>
          </a:xfrm>
          <a:prstGeom prst="ellipse">
            <a:avLst/>
          </a:prstGeom>
          <a:solidFill>
            <a:schemeClr val="accent2"/>
          </a:solidFill>
          <a:ln w="12700" cap="flat" cmpd="sng">
            <a:solidFill>
              <a:srgbClr val="FFFFFF"/>
            </a:solidFill>
            <a:prstDash val="solid"/>
            <a:headEnd type="none" w="med" len="med"/>
            <a:tailEnd type="none" w="med" len="med"/>
          </a:ln>
        </p:spPr>
        <p:txBody>
          <a:bodyPr/>
          <a:lstStyle/>
          <a:p>
            <a:endParaRPr lang="zh-CN" altLang="en-US">
              <a:latin typeface="Microsoft YaHei Light" charset="-122"/>
              <a:ea typeface="Microsoft YaHei Light" charset="-122"/>
              <a:cs typeface="Microsoft YaHei Light" charset="-122"/>
            </a:endParaRPr>
          </a:p>
        </p:txBody>
      </p:sp>
      <p:sp>
        <p:nvSpPr>
          <p:cNvPr id="31" name="任意多边形 11"/>
          <p:cNvSpPr/>
          <p:nvPr/>
        </p:nvSpPr>
        <p:spPr>
          <a:xfrm>
            <a:off x="1057910" y="3932238"/>
            <a:ext cx="1054100" cy="1054100"/>
          </a:xfrm>
          <a:custGeom>
            <a:avLst/>
            <a:gdLst>
              <a:gd name="txL" fmla="*/ 0 w 1053990"/>
              <a:gd name="txT" fmla="*/ 0 h 1054015"/>
              <a:gd name="txR" fmla="*/ 1053990 w 1053990"/>
              <a:gd name="txB" fmla="*/ 1054015 h 1054015"/>
            </a:gdLst>
            <a:ahLst/>
            <a:cxnLst>
              <a:cxn ang="0">
                <a:pos x="0" y="527008"/>
              </a:cxn>
              <a:cxn ang="0">
                <a:pos x="526995" y="0"/>
              </a:cxn>
              <a:cxn ang="0">
                <a:pos x="1053990" y="527008"/>
              </a:cxn>
              <a:cxn ang="0">
                <a:pos x="526995" y="1054016"/>
              </a:cxn>
              <a:cxn ang="0">
                <a:pos x="0" y="527008"/>
              </a:cxn>
            </a:cxnLst>
            <a:rect l="txL" t="txT" r="txR" b="txB"/>
            <a:pathLst>
              <a:path w="1053990" h="1054015">
                <a:moveTo>
                  <a:pt x="0" y="527008"/>
                </a:moveTo>
                <a:cubicBezTo>
                  <a:pt x="0" y="235950"/>
                  <a:pt x="235944" y="0"/>
                  <a:pt x="526995" y="0"/>
                </a:cubicBezTo>
                <a:cubicBezTo>
                  <a:pt x="818046" y="0"/>
                  <a:pt x="1053990" y="235950"/>
                  <a:pt x="1053990" y="527008"/>
                </a:cubicBezTo>
                <a:cubicBezTo>
                  <a:pt x="1053990" y="818066"/>
                  <a:pt x="818046" y="1054016"/>
                  <a:pt x="526995" y="1054016"/>
                </a:cubicBezTo>
                <a:cubicBezTo>
                  <a:pt x="235944" y="1054016"/>
                  <a:pt x="0" y="818066"/>
                  <a:pt x="0" y="527008"/>
                </a:cubicBezTo>
                <a:close/>
              </a:path>
            </a:pathLst>
          </a:custGeom>
          <a:solidFill>
            <a:srgbClr val="FFFFFF">
              <a:alpha val="50000"/>
            </a:srgbClr>
          </a:solidFill>
          <a:ln w="12700" cap="flat" cmpd="sng">
            <a:solidFill>
              <a:srgbClr val="FFFFFF"/>
            </a:solidFill>
            <a:prstDash val="solid"/>
            <a:miter/>
            <a:headEnd type="none" w="med" len="med"/>
            <a:tailEnd type="none" w="med" len="med"/>
          </a:ln>
        </p:spPr>
        <p:txBody>
          <a:bodyPr vert="horz" wrap="square" lIns="230553" tIns="230557" rIns="230553" bIns="230557" anchor="ctr"/>
          <a:lstStyle/>
          <a:p>
            <a:pPr lvl="0" algn="ctr">
              <a:lnSpc>
                <a:spcPct val="90000"/>
              </a:lnSpc>
              <a:spcBef>
                <a:spcPct val="0"/>
              </a:spcBef>
              <a:spcAft>
                <a:spcPct val="35000"/>
              </a:spcAft>
            </a:pPr>
            <a:r>
              <a:rPr lang="en-US" sz="1400" dirty="0">
                <a:solidFill>
                  <a:schemeClr val="bg1"/>
                </a:solidFill>
                <a:latin typeface="Microsoft YaHei Light" charset="-122"/>
                <a:ea typeface="Microsoft YaHei Light" charset="-122"/>
                <a:cs typeface="Microsoft YaHei Light" charset="-122"/>
                <a:sym typeface="Calibri" panose="020F0502020204030204" pitchFamily="34" charset="0"/>
              </a:rPr>
              <a:t>8</a:t>
            </a:r>
            <a:r>
              <a:rPr lang="zh-CN" altLang="en-US" sz="1400" dirty="0">
                <a:solidFill>
                  <a:schemeClr val="bg1"/>
                </a:solidFill>
                <a:latin typeface="Microsoft YaHei Light" charset="-122"/>
                <a:ea typeface="Microsoft YaHei Light" charset="-122"/>
                <a:cs typeface="Microsoft YaHei Light" charset="-122"/>
                <a:sym typeface="Calibri" panose="020F0502020204030204" pitchFamily="34" charset="0"/>
              </a:rPr>
              <a:t>台服务器</a:t>
            </a:r>
          </a:p>
        </p:txBody>
      </p:sp>
      <p:sp>
        <p:nvSpPr>
          <p:cNvPr id="32" name="燕尾形 14"/>
          <p:cNvSpPr/>
          <p:nvPr/>
        </p:nvSpPr>
        <p:spPr>
          <a:xfrm>
            <a:off x="3560445" y="3669665"/>
            <a:ext cx="485775" cy="484188"/>
          </a:xfrm>
          <a:prstGeom prst="chevron">
            <a:avLst>
              <a:gd name="adj" fmla="val 50163"/>
            </a:avLst>
          </a:prstGeom>
          <a:noFill/>
          <a:ln w="12700" cap="flat" cmpd="sng">
            <a:solidFill>
              <a:schemeClr val="bg1"/>
            </a:solidFill>
            <a:prstDash val="solid"/>
            <a:bevel/>
            <a:headEnd type="none" w="med" len="med"/>
            <a:tailEnd type="none" w="med" len="med"/>
          </a:ln>
        </p:spPr>
        <p:txBody>
          <a:bodyPr anchor="ctr"/>
          <a:lstStyle/>
          <a:p>
            <a:pPr lvl="0" algn="ctr">
              <a:lnSpc>
                <a:spcPct val="100000"/>
              </a:lnSpc>
            </a:pPr>
            <a:endParaRPr>
              <a:solidFill>
                <a:schemeClr val="tx1"/>
              </a:solidFill>
              <a:latin typeface="Microsoft YaHei Light" charset="-122"/>
              <a:ea typeface="Microsoft YaHei Light" charset="-122"/>
              <a:cs typeface="Microsoft YaHei Light" charset="-122"/>
            </a:endParaRPr>
          </a:p>
        </p:txBody>
      </p:sp>
      <p:pic>
        <p:nvPicPr>
          <p:cNvPr id="35" name="图片 34" descr="5"/>
          <p:cNvPicPr>
            <a:picLocks noChangeAspect="1"/>
          </p:cNvPicPr>
          <p:nvPr/>
        </p:nvPicPr>
        <p:blipFill>
          <a:blip r:embed="rId7"/>
          <a:stretch>
            <a:fillRect/>
          </a:stretch>
        </p:blipFill>
        <p:spPr>
          <a:xfrm>
            <a:off x="9407406" y="207010"/>
            <a:ext cx="1471332" cy="451896"/>
          </a:xfrm>
          <a:prstGeom prst="rect">
            <a:avLst/>
          </a:prstGeom>
        </p:spPr>
      </p:pic>
      <p:sp>
        <p:nvSpPr>
          <p:cNvPr id="36" name="标题 35"/>
          <p:cNvSpPr>
            <a:spLocks noGrp="1"/>
          </p:cNvSpPr>
          <p:nvPr>
            <p:ph type="title"/>
          </p:nvPr>
        </p:nvSpPr>
        <p:spPr/>
        <p:txBody>
          <a:bodyPr/>
          <a:lstStyle/>
          <a:p>
            <a:r>
              <a:rPr kumimoji="1" lang="zh-CN" altLang="en-US" dirty="0" smtClean="0"/>
              <a:t>深圳公安案例</a:t>
            </a:r>
            <a:endParaRPr kumimoji="1" lang="zh-CN" altLang="en-US" dirty="0"/>
          </a:p>
        </p:txBody>
      </p:sp>
    </p:spTree>
  </p:cSld>
  <p:clrMapOvr>
    <a:masterClrMapping/>
  </p:clrMapOvr>
  <p:transition spd="slow" advClick="0">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中国太平案例</a:t>
            </a:r>
            <a:endParaRPr kumimoji="1" lang="zh-CN" altLang="en-US" dirty="0"/>
          </a:p>
        </p:txBody>
      </p:sp>
      <p:sp>
        <p:nvSpPr>
          <p:cNvPr id="4" name="Oval 148"/>
          <p:cNvSpPr>
            <a:spLocks noChangeArrowheads="1"/>
          </p:cNvSpPr>
          <p:nvPr/>
        </p:nvSpPr>
        <p:spPr bwMode="auto">
          <a:xfrm>
            <a:off x="7697386" y="2743692"/>
            <a:ext cx="317500" cy="319088"/>
          </a:xfrm>
          <a:prstGeom prst="ellipse">
            <a:avLst/>
          </a:prstGeom>
          <a:solidFill>
            <a:srgbClr val="018DC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ctr" eaLnBrk="1" hangingPunct="1">
              <a:lnSpc>
                <a:spcPct val="100000"/>
              </a:lnSpc>
              <a:spcBef>
                <a:spcPct val="0"/>
              </a:spcBef>
              <a:buFontTx/>
              <a:buNone/>
            </a:pPr>
            <a:endParaRPr lang="en-US" altLang="zh-CN" sz="8800">
              <a:solidFill>
                <a:srgbClr val="FFFFFF"/>
              </a:solidFill>
              <a:latin typeface="Arial" charset="0"/>
              <a:ea typeface="微软雅黑" charset="0"/>
              <a:sym typeface="Arial" charset="0"/>
            </a:endParaRPr>
          </a:p>
        </p:txBody>
      </p:sp>
      <p:sp>
        <p:nvSpPr>
          <p:cNvPr id="5" name="Oval 149"/>
          <p:cNvSpPr>
            <a:spLocks noChangeArrowheads="1"/>
          </p:cNvSpPr>
          <p:nvPr/>
        </p:nvSpPr>
        <p:spPr bwMode="auto">
          <a:xfrm>
            <a:off x="3623861" y="2743692"/>
            <a:ext cx="317500" cy="319088"/>
          </a:xfrm>
          <a:prstGeom prst="ellipse">
            <a:avLst/>
          </a:prstGeom>
          <a:solidFill>
            <a:srgbClr val="0A43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ctr" eaLnBrk="1" hangingPunct="1">
              <a:lnSpc>
                <a:spcPct val="100000"/>
              </a:lnSpc>
              <a:spcBef>
                <a:spcPct val="0"/>
              </a:spcBef>
              <a:buFontTx/>
              <a:buNone/>
            </a:pPr>
            <a:endParaRPr lang="en-US" altLang="zh-CN" sz="8800">
              <a:solidFill>
                <a:srgbClr val="FFFFFF"/>
              </a:solidFill>
              <a:latin typeface="Arial" charset="0"/>
              <a:ea typeface="微软雅黑" charset="0"/>
              <a:sym typeface="Arial" charset="0"/>
            </a:endParaRPr>
          </a:p>
        </p:txBody>
      </p:sp>
      <p:sp>
        <p:nvSpPr>
          <p:cNvPr id="6" name="Oval 150"/>
          <p:cNvSpPr>
            <a:spLocks noChangeArrowheads="1"/>
          </p:cNvSpPr>
          <p:nvPr/>
        </p:nvSpPr>
        <p:spPr bwMode="auto">
          <a:xfrm>
            <a:off x="3623861" y="4415330"/>
            <a:ext cx="317500" cy="317500"/>
          </a:xfrm>
          <a:prstGeom prst="ellipse">
            <a:avLst/>
          </a:prstGeom>
          <a:solidFill>
            <a:srgbClr val="018DC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ctr" eaLnBrk="1" hangingPunct="1">
              <a:lnSpc>
                <a:spcPct val="100000"/>
              </a:lnSpc>
              <a:spcBef>
                <a:spcPct val="0"/>
              </a:spcBef>
              <a:buFontTx/>
              <a:buNone/>
            </a:pPr>
            <a:endParaRPr lang="en-US" altLang="zh-CN" sz="8800">
              <a:solidFill>
                <a:srgbClr val="FFFFFF"/>
              </a:solidFill>
              <a:latin typeface="Arial" charset="0"/>
              <a:ea typeface="微软雅黑" charset="0"/>
              <a:sym typeface="Arial" charset="0"/>
            </a:endParaRPr>
          </a:p>
        </p:txBody>
      </p:sp>
      <p:sp>
        <p:nvSpPr>
          <p:cNvPr id="7" name="Oval 152"/>
          <p:cNvSpPr>
            <a:spLocks noChangeArrowheads="1"/>
          </p:cNvSpPr>
          <p:nvPr/>
        </p:nvSpPr>
        <p:spPr bwMode="auto">
          <a:xfrm>
            <a:off x="7697386" y="4412155"/>
            <a:ext cx="317500" cy="319087"/>
          </a:xfrm>
          <a:prstGeom prst="ellipse">
            <a:avLst/>
          </a:prstGeom>
          <a:solidFill>
            <a:srgbClr val="0A438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ctr" eaLnBrk="1" hangingPunct="1">
              <a:lnSpc>
                <a:spcPct val="100000"/>
              </a:lnSpc>
              <a:spcBef>
                <a:spcPct val="0"/>
              </a:spcBef>
              <a:buFontTx/>
              <a:buNone/>
            </a:pPr>
            <a:endParaRPr lang="en-US" altLang="zh-CN" sz="8800">
              <a:solidFill>
                <a:srgbClr val="FFFFFF"/>
              </a:solidFill>
              <a:latin typeface="Arial" charset="0"/>
              <a:ea typeface="微软雅黑" charset="0"/>
              <a:sym typeface="Arial" charset="0"/>
            </a:endParaRPr>
          </a:p>
        </p:txBody>
      </p:sp>
      <p:sp>
        <p:nvSpPr>
          <p:cNvPr id="8" name="Freeform 8@|5FFC:4308095|FBC:16777215|LFC:0|LBC:16777215"/>
          <p:cNvSpPr>
            <a:spLocks/>
          </p:cNvSpPr>
          <p:nvPr/>
        </p:nvSpPr>
        <p:spPr bwMode="auto">
          <a:xfrm>
            <a:off x="4063598" y="2046780"/>
            <a:ext cx="1868488" cy="1778000"/>
          </a:xfrm>
          <a:custGeom>
            <a:avLst/>
            <a:gdLst>
              <a:gd name="T0" fmla="*/ 1868488 w 497"/>
              <a:gd name="T1" fmla="*/ 503704 h 473"/>
              <a:gd name="T2" fmla="*/ 1533890 w 497"/>
              <a:gd name="T3" fmla="*/ 845772 h 473"/>
              <a:gd name="T4" fmla="*/ 864693 w 497"/>
              <a:gd name="T5" fmla="*/ 1653953 h 473"/>
              <a:gd name="T6" fmla="*/ 488739 w 497"/>
              <a:gd name="T7" fmla="*/ 1285573 h 473"/>
              <a:gd name="T8" fmla="*/ 0 w 497"/>
              <a:gd name="T9" fmla="*/ 1778000 h 473"/>
              <a:gd name="T10" fmla="*/ 0 w 497"/>
              <a:gd name="T11" fmla="*/ 1725374 h 473"/>
              <a:gd name="T12" fmla="*/ 1357191 w 497"/>
              <a:gd name="T13" fmla="*/ 0 h 473"/>
              <a:gd name="T14" fmla="*/ 1868488 w 497"/>
              <a:gd name="T15" fmla="*/ 503704 h 4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7" h="473">
                <a:moveTo>
                  <a:pt x="497" y="134"/>
                </a:moveTo>
                <a:cubicBezTo>
                  <a:pt x="408" y="225"/>
                  <a:pt x="408" y="225"/>
                  <a:pt x="408" y="225"/>
                </a:cubicBezTo>
                <a:cubicBezTo>
                  <a:pt x="311" y="252"/>
                  <a:pt x="238" y="337"/>
                  <a:pt x="230" y="440"/>
                </a:cubicBezTo>
                <a:cubicBezTo>
                  <a:pt x="130" y="342"/>
                  <a:pt x="130" y="342"/>
                  <a:pt x="130" y="342"/>
                </a:cubicBezTo>
                <a:cubicBezTo>
                  <a:pt x="0" y="473"/>
                  <a:pt x="0" y="473"/>
                  <a:pt x="0" y="473"/>
                </a:cubicBezTo>
                <a:cubicBezTo>
                  <a:pt x="0" y="468"/>
                  <a:pt x="0" y="463"/>
                  <a:pt x="0" y="459"/>
                </a:cubicBezTo>
                <a:cubicBezTo>
                  <a:pt x="0" y="236"/>
                  <a:pt x="154" y="50"/>
                  <a:pt x="361" y="0"/>
                </a:cubicBezTo>
                <a:lnTo>
                  <a:pt x="497" y="134"/>
                </a:lnTo>
                <a:close/>
              </a:path>
            </a:pathLst>
          </a:custGeom>
          <a:solidFill>
            <a:srgbClr val="0A4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5@|5FFC:1554685|FBC:16777215|LFC:0|LBC:16777215"/>
          <p:cNvSpPr>
            <a:spLocks/>
          </p:cNvSpPr>
          <p:nvPr/>
        </p:nvSpPr>
        <p:spPr bwMode="auto">
          <a:xfrm>
            <a:off x="5739998" y="1997567"/>
            <a:ext cx="1836738" cy="1898650"/>
          </a:xfrm>
          <a:custGeom>
            <a:avLst/>
            <a:gdLst>
              <a:gd name="T0" fmla="*/ 1836738 w 488"/>
              <a:gd name="T1" fmla="*/ 1413648 h 505"/>
              <a:gd name="T2" fmla="*/ 1354971 w 488"/>
              <a:gd name="T3" fmla="*/ 1898650 h 505"/>
              <a:gd name="T4" fmla="*/ 974826 w 488"/>
              <a:gd name="T5" fmla="*/ 1526439 h 505"/>
              <a:gd name="T6" fmla="*/ 237120 w 488"/>
              <a:gd name="T7" fmla="*/ 872251 h 505"/>
              <a:gd name="T8" fmla="*/ 557043 w 488"/>
              <a:gd name="T9" fmla="*/ 548917 h 505"/>
              <a:gd name="T10" fmla="*/ 0 w 488"/>
              <a:gd name="T11" fmla="*/ 3760 h 505"/>
              <a:gd name="T12" fmla="*/ 97859 w 488"/>
              <a:gd name="T13" fmla="*/ 0 h 505"/>
              <a:gd name="T14" fmla="*/ 1836738 w 488"/>
              <a:gd name="T15" fmla="*/ 1413648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88" h="505">
                <a:moveTo>
                  <a:pt x="488" y="376"/>
                </a:moveTo>
                <a:cubicBezTo>
                  <a:pt x="360" y="505"/>
                  <a:pt x="360" y="505"/>
                  <a:pt x="360" y="505"/>
                </a:cubicBezTo>
                <a:cubicBezTo>
                  <a:pt x="259" y="406"/>
                  <a:pt x="259" y="406"/>
                  <a:pt x="259" y="406"/>
                </a:cubicBezTo>
                <a:cubicBezTo>
                  <a:pt x="234" y="316"/>
                  <a:pt x="158" y="247"/>
                  <a:pt x="63" y="232"/>
                </a:cubicBezTo>
                <a:cubicBezTo>
                  <a:pt x="148" y="146"/>
                  <a:pt x="148" y="146"/>
                  <a:pt x="148" y="146"/>
                </a:cubicBezTo>
                <a:cubicBezTo>
                  <a:pt x="0" y="1"/>
                  <a:pt x="0" y="1"/>
                  <a:pt x="0" y="1"/>
                </a:cubicBezTo>
                <a:cubicBezTo>
                  <a:pt x="9" y="0"/>
                  <a:pt x="17" y="0"/>
                  <a:pt x="26" y="0"/>
                </a:cubicBezTo>
                <a:cubicBezTo>
                  <a:pt x="254" y="0"/>
                  <a:pt x="444" y="161"/>
                  <a:pt x="488" y="376"/>
                </a:cubicBezTo>
                <a:close/>
              </a:path>
            </a:pathLst>
          </a:custGeom>
          <a:solidFill>
            <a:srgbClr val="018D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7@|5FFC:2381804|FBC:16777215|LFC:0|LBC:16777215"/>
          <p:cNvSpPr>
            <a:spLocks/>
          </p:cNvSpPr>
          <p:nvPr/>
        </p:nvSpPr>
        <p:spPr bwMode="auto">
          <a:xfrm>
            <a:off x="4104873" y="3693017"/>
            <a:ext cx="1804988" cy="1851025"/>
          </a:xfrm>
          <a:custGeom>
            <a:avLst/>
            <a:gdLst>
              <a:gd name="T0" fmla="*/ 1804988 w 480"/>
              <a:gd name="T1" fmla="*/ 1851025 h 492"/>
              <a:gd name="T2" fmla="*/ 1733541 w 480"/>
              <a:gd name="T3" fmla="*/ 1851025 h 492"/>
              <a:gd name="T4" fmla="*/ 0 w 480"/>
              <a:gd name="T5" fmla="*/ 458994 h 492"/>
              <a:gd name="T6" fmla="*/ 451247 w 480"/>
              <a:gd name="T7" fmla="*/ 0 h 492"/>
              <a:gd name="T8" fmla="*/ 898734 w 480"/>
              <a:gd name="T9" fmla="*/ 443945 h 492"/>
              <a:gd name="T10" fmla="*/ 1594406 w 480"/>
              <a:gd name="T11" fmla="*/ 978184 h 492"/>
              <a:gd name="T12" fmla="*/ 1259731 w 480"/>
              <a:gd name="T13" fmla="*/ 1316786 h 492"/>
              <a:gd name="T14" fmla="*/ 1804988 w 480"/>
              <a:gd name="T15" fmla="*/ 1851025 h 4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80" h="492">
                <a:moveTo>
                  <a:pt x="480" y="492"/>
                </a:moveTo>
                <a:cubicBezTo>
                  <a:pt x="474" y="492"/>
                  <a:pt x="467" y="492"/>
                  <a:pt x="461" y="492"/>
                </a:cubicBezTo>
                <a:cubicBezTo>
                  <a:pt x="235" y="492"/>
                  <a:pt x="46" y="334"/>
                  <a:pt x="0" y="122"/>
                </a:cubicBezTo>
                <a:cubicBezTo>
                  <a:pt x="120" y="0"/>
                  <a:pt x="120" y="0"/>
                  <a:pt x="120" y="0"/>
                </a:cubicBezTo>
                <a:cubicBezTo>
                  <a:pt x="239" y="118"/>
                  <a:pt x="239" y="118"/>
                  <a:pt x="239" y="118"/>
                </a:cubicBezTo>
                <a:cubicBezTo>
                  <a:pt x="271" y="192"/>
                  <a:pt x="341" y="247"/>
                  <a:pt x="424" y="260"/>
                </a:cubicBezTo>
                <a:cubicBezTo>
                  <a:pt x="335" y="350"/>
                  <a:pt x="335" y="350"/>
                  <a:pt x="335" y="350"/>
                </a:cubicBezTo>
                <a:lnTo>
                  <a:pt x="480" y="492"/>
                </a:lnTo>
                <a:close/>
              </a:path>
            </a:pathLst>
          </a:custGeom>
          <a:solidFill>
            <a:srgbClr val="018D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6@|5FFC:14657585|FBC:16777215|LFC:0|LBC:16777215"/>
          <p:cNvSpPr>
            <a:spLocks/>
          </p:cNvSpPr>
          <p:nvPr/>
        </p:nvSpPr>
        <p:spPr bwMode="auto">
          <a:xfrm>
            <a:off x="5728886" y="3739055"/>
            <a:ext cx="1884362" cy="1763712"/>
          </a:xfrm>
          <a:custGeom>
            <a:avLst/>
            <a:gdLst>
              <a:gd name="T0" fmla="*/ 1884362 w 501"/>
              <a:gd name="T1" fmla="*/ 33845 h 469"/>
              <a:gd name="T2" fmla="*/ 504001 w 501"/>
              <a:gd name="T3" fmla="*/ 1763712 h 469"/>
              <a:gd name="T4" fmla="*/ 0 w 501"/>
              <a:gd name="T5" fmla="*/ 1267315 h 469"/>
              <a:gd name="T6" fmla="*/ 349792 w 501"/>
              <a:gd name="T7" fmla="*/ 910060 h 469"/>
              <a:gd name="T8" fmla="*/ 349792 w 501"/>
              <a:gd name="T9" fmla="*/ 910060 h 469"/>
              <a:gd name="T10" fmla="*/ 1011763 w 501"/>
              <a:gd name="T11" fmla="*/ 169226 h 469"/>
              <a:gd name="T12" fmla="*/ 1369077 w 501"/>
              <a:gd name="T13" fmla="*/ 522721 h 469"/>
              <a:gd name="T14" fmla="*/ 1884362 w 501"/>
              <a:gd name="T15" fmla="*/ 0 h 469"/>
              <a:gd name="T16" fmla="*/ 1884362 w 501"/>
              <a:gd name="T17" fmla="*/ 33845 h 4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1" h="469">
                <a:moveTo>
                  <a:pt x="501" y="9"/>
                </a:moveTo>
                <a:cubicBezTo>
                  <a:pt x="501" y="233"/>
                  <a:pt x="344" y="421"/>
                  <a:pt x="134" y="469"/>
                </a:cubicBezTo>
                <a:cubicBezTo>
                  <a:pt x="0" y="337"/>
                  <a:pt x="0" y="337"/>
                  <a:pt x="0" y="337"/>
                </a:cubicBezTo>
                <a:cubicBezTo>
                  <a:pt x="93" y="242"/>
                  <a:pt x="93" y="242"/>
                  <a:pt x="93" y="242"/>
                </a:cubicBezTo>
                <a:cubicBezTo>
                  <a:pt x="93" y="242"/>
                  <a:pt x="93" y="242"/>
                  <a:pt x="93" y="242"/>
                </a:cubicBezTo>
                <a:cubicBezTo>
                  <a:pt x="184" y="217"/>
                  <a:pt x="254" y="140"/>
                  <a:pt x="269" y="45"/>
                </a:cubicBezTo>
                <a:cubicBezTo>
                  <a:pt x="364" y="139"/>
                  <a:pt x="364" y="139"/>
                  <a:pt x="364" y="139"/>
                </a:cubicBezTo>
                <a:cubicBezTo>
                  <a:pt x="501" y="0"/>
                  <a:pt x="501" y="0"/>
                  <a:pt x="501" y="0"/>
                </a:cubicBezTo>
                <a:cubicBezTo>
                  <a:pt x="501" y="3"/>
                  <a:pt x="501" y="6"/>
                  <a:pt x="501" y="9"/>
                </a:cubicBezTo>
                <a:close/>
              </a:path>
            </a:pathLst>
          </a:custGeom>
          <a:solidFill>
            <a:srgbClr val="0A43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TextBox 13"/>
          <p:cNvSpPr txBox="1">
            <a:spLocks noChangeArrowheads="1"/>
          </p:cNvSpPr>
          <p:nvPr/>
        </p:nvSpPr>
        <p:spPr bwMode="auto">
          <a:xfrm>
            <a:off x="8187565" y="2773162"/>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eaLnBrk="1" hangingPunct="1">
              <a:lnSpc>
                <a:spcPct val="100000"/>
              </a:lnSpc>
              <a:spcBef>
                <a:spcPct val="20000"/>
              </a:spcBef>
              <a:buFont typeface="Arial" charset="0"/>
              <a:buNone/>
            </a:pPr>
            <a:r>
              <a:rPr lang="zh-CN" altLang="en-US" sz="1600" b="1" dirty="0" smtClean="0">
                <a:solidFill>
                  <a:schemeClr val="bg1">
                    <a:lumMod val="85000"/>
                  </a:schemeClr>
                </a:solidFill>
                <a:latin typeface="Arial" charset="0"/>
                <a:ea typeface="微软雅黑" charset="0"/>
                <a:sym typeface="Arial" charset="0"/>
              </a:rPr>
              <a:t>分析座席操作行为</a:t>
            </a:r>
            <a:endParaRPr lang="en-US" altLang="zh-CN" sz="1600" b="1" dirty="0">
              <a:solidFill>
                <a:schemeClr val="bg1">
                  <a:lumMod val="85000"/>
                </a:schemeClr>
              </a:solidFill>
              <a:latin typeface="Arial" charset="0"/>
              <a:ea typeface="微软雅黑" charset="0"/>
              <a:sym typeface="Arial" charset="0"/>
            </a:endParaRPr>
          </a:p>
        </p:txBody>
      </p:sp>
      <p:sp>
        <p:nvSpPr>
          <p:cNvPr id="19" name="TextBox 13"/>
          <p:cNvSpPr txBox="1">
            <a:spLocks noChangeArrowheads="1"/>
          </p:cNvSpPr>
          <p:nvPr/>
        </p:nvSpPr>
        <p:spPr bwMode="auto">
          <a:xfrm>
            <a:off x="8235548" y="4439500"/>
            <a:ext cx="23368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nSpc>
                <a:spcPct val="100000"/>
              </a:lnSpc>
              <a:spcBef>
                <a:spcPct val="20000"/>
              </a:spcBef>
              <a:buNone/>
            </a:pPr>
            <a:r>
              <a:rPr lang="zh-CN" altLang="en-US" sz="1600" b="1" dirty="0">
                <a:solidFill>
                  <a:schemeClr val="bg1">
                    <a:lumMod val="85000"/>
                  </a:schemeClr>
                </a:solidFill>
                <a:latin typeface="Arial" charset="0"/>
                <a:ea typeface="微软雅黑" charset="0"/>
                <a:sym typeface="Arial" charset="0"/>
              </a:rPr>
              <a:t>录屏录音同步播放</a:t>
            </a:r>
          </a:p>
        </p:txBody>
      </p:sp>
      <p:sp>
        <p:nvSpPr>
          <p:cNvPr id="21" name="TextBox 13"/>
          <p:cNvSpPr txBox="1">
            <a:spLocks noChangeArrowheads="1"/>
          </p:cNvSpPr>
          <p:nvPr/>
        </p:nvSpPr>
        <p:spPr bwMode="auto">
          <a:xfrm>
            <a:off x="1101323" y="2773162"/>
            <a:ext cx="23383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r">
              <a:lnSpc>
                <a:spcPct val="100000"/>
              </a:lnSpc>
              <a:spcBef>
                <a:spcPct val="20000"/>
              </a:spcBef>
              <a:buNone/>
            </a:pPr>
            <a:r>
              <a:rPr lang="zh-CN" altLang="en-US" sz="1600" b="1" dirty="0" smtClean="0">
                <a:solidFill>
                  <a:schemeClr val="bg1">
                    <a:lumMod val="85000"/>
                  </a:schemeClr>
                </a:solidFill>
                <a:latin typeface="Arial" charset="0"/>
                <a:ea typeface="微软雅黑" charset="0"/>
                <a:sym typeface="Arial" charset="0"/>
              </a:rPr>
              <a:t>完整记录座席</a:t>
            </a:r>
            <a:r>
              <a:rPr lang="zh-CN" altLang="en-US" sz="1600" b="1" dirty="0">
                <a:solidFill>
                  <a:schemeClr val="bg1">
                    <a:lumMod val="85000"/>
                  </a:schemeClr>
                </a:solidFill>
                <a:latin typeface="Arial" charset="0"/>
                <a:ea typeface="微软雅黑" charset="0"/>
                <a:sym typeface="Arial" charset="0"/>
              </a:rPr>
              <a:t>操作记录</a:t>
            </a:r>
          </a:p>
        </p:txBody>
      </p:sp>
      <p:sp>
        <p:nvSpPr>
          <p:cNvPr id="23" name="TextBox 13"/>
          <p:cNvSpPr txBox="1">
            <a:spLocks noChangeArrowheads="1"/>
          </p:cNvSpPr>
          <p:nvPr/>
        </p:nvSpPr>
        <p:spPr bwMode="auto">
          <a:xfrm>
            <a:off x="1121961" y="4438450"/>
            <a:ext cx="23383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r">
              <a:lnSpc>
                <a:spcPct val="100000"/>
              </a:lnSpc>
              <a:spcBef>
                <a:spcPct val="20000"/>
              </a:spcBef>
              <a:buNone/>
            </a:pPr>
            <a:r>
              <a:rPr lang="zh-CN" altLang="en-US" sz="1600" b="1" dirty="0">
                <a:solidFill>
                  <a:schemeClr val="bg1">
                    <a:lumMod val="85000"/>
                  </a:schemeClr>
                </a:solidFill>
                <a:latin typeface="Arial" charset="0"/>
                <a:ea typeface="微软雅黑" charset="0"/>
                <a:sym typeface="Arial" charset="0"/>
              </a:rPr>
              <a:t>业务流程</a:t>
            </a:r>
            <a:r>
              <a:rPr lang="zh-CN" altLang="en-US" sz="1600" b="1" dirty="0" smtClean="0">
                <a:solidFill>
                  <a:schemeClr val="bg1">
                    <a:lumMod val="85000"/>
                  </a:schemeClr>
                </a:solidFill>
                <a:latin typeface="Arial" charset="0"/>
                <a:ea typeface="微软雅黑" charset="0"/>
                <a:sym typeface="Arial" charset="0"/>
              </a:rPr>
              <a:t>标签化定义</a:t>
            </a:r>
            <a:endParaRPr lang="zh-CN" altLang="en-US" sz="1600" b="1" dirty="0">
              <a:solidFill>
                <a:schemeClr val="bg1">
                  <a:lumMod val="85000"/>
                </a:schemeClr>
              </a:solidFill>
              <a:latin typeface="Arial" charset="0"/>
              <a:ea typeface="微软雅黑" charset="0"/>
              <a:sym typeface="Arial" charset="0"/>
            </a:endParaRPr>
          </a:p>
        </p:txBody>
      </p:sp>
      <p:sp>
        <p:nvSpPr>
          <p:cNvPr id="25" name="文本框 34"/>
          <p:cNvSpPr txBox="1"/>
          <p:nvPr/>
        </p:nvSpPr>
        <p:spPr>
          <a:xfrm>
            <a:off x="4942597" y="3304398"/>
            <a:ext cx="1715770" cy="878840"/>
          </a:xfrm>
          <a:prstGeom prst="rect">
            <a:avLst/>
          </a:prstGeom>
          <a:noFill/>
          <a:ln w="9525">
            <a:noFill/>
          </a:ln>
        </p:spPr>
        <p:txBody>
          <a:bodyPr wrap="square">
            <a:spAutoFit/>
          </a:bodyPr>
          <a:lstStyle/>
          <a:p>
            <a:pPr lvl="0" algn="ctr" eaLnBrk="1" hangingPunct="1">
              <a:lnSpc>
                <a:spcPct val="125000"/>
              </a:lnSpc>
              <a:spcAft>
                <a:spcPts val="800"/>
              </a:spcAft>
            </a:pPr>
            <a:r>
              <a:rPr lang="en-US" altLang="zh-CN" dirty="0" smtClean="0">
                <a:solidFill>
                  <a:schemeClr val="bg1"/>
                </a:solidFill>
                <a:latin typeface="Microsoft YaHei Light" charset="-122"/>
                <a:ea typeface="Microsoft YaHei Light" charset="-122"/>
                <a:cs typeface="Microsoft YaHei Light" charset="-122"/>
              </a:rPr>
              <a:t>600</a:t>
            </a:r>
            <a:r>
              <a:rPr lang="zh-CN" altLang="en-US" dirty="0" smtClean="0">
                <a:solidFill>
                  <a:schemeClr val="bg1"/>
                </a:solidFill>
                <a:latin typeface="Microsoft YaHei Light" charset="-122"/>
                <a:ea typeface="Microsoft YaHei Light" charset="-122"/>
                <a:cs typeface="Microsoft YaHei Light" charset="-122"/>
              </a:rPr>
              <a:t>座席</a:t>
            </a:r>
            <a:endParaRPr lang="en-US" altLang="x-none" dirty="0">
              <a:solidFill>
                <a:schemeClr val="bg1"/>
              </a:solidFill>
              <a:latin typeface="Microsoft YaHei Light" charset="-122"/>
              <a:ea typeface="Microsoft YaHei Light" charset="-122"/>
              <a:cs typeface="Microsoft YaHei Light" charset="-122"/>
            </a:endParaRPr>
          </a:p>
          <a:p>
            <a:pPr lvl="0" algn="ctr" eaLnBrk="1" hangingPunct="1">
              <a:lnSpc>
                <a:spcPct val="125000"/>
              </a:lnSpc>
              <a:spcAft>
                <a:spcPts val="800"/>
              </a:spcAft>
            </a:pPr>
            <a:r>
              <a:rPr lang="en-US" altLang="zh-CN" dirty="0" smtClean="0">
                <a:solidFill>
                  <a:schemeClr val="bg1"/>
                </a:solidFill>
                <a:latin typeface="Microsoft YaHei Light" charset="-122"/>
                <a:ea typeface="Microsoft YaHei Light" charset="-122"/>
                <a:cs typeface="Microsoft YaHei Light" charset="-122"/>
              </a:rPr>
              <a:t>5</a:t>
            </a:r>
            <a:r>
              <a:rPr lang="zh-CN" altLang="en-US" dirty="0" smtClean="0">
                <a:solidFill>
                  <a:schemeClr val="bg1"/>
                </a:solidFill>
                <a:latin typeface="Microsoft YaHei Light" charset="-122"/>
                <a:ea typeface="Microsoft YaHei Light" charset="-122"/>
                <a:cs typeface="Microsoft YaHei Light" charset="-122"/>
              </a:rPr>
              <a:t>台服务器</a:t>
            </a:r>
            <a:endParaRPr lang="en-US" altLang="x-none" dirty="0">
              <a:solidFill>
                <a:schemeClr val="bg1"/>
              </a:solidFill>
              <a:latin typeface="Microsoft YaHei Light" charset="-122"/>
              <a:ea typeface="Microsoft YaHei Light" charset="-122"/>
              <a:cs typeface="Microsoft YaHei Light" charset="-122"/>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21788" y="173918"/>
            <a:ext cx="1599440" cy="501158"/>
          </a:xfrm>
          <a:prstGeom prst="rect">
            <a:avLst/>
          </a:prstGeom>
        </p:spPr>
      </p:pic>
      <p:sp>
        <p:nvSpPr>
          <p:cNvPr id="27" name="Freeform 18"/>
          <p:cNvSpPr>
            <a:spLocks noEditPoints="1"/>
          </p:cNvSpPr>
          <p:nvPr/>
        </p:nvSpPr>
        <p:spPr bwMode="auto">
          <a:xfrm>
            <a:off x="4564859" y="2638181"/>
            <a:ext cx="493168" cy="424599"/>
          </a:xfrm>
          <a:custGeom>
            <a:avLst/>
            <a:gdLst>
              <a:gd name="T0" fmla="*/ 528638 w 374"/>
              <a:gd name="T1" fmla="*/ 119063 h 322"/>
              <a:gd name="T2" fmla="*/ 68263 w 374"/>
              <a:gd name="T3" fmla="*/ 119063 h 322"/>
              <a:gd name="T4" fmla="*/ 68263 w 374"/>
              <a:gd name="T5" fmla="*/ 442913 h 322"/>
              <a:gd name="T6" fmla="*/ 528638 w 374"/>
              <a:gd name="T7" fmla="*/ 442913 h 322"/>
              <a:gd name="T8" fmla="*/ 528638 w 374"/>
              <a:gd name="T9" fmla="*/ 119063 h 322"/>
              <a:gd name="T10" fmla="*/ 211138 w 374"/>
              <a:gd name="T11" fmla="*/ 220663 h 322"/>
              <a:gd name="T12" fmla="*/ 112713 w 374"/>
              <a:gd name="T13" fmla="*/ 261938 h 322"/>
              <a:gd name="T14" fmla="*/ 112713 w 374"/>
              <a:gd name="T15" fmla="*/ 234950 h 322"/>
              <a:gd name="T16" fmla="*/ 187325 w 374"/>
              <a:gd name="T17" fmla="*/ 207963 h 322"/>
              <a:gd name="T18" fmla="*/ 112713 w 374"/>
              <a:gd name="T19" fmla="*/ 179388 h 322"/>
              <a:gd name="T20" fmla="*/ 112713 w 374"/>
              <a:gd name="T21" fmla="*/ 152400 h 322"/>
              <a:gd name="T22" fmla="*/ 211138 w 374"/>
              <a:gd name="T23" fmla="*/ 196850 h 322"/>
              <a:gd name="T24" fmla="*/ 211138 w 374"/>
              <a:gd name="T25" fmla="*/ 220663 h 322"/>
              <a:gd name="T26" fmla="*/ 338138 w 374"/>
              <a:gd name="T27" fmla="*/ 258763 h 322"/>
              <a:gd name="T28" fmla="*/ 242888 w 374"/>
              <a:gd name="T29" fmla="*/ 258763 h 322"/>
              <a:gd name="T30" fmla="*/ 242888 w 374"/>
              <a:gd name="T31" fmla="*/ 234950 h 322"/>
              <a:gd name="T32" fmla="*/ 338138 w 374"/>
              <a:gd name="T33" fmla="*/ 234950 h 322"/>
              <a:gd name="T34" fmla="*/ 338138 w 374"/>
              <a:gd name="T35" fmla="*/ 258763 h 322"/>
              <a:gd name="T36" fmla="*/ 0 w 374"/>
              <a:gd name="T37" fmla="*/ 0 h 322"/>
              <a:gd name="T38" fmla="*/ 0 w 374"/>
              <a:gd name="T39" fmla="*/ 511175 h 322"/>
              <a:gd name="T40" fmla="*/ 593725 w 374"/>
              <a:gd name="T41" fmla="*/ 511175 h 322"/>
              <a:gd name="T42" fmla="*/ 593725 w 374"/>
              <a:gd name="T43" fmla="*/ 0 h 322"/>
              <a:gd name="T44" fmla="*/ 0 w 374"/>
              <a:gd name="T45" fmla="*/ 0 h 322"/>
              <a:gd name="T46" fmla="*/ 561975 w 374"/>
              <a:gd name="T47" fmla="*/ 476250 h 322"/>
              <a:gd name="T48" fmla="*/ 34925 w 374"/>
              <a:gd name="T49" fmla="*/ 476250 h 322"/>
              <a:gd name="T50" fmla="*/ 34925 w 374"/>
              <a:gd name="T51" fmla="*/ 84138 h 322"/>
              <a:gd name="T52" fmla="*/ 561975 w 374"/>
              <a:gd name="T53" fmla="*/ 84138 h 322"/>
              <a:gd name="T54" fmla="*/ 561975 w 374"/>
              <a:gd name="T55" fmla="*/ 476250 h 32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74" h="322">
                <a:moveTo>
                  <a:pt x="333" y="75"/>
                </a:moveTo>
                <a:lnTo>
                  <a:pt x="43" y="75"/>
                </a:lnTo>
                <a:lnTo>
                  <a:pt x="43" y="279"/>
                </a:lnTo>
                <a:lnTo>
                  <a:pt x="333" y="279"/>
                </a:lnTo>
                <a:lnTo>
                  <a:pt x="333" y="75"/>
                </a:lnTo>
                <a:close/>
                <a:moveTo>
                  <a:pt x="133" y="139"/>
                </a:moveTo>
                <a:lnTo>
                  <a:pt x="71" y="165"/>
                </a:lnTo>
                <a:lnTo>
                  <a:pt x="71" y="148"/>
                </a:lnTo>
                <a:lnTo>
                  <a:pt x="118" y="131"/>
                </a:lnTo>
                <a:lnTo>
                  <a:pt x="71" y="113"/>
                </a:lnTo>
                <a:lnTo>
                  <a:pt x="71" y="96"/>
                </a:lnTo>
                <a:lnTo>
                  <a:pt x="133" y="124"/>
                </a:lnTo>
                <a:lnTo>
                  <a:pt x="133" y="139"/>
                </a:lnTo>
                <a:close/>
                <a:moveTo>
                  <a:pt x="213" y="163"/>
                </a:moveTo>
                <a:lnTo>
                  <a:pt x="153" y="163"/>
                </a:lnTo>
                <a:lnTo>
                  <a:pt x="153" y="148"/>
                </a:lnTo>
                <a:lnTo>
                  <a:pt x="213" y="148"/>
                </a:lnTo>
                <a:lnTo>
                  <a:pt x="213" y="163"/>
                </a:lnTo>
                <a:close/>
                <a:moveTo>
                  <a:pt x="0" y="0"/>
                </a:moveTo>
                <a:lnTo>
                  <a:pt x="0" y="322"/>
                </a:lnTo>
                <a:lnTo>
                  <a:pt x="374" y="322"/>
                </a:lnTo>
                <a:lnTo>
                  <a:pt x="374" y="0"/>
                </a:lnTo>
                <a:lnTo>
                  <a:pt x="0" y="0"/>
                </a:lnTo>
                <a:close/>
                <a:moveTo>
                  <a:pt x="354" y="300"/>
                </a:moveTo>
                <a:lnTo>
                  <a:pt x="22" y="300"/>
                </a:lnTo>
                <a:lnTo>
                  <a:pt x="22" y="53"/>
                </a:lnTo>
                <a:lnTo>
                  <a:pt x="354" y="53"/>
                </a:lnTo>
                <a:lnTo>
                  <a:pt x="354" y="3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53"/>
          <p:cNvSpPr>
            <a:spLocks/>
          </p:cNvSpPr>
          <p:nvPr/>
        </p:nvSpPr>
        <p:spPr bwMode="auto">
          <a:xfrm>
            <a:off x="6584750" y="2562331"/>
            <a:ext cx="415522" cy="571886"/>
          </a:xfrm>
          <a:custGeom>
            <a:avLst/>
            <a:gdLst>
              <a:gd name="T0" fmla="*/ 326409 w 134"/>
              <a:gd name="T1" fmla="*/ 255596 h 184"/>
              <a:gd name="T2" fmla="*/ 326409 w 134"/>
              <a:gd name="T3" fmla="*/ 252188 h 184"/>
              <a:gd name="T4" fmla="*/ 312808 w 134"/>
              <a:gd name="T5" fmla="*/ 252188 h 184"/>
              <a:gd name="T6" fmla="*/ 302608 w 134"/>
              <a:gd name="T7" fmla="*/ 235148 h 184"/>
              <a:gd name="T8" fmla="*/ 295808 w 134"/>
              <a:gd name="T9" fmla="*/ 228332 h 184"/>
              <a:gd name="T10" fmla="*/ 248207 w 134"/>
              <a:gd name="T11" fmla="*/ 211293 h 184"/>
              <a:gd name="T12" fmla="*/ 234606 w 134"/>
              <a:gd name="T13" fmla="*/ 214701 h 184"/>
              <a:gd name="T14" fmla="*/ 231206 w 134"/>
              <a:gd name="T15" fmla="*/ 214701 h 184"/>
              <a:gd name="T16" fmla="*/ 231206 w 134"/>
              <a:gd name="T17" fmla="*/ 214701 h 184"/>
              <a:gd name="T18" fmla="*/ 183605 w 134"/>
              <a:gd name="T19" fmla="*/ 23856 h 184"/>
              <a:gd name="T20" fmla="*/ 149604 w 134"/>
              <a:gd name="T21" fmla="*/ 3408 h 184"/>
              <a:gd name="T22" fmla="*/ 129203 w 134"/>
              <a:gd name="T23" fmla="*/ 34079 h 184"/>
              <a:gd name="T24" fmla="*/ 180205 w 134"/>
              <a:gd name="T25" fmla="*/ 299899 h 184"/>
              <a:gd name="T26" fmla="*/ 180205 w 134"/>
              <a:gd name="T27" fmla="*/ 306715 h 184"/>
              <a:gd name="T28" fmla="*/ 166604 w 134"/>
              <a:gd name="T29" fmla="*/ 340795 h 184"/>
              <a:gd name="T30" fmla="*/ 159804 w 134"/>
              <a:gd name="T31" fmla="*/ 344203 h 184"/>
              <a:gd name="T32" fmla="*/ 119003 w 134"/>
              <a:gd name="T33" fmla="*/ 333979 h 184"/>
              <a:gd name="T34" fmla="*/ 85002 w 134"/>
              <a:gd name="T35" fmla="*/ 282859 h 184"/>
              <a:gd name="T36" fmla="*/ 64602 w 134"/>
              <a:gd name="T37" fmla="*/ 255596 h 184"/>
              <a:gd name="T38" fmla="*/ 10200 w 134"/>
              <a:gd name="T39" fmla="*/ 245372 h 184"/>
              <a:gd name="T40" fmla="*/ 3400 w 134"/>
              <a:gd name="T41" fmla="*/ 269228 h 184"/>
              <a:gd name="T42" fmla="*/ 23801 w 134"/>
              <a:gd name="T43" fmla="*/ 296491 h 184"/>
              <a:gd name="T44" fmla="*/ 34001 w 134"/>
              <a:gd name="T45" fmla="*/ 323755 h 184"/>
              <a:gd name="T46" fmla="*/ 40801 w 134"/>
              <a:gd name="T47" fmla="*/ 347610 h 184"/>
              <a:gd name="T48" fmla="*/ 54401 w 134"/>
              <a:gd name="T49" fmla="*/ 368058 h 184"/>
              <a:gd name="T50" fmla="*/ 78202 w 134"/>
              <a:gd name="T51" fmla="*/ 408953 h 184"/>
              <a:gd name="T52" fmla="*/ 119003 w 134"/>
              <a:gd name="T53" fmla="*/ 480520 h 184"/>
              <a:gd name="T54" fmla="*/ 190405 w 134"/>
              <a:gd name="T55" fmla="*/ 548679 h 184"/>
              <a:gd name="T56" fmla="*/ 217606 w 134"/>
              <a:gd name="T57" fmla="*/ 572535 h 184"/>
              <a:gd name="T58" fmla="*/ 227806 w 134"/>
              <a:gd name="T59" fmla="*/ 627062 h 184"/>
              <a:gd name="T60" fmla="*/ 445412 w 134"/>
              <a:gd name="T61" fmla="*/ 589575 h 184"/>
              <a:gd name="T62" fmla="*/ 435211 w 134"/>
              <a:gd name="T63" fmla="*/ 545271 h 184"/>
              <a:gd name="T64" fmla="*/ 435211 w 134"/>
              <a:gd name="T65" fmla="*/ 541863 h 184"/>
              <a:gd name="T66" fmla="*/ 445412 w 134"/>
              <a:gd name="T67" fmla="*/ 507784 h 184"/>
              <a:gd name="T68" fmla="*/ 448812 w 134"/>
              <a:gd name="T69" fmla="*/ 477112 h 184"/>
              <a:gd name="T70" fmla="*/ 452212 w 134"/>
              <a:gd name="T71" fmla="*/ 402138 h 184"/>
              <a:gd name="T72" fmla="*/ 455612 w 134"/>
              <a:gd name="T73" fmla="*/ 388506 h 184"/>
              <a:gd name="T74" fmla="*/ 414811 w 134"/>
              <a:gd name="T75" fmla="*/ 330571 h 184"/>
              <a:gd name="T76" fmla="*/ 414811 w 134"/>
              <a:gd name="T77" fmla="*/ 330571 h 184"/>
              <a:gd name="T78" fmla="*/ 384210 w 134"/>
              <a:gd name="T79" fmla="*/ 282859 h 184"/>
              <a:gd name="T80" fmla="*/ 326409 w 134"/>
              <a:gd name="T81" fmla="*/ 255596 h 1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4" h="184">
                <a:moveTo>
                  <a:pt x="96" y="75"/>
                </a:moveTo>
                <a:cubicBezTo>
                  <a:pt x="96" y="74"/>
                  <a:pt x="96" y="74"/>
                  <a:pt x="96" y="74"/>
                </a:cubicBezTo>
                <a:cubicBezTo>
                  <a:pt x="92" y="74"/>
                  <a:pt x="92" y="74"/>
                  <a:pt x="92" y="74"/>
                </a:cubicBezTo>
                <a:cubicBezTo>
                  <a:pt x="89" y="69"/>
                  <a:pt x="89" y="69"/>
                  <a:pt x="89" y="69"/>
                </a:cubicBezTo>
                <a:cubicBezTo>
                  <a:pt x="88" y="69"/>
                  <a:pt x="88" y="68"/>
                  <a:pt x="87" y="67"/>
                </a:cubicBezTo>
                <a:cubicBezTo>
                  <a:pt x="83" y="64"/>
                  <a:pt x="78" y="62"/>
                  <a:pt x="73" y="62"/>
                </a:cubicBezTo>
                <a:cubicBezTo>
                  <a:pt x="69" y="63"/>
                  <a:pt x="69" y="63"/>
                  <a:pt x="69" y="63"/>
                </a:cubicBezTo>
                <a:cubicBezTo>
                  <a:pt x="68" y="63"/>
                  <a:pt x="68" y="63"/>
                  <a:pt x="68" y="63"/>
                </a:cubicBezTo>
                <a:cubicBezTo>
                  <a:pt x="68" y="63"/>
                  <a:pt x="68" y="63"/>
                  <a:pt x="68" y="63"/>
                </a:cubicBezTo>
                <a:cubicBezTo>
                  <a:pt x="54" y="7"/>
                  <a:pt x="54" y="7"/>
                  <a:pt x="54" y="7"/>
                </a:cubicBezTo>
                <a:cubicBezTo>
                  <a:pt x="52" y="0"/>
                  <a:pt x="48" y="0"/>
                  <a:pt x="44" y="1"/>
                </a:cubicBezTo>
                <a:cubicBezTo>
                  <a:pt x="44" y="1"/>
                  <a:pt x="37" y="2"/>
                  <a:pt x="38" y="10"/>
                </a:cubicBezTo>
                <a:cubicBezTo>
                  <a:pt x="53" y="88"/>
                  <a:pt x="53" y="88"/>
                  <a:pt x="53" y="88"/>
                </a:cubicBezTo>
                <a:cubicBezTo>
                  <a:pt x="53" y="88"/>
                  <a:pt x="53" y="89"/>
                  <a:pt x="53" y="90"/>
                </a:cubicBezTo>
                <a:cubicBezTo>
                  <a:pt x="53" y="94"/>
                  <a:pt x="52" y="97"/>
                  <a:pt x="49" y="100"/>
                </a:cubicBezTo>
                <a:cubicBezTo>
                  <a:pt x="49" y="100"/>
                  <a:pt x="48" y="101"/>
                  <a:pt x="47" y="101"/>
                </a:cubicBezTo>
                <a:cubicBezTo>
                  <a:pt x="42" y="102"/>
                  <a:pt x="39" y="101"/>
                  <a:pt x="35" y="98"/>
                </a:cubicBezTo>
                <a:cubicBezTo>
                  <a:pt x="31" y="95"/>
                  <a:pt x="28" y="88"/>
                  <a:pt x="25" y="83"/>
                </a:cubicBezTo>
                <a:cubicBezTo>
                  <a:pt x="23" y="81"/>
                  <a:pt x="21" y="78"/>
                  <a:pt x="19" y="75"/>
                </a:cubicBezTo>
                <a:cubicBezTo>
                  <a:pt x="16" y="71"/>
                  <a:pt x="7" y="68"/>
                  <a:pt x="3" y="72"/>
                </a:cubicBezTo>
                <a:cubicBezTo>
                  <a:pt x="1" y="73"/>
                  <a:pt x="0" y="77"/>
                  <a:pt x="1" y="79"/>
                </a:cubicBezTo>
                <a:cubicBezTo>
                  <a:pt x="3" y="81"/>
                  <a:pt x="6" y="84"/>
                  <a:pt x="7" y="87"/>
                </a:cubicBezTo>
                <a:cubicBezTo>
                  <a:pt x="8" y="89"/>
                  <a:pt x="9" y="92"/>
                  <a:pt x="10" y="95"/>
                </a:cubicBezTo>
                <a:cubicBezTo>
                  <a:pt x="11" y="97"/>
                  <a:pt x="11" y="101"/>
                  <a:pt x="12" y="102"/>
                </a:cubicBezTo>
                <a:cubicBezTo>
                  <a:pt x="14" y="103"/>
                  <a:pt x="15" y="106"/>
                  <a:pt x="16" y="108"/>
                </a:cubicBezTo>
                <a:cubicBezTo>
                  <a:pt x="18" y="111"/>
                  <a:pt x="21" y="116"/>
                  <a:pt x="23" y="120"/>
                </a:cubicBezTo>
                <a:cubicBezTo>
                  <a:pt x="27" y="126"/>
                  <a:pt x="29" y="135"/>
                  <a:pt x="35" y="141"/>
                </a:cubicBezTo>
                <a:cubicBezTo>
                  <a:pt x="41" y="149"/>
                  <a:pt x="47" y="156"/>
                  <a:pt x="56" y="161"/>
                </a:cubicBezTo>
                <a:cubicBezTo>
                  <a:pt x="60" y="163"/>
                  <a:pt x="62" y="165"/>
                  <a:pt x="64" y="168"/>
                </a:cubicBezTo>
                <a:cubicBezTo>
                  <a:pt x="67" y="184"/>
                  <a:pt x="67" y="184"/>
                  <a:pt x="67" y="184"/>
                </a:cubicBezTo>
                <a:cubicBezTo>
                  <a:pt x="79" y="182"/>
                  <a:pt x="126" y="174"/>
                  <a:pt x="131" y="173"/>
                </a:cubicBezTo>
                <a:cubicBezTo>
                  <a:pt x="128" y="160"/>
                  <a:pt x="128" y="160"/>
                  <a:pt x="128" y="160"/>
                </a:cubicBezTo>
                <a:cubicBezTo>
                  <a:pt x="128" y="159"/>
                  <a:pt x="128" y="159"/>
                  <a:pt x="128" y="159"/>
                </a:cubicBezTo>
                <a:cubicBezTo>
                  <a:pt x="129" y="156"/>
                  <a:pt x="130" y="152"/>
                  <a:pt x="131" y="149"/>
                </a:cubicBezTo>
                <a:cubicBezTo>
                  <a:pt x="132" y="146"/>
                  <a:pt x="132" y="143"/>
                  <a:pt x="132" y="140"/>
                </a:cubicBezTo>
                <a:cubicBezTo>
                  <a:pt x="132" y="133"/>
                  <a:pt x="133" y="125"/>
                  <a:pt x="133" y="118"/>
                </a:cubicBezTo>
                <a:cubicBezTo>
                  <a:pt x="133" y="116"/>
                  <a:pt x="133" y="115"/>
                  <a:pt x="134" y="114"/>
                </a:cubicBezTo>
                <a:cubicBezTo>
                  <a:pt x="134" y="109"/>
                  <a:pt x="132" y="97"/>
                  <a:pt x="122" y="97"/>
                </a:cubicBezTo>
                <a:cubicBezTo>
                  <a:pt x="122" y="97"/>
                  <a:pt x="122" y="97"/>
                  <a:pt x="122" y="97"/>
                </a:cubicBezTo>
                <a:cubicBezTo>
                  <a:pt x="120" y="92"/>
                  <a:pt x="117" y="87"/>
                  <a:pt x="113" y="83"/>
                </a:cubicBezTo>
                <a:cubicBezTo>
                  <a:pt x="109" y="79"/>
                  <a:pt x="103" y="75"/>
                  <a:pt x="96" y="7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70"/>
          <p:cNvSpPr>
            <a:spLocks noEditPoints="1"/>
          </p:cNvSpPr>
          <p:nvPr/>
        </p:nvSpPr>
        <p:spPr bwMode="auto">
          <a:xfrm>
            <a:off x="4532434" y="4353419"/>
            <a:ext cx="624952" cy="477376"/>
          </a:xfrm>
          <a:custGeom>
            <a:avLst/>
            <a:gdLst>
              <a:gd name="T0" fmla="*/ 552224 w 77"/>
              <a:gd name="T1" fmla="*/ 140131 h 59"/>
              <a:gd name="T2" fmla="*/ 40162 w 77"/>
              <a:gd name="T3" fmla="*/ 180168 h 59"/>
              <a:gd name="T4" fmla="*/ 652628 w 77"/>
              <a:gd name="T5" fmla="*/ 550513 h 59"/>
              <a:gd name="T6" fmla="*/ 672709 w 77"/>
              <a:gd name="T7" fmla="*/ 340317 h 59"/>
              <a:gd name="T8" fmla="*/ 682749 w 77"/>
              <a:gd name="T9" fmla="*/ 320298 h 59"/>
              <a:gd name="T10" fmla="*/ 682749 w 77"/>
              <a:gd name="T11" fmla="*/ 310289 h 59"/>
              <a:gd name="T12" fmla="*/ 682749 w 77"/>
              <a:gd name="T13" fmla="*/ 590550 h 59"/>
              <a:gd name="T14" fmla="*/ 20081 w 77"/>
              <a:gd name="T15" fmla="*/ 590550 h 59"/>
              <a:gd name="T16" fmla="*/ 0 w 77"/>
              <a:gd name="T17" fmla="*/ 570531 h 59"/>
              <a:gd name="T18" fmla="*/ 0 w 77"/>
              <a:gd name="T19" fmla="*/ 140131 h 59"/>
              <a:gd name="T20" fmla="*/ 100404 w 77"/>
              <a:gd name="T21" fmla="*/ 380354 h 59"/>
              <a:gd name="T22" fmla="*/ 291172 w 77"/>
              <a:gd name="T23" fmla="*/ 410382 h 59"/>
              <a:gd name="T24" fmla="*/ 100404 w 77"/>
              <a:gd name="T25" fmla="*/ 380354 h 59"/>
              <a:gd name="T26" fmla="*/ 100404 w 77"/>
              <a:gd name="T27" fmla="*/ 330308 h 59"/>
              <a:gd name="T28" fmla="*/ 431738 w 77"/>
              <a:gd name="T29" fmla="*/ 300280 h 59"/>
              <a:gd name="T30" fmla="*/ 100404 w 77"/>
              <a:gd name="T31" fmla="*/ 220205 h 59"/>
              <a:gd name="T32" fmla="*/ 431738 w 77"/>
              <a:gd name="T33" fmla="*/ 250233 h 59"/>
              <a:gd name="T34" fmla="*/ 100404 w 77"/>
              <a:gd name="T35" fmla="*/ 220205 h 59"/>
              <a:gd name="T36" fmla="*/ 712870 w 77"/>
              <a:gd name="T37" fmla="*/ 90084 h 59"/>
              <a:gd name="T38" fmla="*/ 672709 w 77"/>
              <a:gd name="T39" fmla="*/ 250233 h 59"/>
              <a:gd name="T40" fmla="*/ 702830 w 77"/>
              <a:gd name="T41" fmla="*/ 240224 h 59"/>
              <a:gd name="T42" fmla="*/ 763073 w 77"/>
              <a:gd name="T43" fmla="*/ 100093 h 59"/>
              <a:gd name="T44" fmla="*/ 753032 w 77"/>
              <a:gd name="T45" fmla="*/ 80075 h 59"/>
              <a:gd name="T46" fmla="*/ 612466 w 77"/>
              <a:gd name="T47" fmla="*/ 90084 h 59"/>
              <a:gd name="T48" fmla="*/ 652628 w 77"/>
              <a:gd name="T49" fmla="*/ 290270 h 59"/>
              <a:gd name="T50" fmla="*/ 522102 w 77"/>
              <a:gd name="T51" fmla="*/ 400373 h 59"/>
              <a:gd name="T52" fmla="*/ 502021 w 77"/>
              <a:gd name="T53" fmla="*/ 490457 h 59"/>
              <a:gd name="T54" fmla="*/ 532143 w 77"/>
              <a:gd name="T55" fmla="*/ 450419 h 59"/>
              <a:gd name="T56" fmla="*/ 542183 w 77"/>
              <a:gd name="T57" fmla="*/ 430401 h 59"/>
              <a:gd name="T58" fmla="*/ 542183 w 77"/>
              <a:gd name="T59" fmla="*/ 460429 h 59"/>
              <a:gd name="T60" fmla="*/ 532143 w 77"/>
              <a:gd name="T61" fmla="*/ 500466 h 59"/>
              <a:gd name="T62" fmla="*/ 592385 w 77"/>
              <a:gd name="T63" fmla="*/ 420392 h 59"/>
              <a:gd name="T64" fmla="*/ 642587 w 77"/>
              <a:gd name="T65" fmla="*/ 300280 h 59"/>
              <a:gd name="T66" fmla="*/ 512062 w 77"/>
              <a:gd name="T67" fmla="*/ 380354 h 59"/>
              <a:gd name="T68" fmla="*/ 642587 w 77"/>
              <a:gd name="T69" fmla="*/ 300280 h 59"/>
              <a:gd name="T70" fmla="*/ 240970 w 77"/>
              <a:gd name="T71" fmla="*/ 520485 h 59"/>
              <a:gd name="T72" fmla="*/ 291172 w 77"/>
              <a:gd name="T73" fmla="*/ 480447 h 59"/>
              <a:gd name="T74" fmla="*/ 301213 w 77"/>
              <a:gd name="T75" fmla="*/ 520485 h 59"/>
              <a:gd name="T76" fmla="*/ 371496 w 77"/>
              <a:gd name="T77" fmla="*/ 500466 h 59"/>
              <a:gd name="T78" fmla="*/ 401617 w 77"/>
              <a:gd name="T79" fmla="*/ 510475 h 59"/>
              <a:gd name="T80" fmla="*/ 401617 w 77"/>
              <a:gd name="T81" fmla="*/ 510475 h 59"/>
              <a:gd name="T82" fmla="*/ 401617 w 77"/>
              <a:gd name="T83" fmla="*/ 540503 h 59"/>
              <a:gd name="T84" fmla="*/ 461860 w 77"/>
              <a:gd name="T85" fmla="*/ 550513 h 59"/>
              <a:gd name="T86" fmla="*/ 431738 w 77"/>
              <a:gd name="T87" fmla="*/ 520485 h 59"/>
              <a:gd name="T88" fmla="*/ 431738 w 77"/>
              <a:gd name="T89" fmla="*/ 520485 h 59"/>
              <a:gd name="T90" fmla="*/ 421698 w 77"/>
              <a:gd name="T91" fmla="*/ 480447 h 59"/>
              <a:gd name="T92" fmla="*/ 391577 w 77"/>
              <a:gd name="T93" fmla="*/ 490457 h 59"/>
              <a:gd name="T94" fmla="*/ 311253 w 77"/>
              <a:gd name="T95" fmla="*/ 490457 h 59"/>
              <a:gd name="T96" fmla="*/ 230930 w 77"/>
              <a:gd name="T97" fmla="*/ 500466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7"/>
              <a:gd name="T148" fmla="*/ 0 h 59"/>
              <a:gd name="T149" fmla="*/ 77 w 77"/>
              <a:gd name="T150" fmla="*/ 59 h 5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ln>
            <a:noFill/>
          </a:ln>
        </p:spPr>
        <p:style>
          <a:lnRef idx="2">
            <a:schemeClr val="accent3">
              <a:shade val="50000"/>
            </a:schemeClr>
          </a:lnRef>
          <a:fillRef idx="1">
            <a:schemeClr val="accent3"/>
          </a:fillRef>
          <a:effectRef idx="0">
            <a:schemeClr val="accent3"/>
          </a:effectRef>
          <a:fontRef idx="minor">
            <a:schemeClr val="lt1"/>
          </a:fontRef>
        </p:style>
        <p:txBody>
          <a:bodyPr/>
          <a:lstStyle/>
          <a:p>
            <a:pPr>
              <a:defRPr/>
            </a:pPr>
            <a:endParaRPr lang="zh-CN" altLang="en-US"/>
          </a:p>
        </p:txBody>
      </p:sp>
      <p:pic>
        <p:nvPicPr>
          <p:cNvPr id="30" name="图片 29" descr="video_file_list_149.57303370787px_1199892_easyicon.net"/>
          <p:cNvPicPr>
            <a:picLocks noChangeAspect="1"/>
          </p:cNvPicPr>
          <p:nvPr/>
        </p:nvPicPr>
        <p:blipFill>
          <a:blip r:embed="rId3"/>
          <a:stretch>
            <a:fillRect/>
          </a:stretch>
        </p:blipFill>
        <p:spPr>
          <a:xfrm>
            <a:off x="6551011" y="4501055"/>
            <a:ext cx="482875" cy="420264"/>
          </a:xfrm>
          <a:prstGeom prst="rect">
            <a:avLst/>
          </a:prstGeom>
        </p:spPr>
      </p:pic>
      <p:sp>
        <p:nvSpPr>
          <p:cNvPr id="31" name="TextBox 13"/>
          <p:cNvSpPr txBox="1">
            <a:spLocks noChangeArrowheads="1"/>
          </p:cNvSpPr>
          <p:nvPr/>
        </p:nvSpPr>
        <p:spPr bwMode="auto">
          <a:xfrm>
            <a:off x="1075721" y="3062780"/>
            <a:ext cx="2335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r">
              <a:lnSpc>
                <a:spcPct val="100000"/>
              </a:lnSpc>
              <a:spcBef>
                <a:spcPct val="20000"/>
              </a:spcBef>
              <a:buNone/>
            </a:pPr>
            <a:r>
              <a:rPr lang="zh-CN" altLang="en-US" sz="1200" dirty="0">
                <a:solidFill>
                  <a:schemeClr val="bg1">
                    <a:lumMod val="85000"/>
                  </a:schemeClr>
                </a:solidFill>
                <a:latin typeface="Arial" charset="0"/>
                <a:ea typeface="微软雅黑" charset="0"/>
                <a:sym typeface="Arial" charset="0"/>
              </a:rPr>
              <a:t>记录完整的坐席操作记录，作为基础数据，可用于合规检查</a:t>
            </a:r>
            <a:endParaRPr lang="en-US" altLang="zh-CN" sz="1200" dirty="0">
              <a:solidFill>
                <a:schemeClr val="bg1">
                  <a:lumMod val="85000"/>
                </a:schemeClr>
              </a:solidFill>
              <a:latin typeface="Arial" charset="0"/>
              <a:ea typeface="微软雅黑" charset="0"/>
              <a:sym typeface="Arial" charset="0"/>
            </a:endParaRPr>
          </a:p>
        </p:txBody>
      </p:sp>
      <p:sp>
        <p:nvSpPr>
          <p:cNvPr id="32" name="TextBox 13"/>
          <p:cNvSpPr txBox="1">
            <a:spLocks noChangeArrowheads="1"/>
          </p:cNvSpPr>
          <p:nvPr/>
        </p:nvSpPr>
        <p:spPr bwMode="auto">
          <a:xfrm>
            <a:off x="1109652" y="4711187"/>
            <a:ext cx="23352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gn="r">
              <a:lnSpc>
                <a:spcPct val="100000"/>
              </a:lnSpc>
              <a:spcBef>
                <a:spcPct val="20000"/>
              </a:spcBef>
              <a:buNone/>
            </a:pPr>
            <a:r>
              <a:rPr lang="zh-CN" altLang="en-US" sz="1200" dirty="0" smtClean="0">
                <a:solidFill>
                  <a:schemeClr val="bg1">
                    <a:lumMod val="85000"/>
                  </a:schemeClr>
                </a:solidFill>
                <a:latin typeface="Arial" charset="0"/>
                <a:ea typeface="微软雅黑" charset="0"/>
                <a:sym typeface="Arial" charset="0"/>
              </a:rPr>
              <a:t>自定义业务流程标签，可快速定位到相关业务操作的录像进行检索</a:t>
            </a:r>
            <a:endParaRPr lang="en-US" altLang="zh-CN" sz="1200" dirty="0">
              <a:solidFill>
                <a:schemeClr val="bg1">
                  <a:lumMod val="85000"/>
                </a:schemeClr>
              </a:solidFill>
              <a:latin typeface="Arial" charset="0"/>
              <a:ea typeface="微软雅黑" charset="0"/>
              <a:sym typeface="Arial" charset="0"/>
            </a:endParaRPr>
          </a:p>
        </p:txBody>
      </p:sp>
      <p:sp>
        <p:nvSpPr>
          <p:cNvPr id="33" name="TextBox 13"/>
          <p:cNvSpPr txBox="1">
            <a:spLocks noChangeArrowheads="1"/>
          </p:cNvSpPr>
          <p:nvPr/>
        </p:nvSpPr>
        <p:spPr bwMode="auto">
          <a:xfrm>
            <a:off x="8192328" y="3062780"/>
            <a:ext cx="26289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nSpc>
                <a:spcPct val="100000"/>
              </a:lnSpc>
              <a:spcBef>
                <a:spcPct val="20000"/>
              </a:spcBef>
              <a:buNone/>
            </a:pPr>
            <a:r>
              <a:rPr lang="zh-CN" altLang="en-US" sz="1200" dirty="0">
                <a:solidFill>
                  <a:schemeClr val="bg1">
                    <a:lumMod val="85000"/>
                  </a:schemeClr>
                </a:solidFill>
                <a:latin typeface="Arial" charset="0"/>
                <a:ea typeface="微软雅黑" charset="0"/>
                <a:sym typeface="Arial" charset="0"/>
              </a:rPr>
              <a:t>通过分析坐席在屏幕上的操作行为，获得坐席个人操作的优化空间</a:t>
            </a:r>
            <a:r>
              <a:rPr lang="zh-CN" altLang="en-US" sz="1200">
                <a:solidFill>
                  <a:schemeClr val="bg1">
                    <a:lumMod val="85000"/>
                  </a:schemeClr>
                </a:solidFill>
                <a:latin typeface="Arial" charset="0"/>
                <a:ea typeface="微软雅黑" charset="0"/>
                <a:sym typeface="Arial" charset="0"/>
              </a:rPr>
              <a:t>，</a:t>
            </a:r>
            <a:r>
              <a:rPr lang="zh-CN" altLang="en-US" sz="1200" smtClean="0">
                <a:solidFill>
                  <a:schemeClr val="bg1">
                    <a:lumMod val="85000"/>
                  </a:schemeClr>
                </a:solidFill>
                <a:latin typeface="Arial" charset="0"/>
                <a:ea typeface="微软雅黑" charset="0"/>
                <a:sym typeface="Arial" charset="0"/>
              </a:rPr>
              <a:t>或整体</a:t>
            </a:r>
            <a:r>
              <a:rPr lang="zh-CN" altLang="en-US" sz="1200" dirty="0">
                <a:solidFill>
                  <a:schemeClr val="bg1">
                    <a:lumMod val="85000"/>
                  </a:schemeClr>
                </a:solidFill>
                <a:latin typeface="Arial" charset="0"/>
                <a:ea typeface="微软雅黑" charset="0"/>
                <a:sym typeface="Arial" charset="0"/>
              </a:rPr>
              <a:t>业务流程的优化空间</a:t>
            </a:r>
            <a:endParaRPr lang="en-US" altLang="zh-CN" sz="1200" dirty="0">
              <a:solidFill>
                <a:schemeClr val="bg1">
                  <a:lumMod val="85000"/>
                </a:schemeClr>
              </a:solidFill>
              <a:latin typeface="Arial" charset="0"/>
              <a:ea typeface="微软雅黑" charset="0"/>
              <a:sym typeface="Arial" charset="0"/>
            </a:endParaRPr>
          </a:p>
        </p:txBody>
      </p:sp>
      <p:sp>
        <p:nvSpPr>
          <p:cNvPr id="34" name="TextBox 13"/>
          <p:cNvSpPr txBox="1">
            <a:spLocks noChangeArrowheads="1"/>
          </p:cNvSpPr>
          <p:nvPr/>
        </p:nvSpPr>
        <p:spPr bwMode="auto">
          <a:xfrm>
            <a:off x="8235548" y="4711187"/>
            <a:ext cx="26289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lnSpc>
                <a:spcPct val="90000"/>
              </a:lnSpc>
              <a:spcBef>
                <a:spcPts val="1000"/>
              </a:spcBef>
              <a:buFont typeface="Arial" charset="0"/>
              <a:buChar char="•"/>
              <a:defRPr sz="2800">
                <a:solidFill>
                  <a:schemeClr val="tx1"/>
                </a:solidFill>
                <a:latin typeface="Calibri" charset="0"/>
                <a:ea typeface="宋体" charset="0"/>
                <a:sym typeface="Calibri" charset="0"/>
              </a:defRPr>
            </a:lvl1pPr>
            <a:lvl2pPr marL="742950" indent="-285750" defTabSz="1216025">
              <a:lnSpc>
                <a:spcPct val="90000"/>
              </a:lnSpc>
              <a:spcBef>
                <a:spcPts val="500"/>
              </a:spcBef>
              <a:buFont typeface="Arial" charset="0"/>
              <a:buChar char="•"/>
              <a:defRPr sz="2400">
                <a:solidFill>
                  <a:schemeClr val="tx1"/>
                </a:solidFill>
                <a:latin typeface="Calibri" charset="0"/>
                <a:ea typeface="宋体" charset="0"/>
                <a:sym typeface="Calibri" charset="0"/>
              </a:defRPr>
            </a:lvl2pPr>
            <a:lvl3pPr marL="1143000" indent="-228600" defTabSz="1216025">
              <a:lnSpc>
                <a:spcPct val="90000"/>
              </a:lnSpc>
              <a:spcBef>
                <a:spcPts val="500"/>
              </a:spcBef>
              <a:buFont typeface="Arial" charset="0"/>
              <a:buChar char="•"/>
              <a:defRPr sz="2000">
                <a:solidFill>
                  <a:schemeClr val="tx1"/>
                </a:solidFill>
                <a:latin typeface="Calibri" charset="0"/>
                <a:ea typeface="宋体" charset="0"/>
                <a:sym typeface="Calibri" charset="0"/>
              </a:defRPr>
            </a:lvl3pPr>
            <a:lvl4pPr marL="16002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4pPr>
            <a:lvl5pPr marL="2057400" indent="-228600" defTabSz="1216025">
              <a:lnSpc>
                <a:spcPct val="90000"/>
              </a:lnSpc>
              <a:spcBef>
                <a:spcPts val="500"/>
              </a:spcBef>
              <a:buFont typeface="Arial" charset="0"/>
              <a:buChar char="•"/>
              <a:defRPr>
                <a:solidFill>
                  <a:schemeClr val="tx1"/>
                </a:solidFill>
                <a:latin typeface="Calibri" charset="0"/>
                <a:ea typeface="宋体" charset="0"/>
                <a:sym typeface="Calibri" charset="0"/>
              </a:defRPr>
            </a:lvl5pPr>
            <a:lvl6pPr marL="25146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6pPr>
            <a:lvl7pPr marL="29718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7pPr>
            <a:lvl8pPr marL="34290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8pPr>
            <a:lvl9pPr marL="3886200" indent="-228600" defTabSz="1216025" eaLnBrk="0" fontAlgn="base" hangingPunct="0">
              <a:lnSpc>
                <a:spcPct val="90000"/>
              </a:lnSpc>
              <a:spcBef>
                <a:spcPts val="500"/>
              </a:spcBef>
              <a:spcAft>
                <a:spcPct val="0"/>
              </a:spcAft>
              <a:buFont typeface="Arial" charset="0"/>
              <a:buChar char="•"/>
              <a:defRPr>
                <a:solidFill>
                  <a:schemeClr val="tx1"/>
                </a:solidFill>
                <a:latin typeface="Calibri" charset="0"/>
                <a:ea typeface="宋体" charset="0"/>
                <a:sym typeface="Calibri" charset="0"/>
              </a:defRPr>
            </a:lvl9pPr>
          </a:lstStyle>
          <a:p>
            <a:pPr>
              <a:lnSpc>
                <a:spcPct val="100000"/>
              </a:lnSpc>
              <a:spcBef>
                <a:spcPct val="20000"/>
              </a:spcBef>
              <a:buNone/>
            </a:pPr>
            <a:r>
              <a:rPr lang="zh-CN" altLang="en-US" sz="1200" dirty="0">
                <a:solidFill>
                  <a:schemeClr val="bg1">
                    <a:lumMod val="85000"/>
                  </a:schemeClr>
                </a:solidFill>
                <a:latin typeface="Arial" charset="0"/>
                <a:ea typeface="微软雅黑" charset="0"/>
                <a:sym typeface="Arial" charset="0"/>
              </a:rPr>
              <a:t>以会话为记录单元整合监控数据，并与录音相关联，方便录音与操作关联，提升质检效率</a:t>
            </a:r>
            <a:endParaRPr lang="en-US" altLang="zh-CN" sz="1200" dirty="0">
              <a:solidFill>
                <a:schemeClr val="bg1">
                  <a:lumMod val="85000"/>
                </a:schemeClr>
              </a:solidFill>
              <a:latin typeface="Arial" charset="0"/>
              <a:ea typeface="微软雅黑" charset="0"/>
              <a:sym typeface="Arial" charset="0"/>
            </a:endParaRPr>
          </a:p>
        </p:txBody>
      </p:sp>
    </p:spTree>
    <p:extLst>
      <p:ext uri="{BB962C8B-B14F-4D97-AF65-F5344CB8AC3E}">
        <p14:creationId xmlns:p14="http://schemas.microsoft.com/office/powerpoint/2010/main" val="435889744"/>
      </p:ext>
    </p:extLst>
  </p:cSld>
  <p:clrMapOvr>
    <a:masterClrMapping/>
  </p:clrMapOvr>
  <p:transition spd="slow" advClick="0">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地图"/>
          <p:cNvPicPr>
            <a:picLocks noChangeAspect="1"/>
          </p:cNvPicPr>
          <p:nvPr/>
        </p:nvPicPr>
        <p:blipFill>
          <a:blip r:embed="rId3"/>
          <a:stretch>
            <a:fillRect/>
          </a:stretch>
        </p:blipFill>
        <p:spPr>
          <a:xfrm>
            <a:off x="436666" y="1132895"/>
            <a:ext cx="5984240" cy="4942205"/>
          </a:xfrm>
          <a:prstGeom prst="rect">
            <a:avLst/>
          </a:prstGeom>
        </p:spPr>
      </p:pic>
      <p:pic>
        <p:nvPicPr>
          <p:cNvPr id="3" name="Picture 4" descr="C:\Users\ui\Desktop\矢量智能对象.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763" y="5225470"/>
            <a:ext cx="1982078" cy="973932"/>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descr="flat-marker-副本-2"/>
          <p:cNvPicPr>
            <a:picLocks noChangeAspect="1"/>
          </p:cNvPicPr>
          <p:nvPr/>
        </p:nvPicPr>
        <p:blipFill>
          <a:blip r:embed="rId5"/>
          <a:stretch>
            <a:fillRect/>
          </a:stretch>
        </p:blipFill>
        <p:spPr>
          <a:xfrm>
            <a:off x="1509816" y="5067990"/>
            <a:ext cx="276225" cy="514350"/>
          </a:xfrm>
          <a:prstGeom prst="rect">
            <a:avLst/>
          </a:prstGeom>
        </p:spPr>
      </p:pic>
      <p:sp>
        <p:nvSpPr>
          <p:cNvPr id="6" name="矩形 5"/>
          <p:cNvSpPr/>
          <p:nvPr>
            <p:custDataLst>
              <p:tags r:id="rId1"/>
            </p:custDataLst>
          </p:nvPr>
        </p:nvSpPr>
        <p:spPr>
          <a:xfrm>
            <a:off x="6566113" y="1032159"/>
            <a:ext cx="5349240" cy="5282565"/>
          </a:xfrm>
          <a:prstGeom prst="rect">
            <a:avLst/>
          </a:prstGeom>
          <a:solidFill>
            <a:schemeClr val="bg1">
              <a:alpha val="8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21"/>
          <p:cNvSpPr txBox="1"/>
          <p:nvPr/>
        </p:nvSpPr>
        <p:spPr>
          <a:xfrm>
            <a:off x="8648913" y="1436019"/>
            <a:ext cx="1183640" cy="396240"/>
          </a:xfrm>
          <a:prstGeom prst="rect">
            <a:avLst/>
          </a:prstGeom>
          <a:noFill/>
          <a:ln w="9525">
            <a:noFill/>
          </a:ln>
        </p:spPr>
        <p:txBody>
          <a:bodyPr wrap="square">
            <a:spAutoFit/>
          </a:bodyPr>
          <a:lstStyle/>
          <a:p>
            <a:pPr lvl="0" algn="ctr" eaLnBrk="1" hangingPunct="1">
              <a:lnSpc>
                <a:spcPct val="125000"/>
              </a:lnSpc>
              <a:spcAft>
                <a:spcPts val="800"/>
              </a:spcAft>
            </a:pPr>
            <a:r>
              <a:rPr lang="zh-CN" altLang="en-US" sz="1600" b="1" dirty="0">
                <a:solidFill>
                  <a:schemeClr val="accent2"/>
                </a:solidFill>
                <a:latin typeface="Segoe UI" panose="020B0502040204020203" pitchFamily="2" charset="0"/>
                <a:ea typeface="微软雅黑" panose="020B0503020204020204" pitchFamily="34" charset="-122"/>
              </a:rPr>
              <a:t>经典案例</a:t>
            </a:r>
          </a:p>
        </p:txBody>
      </p:sp>
      <p:sp>
        <p:nvSpPr>
          <p:cNvPr id="5" name="标题 4"/>
          <p:cNvSpPr>
            <a:spLocks noGrp="1"/>
          </p:cNvSpPr>
          <p:nvPr>
            <p:ph type="title"/>
          </p:nvPr>
        </p:nvSpPr>
        <p:spPr/>
        <p:txBody>
          <a:bodyPr/>
          <a:lstStyle/>
          <a:p>
            <a:r>
              <a:rPr kumimoji="1" lang="zh-CN" altLang="en-US" dirty="0" smtClean="0"/>
              <a:t>丰富的客户，全面的服务覆盖</a:t>
            </a:r>
            <a:endParaRPr kumimoji="1" lang="zh-CN" altLang="en-US" dirty="0"/>
          </a:p>
        </p:txBody>
      </p:sp>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93295" y="2035459"/>
            <a:ext cx="5370165" cy="3796982"/>
          </a:xfrm>
          <a:prstGeom prst="rect">
            <a:avLst/>
          </a:prstGeom>
        </p:spPr>
      </p:pic>
    </p:spTree>
  </p:cSld>
  <p:clrMapOvr>
    <a:masterClrMapping/>
  </p:clrMapOvr>
  <p:transition spd="slow" advClick="0">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pic3.bbzhi.com/xitongbizhi/manglongfenggekuanpingbizhi1/computer_kuan_187087_16.jpg"/>
          <p:cNvPicPr>
            <a:picLocks noChangeAspect="1"/>
          </p:cNvPicPr>
          <p:nvPr/>
        </p:nvPicPr>
        <p:blipFill>
          <a:blip r:embed="rId2"/>
          <a:srcRect t="49391" r="53949"/>
          <a:stretch>
            <a:fillRect/>
          </a:stretch>
        </p:blipFill>
        <p:spPr>
          <a:xfrm>
            <a:off x="0" y="0"/>
            <a:ext cx="12192000" cy="6858000"/>
          </a:xfrm>
          <a:prstGeom prst="rect">
            <a:avLst/>
          </a:prstGeom>
          <a:noFill/>
          <a:ln w="9525">
            <a:noFill/>
          </a:ln>
        </p:spPr>
      </p:pic>
      <p:sp>
        <p:nvSpPr>
          <p:cNvPr id="25603" name="矩形 7"/>
          <p:cNvSpPr/>
          <p:nvPr/>
        </p:nvSpPr>
        <p:spPr>
          <a:xfrm>
            <a:off x="0" y="895350"/>
            <a:ext cx="12192000" cy="5962650"/>
          </a:xfrm>
          <a:prstGeom prst="rect">
            <a:avLst/>
          </a:prstGeom>
          <a:solidFill>
            <a:srgbClr val="FFFFFF">
              <a:alpha val="7059"/>
            </a:srgbClr>
          </a:solidFill>
          <a:ln w="12700">
            <a:noFill/>
          </a:ln>
        </p:spPr>
        <p:txBody>
          <a:bodyPr anchor="ctr"/>
          <a:lstStyle/>
          <a:p>
            <a:pPr lvl="0"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pic>
        <p:nvPicPr>
          <p:cNvPr id="25604" name="Picture 2" descr="http://pic3.bbzhi.com/xitongbizhi/manglongfenggekuanpingbizhi1/computer_kuan_187087_16.jpg"/>
          <p:cNvPicPr>
            <a:picLocks noChangeAspect="1"/>
          </p:cNvPicPr>
          <p:nvPr/>
        </p:nvPicPr>
        <p:blipFill>
          <a:blip r:embed="rId2"/>
          <a:srcRect t="49391" r="53949"/>
          <a:stretch>
            <a:fillRect/>
          </a:stretch>
        </p:blipFill>
        <p:spPr>
          <a:xfrm>
            <a:off x="0" y="0"/>
            <a:ext cx="12192000" cy="6858000"/>
          </a:xfrm>
          <a:prstGeom prst="rect">
            <a:avLst/>
          </a:prstGeom>
          <a:noFill/>
          <a:ln w="9525">
            <a:noFill/>
          </a:ln>
        </p:spPr>
      </p:pic>
      <p:sp>
        <p:nvSpPr>
          <p:cNvPr id="27653" name="任意多边形 10"/>
          <p:cNvSpPr/>
          <p:nvPr/>
        </p:nvSpPr>
        <p:spPr>
          <a:xfrm rot="5400000">
            <a:off x="8142288" y="2312988"/>
            <a:ext cx="2339975" cy="446087"/>
          </a:xfrm>
          <a:custGeom>
            <a:avLst/>
            <a:gdLst>
              <a:gd name="txL" fmla="*/ 0 w 2409826"/>
              <a:gd name="txT" fmla="*/ 0 h 396002"/>
              <a:gd name="txR" fmla="*/ 2409826 w 2409826"/>
              <a:gd name="txB" fmla="*/ 396002 h 396002"/>
            </a:gdLst>
            <a:ahLst/>
            <a:cxnLst>
              <a:cxn ang="0">
                <a:pos x="0" y="446088"/>
              </a:cxn>
              <a:cxn ang="0">
                <a:pos x="0" y="1"/>
              </a:cxn>
              <a:cxn ang="0">
                <a:pos x="1" y="1"/>
              </a:cxn>
              <a:cxn ang="0">
                <a:pos x="1" y="0"/>
              </a:cxn>
              <a:cxn ang="0">
                <a:pos x="2339975" y="0"/>
              </a:cxn>
              <a:cxn ang="0">
                <a:pos x="2339975" y="1"/>
              </a:cxn>
              <a:cxn ang="0">
                <a:pos x="2339975" y="1"/>
              </a:cxn>
              <a:cxn ang="0">
                <a:pos x="2339975" y="446088"/>
              </a:cxn>
              <a:cxn ang="0">
                <a:pos x="2219739" y="446088"/>
              </a:cxn>
              <a:cxn ang="0">
                <a:pos x="2219739" y="139487"/>
              </a:cxn>
              <a:cxn ang="0">
                <a:pos x="120236" y="139487"/>
              </a:cxn>
              <a:cxn ang="0">
                <a:pos x="120236" y="446088"/>
              </a:cxn>
            </a:cxnLst>
            <a:rect l="txL" t="txT" r="txR" b="txB"/>
            <a:pathLst>
              <a:path w="2409826" h="396002">
                <a:moveTo>
                  <a:pt x="0" y="396002"/>
                </a:moveTo>
                <a:lnTo>
                  <a:pt x="0" y="1"/>
                </a:lnTo>
                <a:lnTo>
                  <a:pt x="1" y="1"/>
                </a:lnTo>
                <a:lnTo>
                  <a:pt x="1" y="0"/>
                </a:lnTo>
                <a:lnTo>
                  <a:pt x="2409826" y="0"/>
                </a:lnTo>
                <a:lnTo>
                  <a:pt x="2409826" y="1"/>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alpha val="100000"/>
            </a:schemeClr>
          </a:solidFill>
          <a:ln w="12700">
            <a:noFill/>
          </a:ln>
        </p:spPr>
        <p:txBody>
          <a:bodyPr/>
          <a:lstStyle/>
          <a:p>
            <a:endParaRPr lang="zh-CN" altLang="en-US"/>
          </a:p>
        </p:txBody>
      </p:sp>
      <p:sp>
        <p:nvSpPr>
          <p:cNvPr id="27654" name="任意多边形 11"/>
          <p:cNvSpPr/>
          <p:nvPr/>
        </p:nvSpPr>
        <p:spPr>
          <a:xfrm rot="-5400000" flipH="1">
            <a:off x="1706563" y="2312988"/>
            <a:ext cx="2339975" cy="446087"/>
          </a:xfrm>
          <a:custGeom>
            <a:avLst/>
            <a:gdLst>
              <a:gd name="txL" fmla="*/ 0 w 2409826"/>
              <a:gd name="txT" fmla="*/ 0 h 396002"/>
              <a:gd name="txR" fmla="*/ 2409826 w 2409826"/>
              <a:gd name="txB" fmla="*/ 396002 h 396002"/>
            </a:gdLst>
            <a:ahLst/>
            <a:cxnLst>
              <a:cxn ang="0">
                <a:pos x="0" y="446088"/>
              </a:cxn>
              <a:cxn ang="0">
                <a:pos x="0" y="1"/>
              </a:cxn>
              <a:cxn ang="0">
                <a:pos x="1" y="1"/>
              </a:cxn>
              <a:cxn ang="0">
                <a:pos x="1" y="0"/>
              </a:cxn>
              <a:cxn ang="0">
                <a:pos x="2339975" y="0"/>
              </a:cxn>
              <a:cxn ang="0">
                <a:pos x="2339975" y="1"/>
              </a:cxn>
              <a:cxn ang="0">
                <a:pos x="2339975" y="1"/>
              </a:cxn>
              <a:cxn ang="0">
                <a:pos x="2339975" y="446088"/>
              </a:cxn>
              <a:cxn ang="0">
                <a:pos x="2219739" y="446088"/>
              </a:cxn>
              <a:cxn ang="0">
                <a:pos x="2219739" y="139487"/>
              </a:cxn>
              <a:cxn ang="0">
                <a:pos x="120236" y="139487"/>
              </a:cxn>
              <a:cxn ang="0">
                <a:pos x="120236" y="446088"/>
              </a:cxn>
            </a:cxnLst>
            <a:rect l="txL" t="txT" r="txR" b="txB"/>
            <a:pathLst>
              <a:path w="2409826" h="396002">
                <a:moveTo>
                  <a:pt x="0" y="396002"/>
                </a:moveTo>
                <a:lnTo>
                  <a:pt x="0" y="1"/>
                </a:lnTo>
                <a:lnTo>
                  <a:pt x="1" y="1"/>
                </a:lnTo>
                <a:lnTo>
                  <a:pt x="1" y="0"/>
                </a:lnTo>
                <a:lnTo>
                  <a:pt x="2409826" y="0"/>
                </a:lnTo>
                <a:lnTo>
                  <a:pt x="2409826" y="1"/>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alpha val="100000"/>
            </a:schemeClr>
          </a:solidFill>
          <a:ln w="12700">
            <a:noFill/>
          </a:ln>
        </p:spPr>
        <p:txBody>
          <a:bodyPr/>
          <a:lstStyle/>
          <a:p>
            <a:endParaRPr lang="zh-CN" altLang="en-US"/>
          </a:p>
        </p:txBody>
      </p:sp>
      <p:grpSp>
        <p:nvGrpSpPr>
          <p:cNvPr id="27655" name="Group 7"/>
          <p:cNvGrpSpPr/>
          <p:nvPr/>
        </p:nvGrpSpPr>
        <p:grpSpPr>
          <a:xfrm>
            <a:off x="3619500" y="1476375"/>
            <a:ext cx="5224463" cy="2122776"/>
            <a:chOff x="0" y="0"/>
            <a:chExt cx="5224635" cy="2123946"/>
          </a:xfrm>
        </p:grpSpPr>
        <p:sp>
          <p:nvSpPr>
            <p:cNvPr id="25611" name="文本框 6"/>
            <p:cNvSpPr/>
            <p:nvPr/>
          </p:nvSpPr>
          <p:spPr>
            <a:xfrm>
              <a:off x="0" y="0"/>
              <a:ext cx="5224635" cy="1862048"/>
            </a:xfrm>
            <a:prstGeom prst="rect">
              <a:avLst/>
            </a:prstGeom>
            <a:noFill/>
            <a:ln w="9525">
              <a:noFill/>
            </a:ln>
          </p:spPr>
          <p:txBody>
            <a:bodyPr wrap="none">
              <a:spAutoFit/>
            </a:bodyPr>
            <a:lstStyle/>
            <a:p>
              <a:pPr lvl="0" eaLnBrk="1" hangingPunct="1"/>
              <a:r>
                <a:rPr lang="en-US" altLang="zh-CN" sz="11500" dirty="0">
                  <a:solidFill>
                    <a:schemeClr val="bg1"/>
                  </a:solidFill>
                  <a:latin typeface="Impact" panose="020B0806030902050204" pitchFamily="34" charset="0"/>
                  <a:ea typeface="宋体" panose="02010600030101010101" pitchFamily="2" charset="-122"/>
                  <a:sym typeface="Impact" panose="020B0806030902050204" pitchFamily="34" charset="0"/>
                </a:rPr>
                <a:t>THANKS</a:t>
              </a:r>
              <a:endParaRPr lang="zh-CN" altLang="en-US" sz="11500" dirty="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25612" name="文本框 9"/>
            <p:cNvSpPr/>
            <p:nvPr/>
          </p:nvSpPr>
          <p:spPr>
            <a:xfrm>
              <a:off x="1138377" y="1600438"/>
              <a:ext cx="184737" cy="523508"/>
            </a:xfrm>
            <a:prstGeom prst="rect">
              <a:avLst/>
            </a:prstGeom>
            <a:noFill/>
            <a:ln w="9525">
              <a:noFill/>
            </a:ln>
          </p:spPr>
          <p:txBody>
            <a:bodyPr wrap="none">
              <a:spAutoFit/>
            </a:bodyPr>
            <a:lstStyle/>
            <a:p>
              <a:pPr lvl="0" eaLnBrk="1" hangingPunct="1"/>
              <a:endParaRPr lang="zh-CN" altLang="en-US" sz="2800"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grpSp>
      <p:grpSp>
        <p:nvGrpSpPr>
          <p:cNvPr id="27658" name="Group 10"/>
          <p:cNvGrpSpPr/>
          <p:nvPr/>
        </p:nvGrpSpPr>
        <p:grpSpPr>
          <a:xfrm>
            <a:off x="4336544" y="5407119"/>
            <a:ext cx="3518912" cy="741840"/>
            <a:chOff x="0" y="0"/>
            <a:chExt cx="3519458" cy="742728"/>
          </a:xfrm>
        </p:grpSpPr>
        <p:sp>
          <p:nvSpPr>
            <p:cNvPr id="25609" name="文本框 13"/>
            <p:cNvSpPr/>
            <p:nvPr/>
          </p:nvSpPr>
          <p:spPr>
            <a:xfrm>
              <a:off x="0" y="0"/>
              <a:ext cx="3519458" cy="400589"/>
            </a:xfrm>
            <a:prstGeom prst="rect">
              <a:avLst/>
            </a:prstGeom>
            <a:noFill/>
            <a:ln w="9525">
              <a:noFill/>
            </a:ln>
          </p:spPr>
          <p:txBody>
            <a:bodyPr wrap="none">
              <a:spAutoFit/>
            </a:bodyPr>
            <a:lstStyle/>
            <a:p>
              <a:pPr lvl="0" eaLnBrk="1" hangingPunct="1"/>
              <a:r>
                <a:rPr lang="zh-CN" altLang="en-US" sz="2000" dirty="0" smtClean="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Calibri" panose="020F0502020204030204" pitchFamily="34" charset="0"/>
                </a:rPr>
                <a:t>上海艺赛旗软件股份有限公司</a:t>
              </a:r>
              <a:endParaRPr lang="zh-CN" altLang="en-US"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25610" name="文本框 14"/>
            <p:cNvSpPr/>
            <p:nvPr/>
          </p:nvSpPr>
          <p:spPr>
            <a:xfrm>
              <a:off x="856452" y="342139"/>
              <a:ext cx="184760" cy="400589"/>
            </a:xfrm>
            <a:prstGeom prst="rect">
              <a:avLst/>
            </a:prstGeom>
            <a:noFill/>
            <a:ln w="9525">
              <a:noFill/>
            </a:ln>
          </p:spPr>
          <p:txBody>
            <a:bodyPr wrap="none">
              <a:spAutoFit/>
            </a:bodyPr>
            <a:lstStyle/>
            <a:p>
              <a:pPr lvl="0" eaLnBrk="1" hangingPunct="1"/>
              <a:endParaRPr lang="zh-CN" altLang="en-US" sz="2000" dirty="0">
                <a:solidFill>
                  <a:schemeClr val="bg1"/>
                </a:solidFill>
                <a:latin typeface="Calibri" panose="020F0502020204030204" pitchFamily="34" charset="0"/>
                <a:ea typeface="宋体" panose="02010600030101010101" pitchFamily="2" charset="-122"/>
                <a:sym typeface="宋体" panose="02010600030101010101" pitchFamily="2" charset="-122"/>
              </a:endParaRPr>
            </a:p>
          </p:txBody>
        </p:sp>
      </p:gr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6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654"/>
                                        </p:tgtEl>
                                        <p:attrNameLst>
                                          <p:attrName>style.visibility</p:attrName>
                                        </p:attrNameLst>
                                      </p:cBhvr>
                                      <p:to>
                                        <p:strVal val="visible"/>
                                      </p:to>
                                    </p:set>
                                  </p:childTnLst>
                                </p:cTn>
                              </p:par>
                              <p:par>
                                <p:cTn id="9" presetID="63" presetClass="path" presetSubtype="0" fill="hold" nodeType="withEffect">
                                  <p:stCondLst>
                                    <p:cond delay="0"/>
                                  </p:stCondLst>
                                  <p:childTnLst>
                                    <p:animMotion origin="layout" path="M -0.24518 2.59259E-6 L -2.5E-6 2.59259E-6 " pathEditMode="relative" rAng="0" ptsTypes="AA">
                                      <p:cBhvr>
                                        <p:cTn id="10" dur="1250" fill="hold"/>
                                        <p:tgtEl>
                                          <p:spTgt spid="27653"/>
                                        </p:tgtEl>
                                        <p:attrNameLst>
                                          <p:attrName>ppt_x</p:attrName>
                                          <p:attrName>ppt_y</p:attrName>
                                        </p:attrNameLst>
                                      </p:cBhvr>
                                      <p:rCtr x="1226600" y="0"/>
                                    </p:animMotion>
                                  </p:childTnLst>
                                </p:cTn>
                              </p:par>
                              <p:par>
                                <p:cTn id="11" presetID="35" presetClass="path" presetSubtype="0" fill="hold" nodeType="withEffect">
                                  <p:stCondLst>
                                    <p:cond delay="0"/>
                                  </p:stCondLst>
                                  <p:childTnLst>
                                    <p:animMotion origin="layout" path="M 0.24674 2.59259E-6 L 5E-6 2.59259E-6 " pathEditMode="relative" rAng="0" ptsTypes="AA">
                                      <p:cBhvr>
                                        <p:cTn id="12" dur="1250" fill="hold"/>
                                        <p:tgtEl>
                                          <p:spTgt spid="27654"/>
                                        </p:tgtEl>
                                        <p:attrNameLst>
                                          <p:attrName>ppt_x</p:attrName>
                                          <p:attrName>ppt_y</p:attrName>
                                        </p:attrNameLst>
                                      </p:cBhvr>
                                      <p:rCtr x="-1242200" y="0"/>
                                    </p:animMotion>
                                  </p:childTnLst>
                                </p:cTn>
                              </p:par>
                              <p:par>
                                <p:cTn id="13" presetID="16" presetClass="entr" presetSubtype="37" fill="hold" nodeType="withEffect">
                                  <p:stCondLst>
                                    <p:cond delay="0"/>
                                  </p:stCondLst>
                                  <p:childTnLst>
                                    <p:set>
                                      <p:cBhvr>
                                        <p:cTn id="14" dur="1" fill="hold">
                                          <p:stCondLst>
                                            <p:cond delay="0"/>
                                          </p:stCondLst>
                                        </p:cTn>
                                        <p:tgtEl>
                                          <p:spTgt spid="27655"/>
                                        </p:tgtEl>
                                        <p:attrNameLst>
                                          <p:attrName>style.visibility</p:attrName>
                                        </p:attrNameLst>
                                      </p:cBhvr>
                                      <p:to>
                                        <p:strVal val="visible"/>
                                      </p:to>
                                    </p:set>
                                    <p:animEffect filter="barn(outVertical)">
                                      <p:cBhvr>
                                        <p:cTn id="15" dur="1250"/>
                                        <p:tgtEl>
                                          <p:spTgt spid="27655"/>
                                        </p:tgtEl>
                                      </p:cBhvr>
                                    </p:animEffect>
                                  </p:childTnLst>
                                </p:cTn>
                              </p:par>
                            </p:childTnLst>
                          </p:cTn>
                        </p:par>
                        <p:par>
                          <p:cTn id="16" fill="hold">
                            <p:stCondLst>
                              <p:cond delay="0"/>
                            </p:stCondLst>
                            <p:childTnLst>
                              <p:par>
                                <p:cTn id="17" presetID="12" presetClass="entr" presetSubtype="4" fill="hold" nodeType="afterEffect">
                                  <p:stCondLst>
                                    <p:cond delay="0"/>
                                  </p:stCondLst>
                                  <p:childTnLst>
                                    <p:set>
                                      <p:cBhvr>
                                        <p:cTn id="18" dur="1" fill="hold">
                                          <p:stCondLst>
                                            <p:cond delay="0"/>
                                          </p:stCondLst>
                                        </p:cTn>
                                        <p:tgtEl>
                                          <p:spTgt spid="27658"/>
                                        </p:tgtEl>
                                        <p:attrNameLst>
                                          <p:attrName>style.visibility</p:attrName>
                                        </p:attrNameLst>
                                      </p:cBhvr>
                                      <p:to>
                                        <p:strVal val="visible"/>
                                      </p:to>
                                    </p:set>
                                    <p:anim calcmode="lin" valueType="num">
                                      <p:cBhvr>
                                        <p:cTn id="19" dur="500"/>
                                        <p:tgtEl>
                                          <p:spTgt spid="27658"/>
                                        </p:tgtEl>
                                        <p:attrNameLst>
                                          <p:attrName>ppt_y</p:attrName>
                                        </p:attrNameLst>
                                      </p:cBhvr>
                                      <p:tavLst>
                                        <p:tav tm="0">
                                          <p:val>
                                            <p:strVal val="#ppt_y+#ppt_h*1.125000"/>
                                          </p:val>
                                        </p:tav>
                                        <p:tav tm="100000">
                                          <p:val>
                                            <p:strVal val="#ppt_y"/>
                                          </p:val>
                                        </p:tav>
                                      </p:tavLst>
                                    </p:anim>
                                    <p:animEffect filter="wipe(up)">
                                      <p:cBhvr>
                                        <p:cTn id="2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文本框 5"/>
          <p:cNvSpPr/>
          <p:nvPr/>
        </p:nvSpPr>
        <p:spPr>
          <a:xfrm>
            <a:off x="5618163" y="2765108"/>
            <a:ext cx="955040" cy="1014095"/>
          </a:xfrm>
          <a:prstGeom prst="rect">
            <a:avLst/>
          </a:prstGeom>
          <a:noFill/>
          <a:ln w="9525">
            <a:noFill/>
          </a:ln>
        </p:spPr>
        <p:txBody>
          <a:bodyPr wrap="none">
            <a:spAutoFit/>
          </a:bodyPr>
          <a:lstStyle/>
          <a:p>
            <a:r>
              <a:rPr lang="en-US" sz="6000" b="1" dirty="0">
                <a:solidFill>
                  <a:schemeClr val="bg1"/>
                </a:solidFill>
                <a:latin typeface="Times New Roman" panose="02020603050405020304" charset="0"/>
                <a:ea typeface="Times New Roman" panose="02020603050405020304" charset="0"/>
                <a:cs typeface="Times New Roman" panose="02020603050405020304" charset="0"/>
                <a:sym typeface="Calibri" panose="020F0502020204030204" pitchFamily="34" charset="0"/>
              </a:rPr>
              <a:t>02</a:t>
            </a:r>
            <a:endParaRPr lang="en-US" sz="6000" b="1" dirty="0">
              <a:solidFill>
                <a:schemeClr val="bg1"/>
              </a:solidFill>
              <a:latin typeface="Times New Roman" panose="02020603050405020304" charset="0"/>
              <a:ea typeface="Times New Roman" panose="02020603050405020304" charset="0"/>
              <a:cs typeface="Times New Roman" panose="02020603050405020304" charset="0"/>
              <a:sym typeface="宋体" panose="02010600030101010101" pitchFamily="2" charset="-122"/>
            </a:endParaRPr>
          </a:p>
        </p:txBody>
      </p:sp>
      <p:sp>
        <p:nvSpPr>
          <p:cNvPr id="6151" name="文本框 6"/>
          <p:cNvSpPr/>
          <p:nvPr/>
        </p:nvSpPr>
        <p:spPr>
          <a:xfrm>
            <a:off x="2590483" y="4056490"/>
            <a:ext cx="7010400" cy="449354"/>
          </a:xfrm>
          <a:prstGeom prst="rect">
            <a:avLst/>
          </a:prstGeom>
          <a:noFill/>
          <a:ln w="9525">
            <a:noFill/>
          </a:ln>
        </p:spPr>
        <p:txBody>
          <a:bodyPr>
            <a:noAutofit/>
          </a:bodyPr>
          <a:lstStyle/>
          <a:p>
            <a:pPr algn="ctr">
              <a:lnSpc>
                <a:spcPts val="2400"/>
              </a:lnSpc>
            </a:pPr>
            <a:r>
              <a:rPr lang="zh-CN" altLang="en-US" sz="4000" dirty="0">
                <a:solidFill>
                  <a:srgbClr val="F2F2F2"/>
                </a:solidFill>
                <a:latin typeface="Microsoft YaHei Light" charset="-122"/>
                <a:ea typeface="Microsoft YaHei Light" charset="-122"/>
                <a:cs typeface="Microsoft YaHei Light" charset="-122"/>
                <a:sym typeface="Arial" panose="020B0604020202020204" pitchFamily="34" charset="0"/>
              </a:rPr>
              <a:t>需求概述</a:t>
            </a:r>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7000"/>
                                  </p:iterate>
                                  <p:childTnLst>
                                    <p:set>
                                      <p:cBhvr>
                                        <p:cTn id="6" dur="1" fill="hold">
                                          <p:stCondLst>
                                            <p:cond delay="0"/>
                                          </p:stCondLst>
                                        </p:cTn>
                                        <p:tgtEl>
                                          <p:spTgt spid="6150"/>
                                        </p:tgtEl>
                                        <p:attrNameLst>
                                          <p:attrName>style.visibility</p:attrName>
                                        </p:attrNameLst>
                                      </p:cBhvr>
                                      <p:to>
                                        <p:strVal val="visible"/>
                                      </p:to>
                                    </p:set>
                                    <p:anim calcmode="lin" valueType="num">
                                      <p:cBhvr>
                                        <p:cTn id="7" dur="500" fill="hold"/>
                                        <p:tgtEl>
                                          <p:spTgt spid="6150"/>
                                        </p:tgtEl>
                                        <p:attrNameLst>
                                          <p:attrName>ppt_w</p:attrName>
                                        </p:attrNameLst>
                                      </p:cBhvr>
                                      <p:tavLst>
                                        <p:tav tm="0">
                                          <p:val>
                                            <p:strVal val="(6*min(max(#ppt_w*#ppt_h,.3),1)-7.4)/-.7*#ppt_w"/>
                                          </p:val>
                                        </p:tav>
                                        <p:tav tm="100000">
                                          <p:val>
                                            <p:strVal val="#ppt_w"/>
                                          </p:val>
                                        </p:tav>
                                      </p:tavLst>
                                    </p:anim>
                                    <p:anim calcmode="lin" valueType="num">
                                      <p:cBhvr>
                                        <p:cTn id="8" dur="500" fill="hold"/>
                                        <p:tgtEl>
                                          <p:spTgt spid="6150"/>
                                        </p:tgtEl>
                                        <p:attrNameLst>
                                          <p:attrName>ppt_h</p:attrName>
                                        </p:attrNameLst>
                                      </p:cBhvr>
                                      <p:tavLst>
                                        <p:tav tm="0">
                                          <p:val>
                                            <p:strVal val="(6*min(max(#ppt_w*#ppt_h,.3),1)-7.4)/-.7*#ppt_h"/>
                                          </p:val>
                                        </p:tav>
                                        <p:tav tm="100000">
                                          <p:val>
                                            <p:strVal val="#ppt_h"/>
                                          </p:val>
                                        </p:tav>
                                      </p:tavLst>
                                    </p:anim>
                                    <p:anim calcmode="lin" valueType="num">
                                      <p:cBhvr>
                                        <p:cTn id="9" dur="500" fill="hold"/>
                                        <p:tgtEl>
                                          <p:spTgt spid="6150"/>
                                        </p:tgtEl>
                                        <p:attrNameLst>
                                          <p:attrName>ppt_x</p:attrName>
                                        </p:attrNameLst>
                                      </p:cBhvr>
                                      <p:tavLst>
                                        <p:tav tm="0">
                                          <p:val>
                                            <p:fltVal val="0.5"/>
                                          </p:val>
                                        </p:tav>
                                        <p:tav tm="100000">
                                          <p:val>
                                            <p:strVal val="#ppt_x"/>
                                          </p:val>
                                        </p:tav>
                                      </p:tavLst>
                                    </p:anim>
                                    <p:anim calcmode="lin" valueType="num">
                                      <p:cBhvr>
                                        <p:cTn id="10" dur="500" fill="hold"/>
                                        <p:tgtEl>
                                          <p:spTgt spid="6150"/>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84"/>
                            </p:stCondLst>
                            <p:childTnLst>
                              <p:par>
                                <p:cTn id="12" presetID="9" presetClass="entr" presetSubtype="0" fill="hold" grpId="0" nodeType="afterEffect">
                                  <p:stCondLst>
                                    <p:cond delay="0"/>
                                  </p:stCondLst>
                                  <p:childTnLst>
                                    <p:set>
                                      <p:cBhvr>
                                        <p:cTn id="13" dur="1" fill="hold">
                                          <p:stCondLst>
                                            <p:cond delay="0"/>
                                          </p:stCondLst>
                                        </p:cTn>
                                        <p:tgtEl>
                                          <p:spTgt spid="6151"/>
                                        </p:tgtEl>
                                        <p:attrNameLst>
                                          <p:attrName>style.visibility</p:attrName>
                                        </p:attrNameLst>
                                      </p:cBhvr>
                                      <p:to>
                                        <p:strVal val="visible"/>
                                      </p:to>
                                    </p:set>
                                    <p:animEffect filter="dissolve">
                                      <p:cBhvr>
                                        <p:cTn id="14"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bldLvl="0"/>
      <p:bldP spid="6151"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以人为核心组织数据及展开分析</a:t>
            </a:r>
            <a:endParaRPr kumimoji="1" lang="zh-CN" altLang="en-US" dirty="0"/>
          </a:p>
        </p:txBody>
      </p:sp>
      <p:sp>
        <p:nvSpPr>
          <p:cNvPr id="30" name="Shape 761"/>
          <p:cNvSpPr/>
          <p:nvPr/>
        </p:nvSpPr>
        <p:spPr>
          <a:xfrm>
            <a:off x="7996262" y="5270380"/>
            <a:ext cx="1422400" cy="1422400"/>
          </a:xfrm>
          <a:custGeom>
            <a:avLst/>
            <a:gdLst/>
            <a:ahLst/>
            <a:cxnLst>
              <a:cxn ang="0">
                <a:pos x="2147483647" y="2147483647"/>
              </a:cxn>
              <a:cxn ang="0">
                <a:pos x="2147483647" y="2147483647"/>
              </a:cxn>
              <a:cxn ang="0">
                <a:pos x="2147483647" y="2147483647"/>
              </a:cxn>
              <a:cxn ang="0">
                <a:pos x="2147483647" y="2147483647"/>
              </a:cxn>
              <a:cxn ang="0">
                <a:pos x="2147483647" y="2147483647"/>
              </a:cxn>
            </a:cxnLst>
            <a:rect l="0" t="0" r="0" b="0"/>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B0F0"/>
          </a:solidFill>
          <a:ln w="9525">
            <a:noFill/>
          </a:ln>
        </p:spPr>
        <p:txBody>
          <a:bodyPr/>
          <a:lstStyle/>
          <a:p>
            <a:endParaRPr lang="zh-CN" altLang="en-US"/>
          </a:p>
        </p:txBody>
      </p:sp>
      <p:pic>
        <p:nvPicPr>
          <p:cNvPr id="31" name="图片 30" descr="User_128px_1176508_easyicon.net"/>
          <p:cNvPicPr>
            <a:picLocks noChangeAspect="1"/>
          </p:cNvPicPr>
          <p:nvPr/>
        </p:nvPicPr>
        <p:blipFill>
          <a:blip r:embed="rId2"/>
          <a:stretch>
            <a:fillRect/>
          </a:stretch>
        </p:blipFill>
        <p:spPr>
          <a:xfrm>
            <a:off x="8472729" y="5490963"/>
            <a:ext cx="438150" cy="470535"/>
          </a:xfrm>
          <a:prstGeom prst="rect">
            <a:avLst/>
          </a:prstGeom>
          <a:noFill/>
        </p:spPr>
      </p:pic>
      <p:sp>
        <p:nvSpPr>
          <p:cNvPr id="32" name="文本框 31"/>
          <p:cNvSpPr txBox="1"/>
          <p:nvPr/>
        </p:nvSpPr>
        <p:spPr>
          <a:xfrm>
            <a:off x="8224279" y="6072406"/>
            <a:ext cx="917874" cy="369332"/>
          </a:xfrm>
          <a:prstGeom prst="rect">
            <a:avLst/>
          </a:prstGeom>
          <a:noFill/>
        </p:spPr>
        <p:txBody>
          <a:bodyPr wrap="square" rtlCol="0">
            <a:spAutoFit/>
          </a:bodyPr>
          <a:lstStyle/>
          <a:p>
            <a:pPr algn="ctr"/>
            <a:r>
              <a:rPr kumimoji="1" lang="zh-CN" altLang="en-US" smtClean="0">
                <a:solidFill>
                  <a:schemeClr val="bg1"/>
                </a:solidFill>
                <a:latin typeface="Microsoft YaHei Light" charset="-122"/>
                <a:ea typeface="Microsoft YaHei Light" charset="-122"/>
                <a:cs typeface="Microsoft YaHei Light" charset="-122"/>
              </a:rPr>
              <a:t>自然人</a:t>
            </a:r>
            <a:endParaRPr kumimoji="1" lang="zh-CN" altLang="zh-CN" dirty="0">
              <a:solidFill>
                <a:schemeClr val="bg1"/>
              </a:solidFill>
              <a:latin typeface="Microsoft YaHei Light" charset="-122"/>
              <a:ea typeface="Microsoft YaHei Light" charset="-122"/>
              <a:cs typeface="Microsoft YaHei Light" charset="-122"/>
            </a:endParaRPr>
          </a:p>
        </p:txBody>
      </p:sp>
      <p:grpSp>
        <p:nvGrpSpPr>
          <p:cNvPr id="58" name="组 57"/>
          <p:cNvGrpSpPr/>
          <p:nvPr/>
        </p:nvGrpSpPr>
        <p:grpSpPr>
          <a:xfrm>
            <a:off x="4977651" y="802300"/>
            <a:ext cx="6822461" cy="4458881"/>
            <a:chOff x="2203973" y="1145085"/>
            <a:chExt cx="7575270" cy="4855754"/>
          </a:xfrm>
        </p:grpSpPr>
        <p:sp>
          <p:nvSpPr>
            <p:cNvPr id="42" name="Freeform 6"/>
            <p:cNvSpPr>
              <a:spLocks noChangeArrowheads="1"/>
            </p:cNvSpPr>
            <p:nvPr/>
          </p:nvSpPr>
          <p:spPr bwMode="auto">
            <a:xfrm>
              <a:off x="4090427" y="3945729"/>
              <a:ext cx="519113" cy="566738"/>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lnTo>
                    <a:pt x="128" y="0"/>
                  </a:lnTo>
                  <a:close/>
                </a:path>
              </a:pathLst>
            </a:custGeom>
            <a:solidFill>
              <a:srgbClr val="D6B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40" name="Freeform 12"/>
            <p:cNvSpPr>
              <a:spLocks noChangeArrowheads="1"/>
            </p:cNvSpPr>
            <p:nvPr/>
          </p:nvSpPr>
          <p:spPr bwMode="auto">
            <a:xfrm>
              <a:off x="7880369" y="2203538"/>
              <a:ext cx="520700" cy="561975"/>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lnTo>
                    <a:pt x="130" y="0"/>
                  </a:lnTo>
                  <a:close/>
                </a:path>
              </a:pathLst>
            </a:custGeom>
            <a:solidFill>
              <a:srgbClr val="D6B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37" name="Freeform 10"/>
            <p:cNvSpPr>
              <a:spLocks noChangeArrowheads="1"/>
            </p:cNvSpPr>
            <p:nvPr/>
          </p:nvSpPr>
          <p:spPr bwMode="auto">
            <a:xfrm>
              <a:off x="5184956" y="1898739"/>
              <a:ext cx="520700" cy="566738"/>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lnTo>
                    <a:pt x="128" y="0"/>
                  </a:lnTo>
                  <a:close/>
                </a:path>
              </a:pathLst>
            </a:custGeom>
            <a:solidFill>
              <a:srgbClr val="D54B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38" name="Freeform 6"/>
            <p:cNvSpPr>
              <a:spLocks noChangeArrowheads="1"/>
            </p:cNvSpPr>
            <p:nvPr/>
          </p:nvSpPr>
          <p:spPr bwMode="auto">
            <a:xfrm>
              <a:off x="5808843" y="1145085"/>
              <a:ext cx="519113" cy="566738"/>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lnTo>
                    <a:pt x="128" y="0"/>
                  </a:lnTo>
                  <a:close/>
                </a:path>
              </a:pathLst>
            </a:custGeom>
            <a:solidFill>
              <a:srgbClr val="D6B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39" name="Freeform 12"/>
            <p:cNvSpPr>
              <a:spLocks noChangeArrowheads="1"/>
            </p:cNvSpPr>
            <p:nvPr/>
          </p:nvSpPr>
          <p:spPr bwMode="auto">
            <a:xfrm>
              <a:off x="6984910" y="2435314"/>
              <a:ext cx="520700" cy="561975"/>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lnTo>
                    <a:pt x="130" y="0"/>
                  </a:lnTo>
                  <a:close/>
                </a:path>
              </a:pathLst>
            </a:custGeom>
            <a:solidFill>
              <a:srgbClr val="D6B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4" name="任意多边形 44"/>
            <p:cNvSpPr>
              <a:spLocks noChangeArrowheads="1"/>
            </p:cNvSpPr>
            <p:nvPr/>
          </p:nvSpPr>
          <p:spPr bwMode="auto">
            <a:xfrm rot="16200000">
              <a:off x="6946287" y="2094476"/>
              <a:ext cx="631825" cy="58738"/>
            </a:xfrm>
            <a:custGeom>
              <a:avLst/>
              <a:gdLst>
                <a:gd name="T0" fmla="*/ 0 w 361950"/>
                <a:gd name="T1" fmla="*/ 0 h 58420"/>
                <a:gd name="T2" fmla="*/ 361950 w 361950"/>
                <a:gd name="T3" fmla="*/ 0 h 58420"/>
                <a:gd name="T4" fmla="*/ 0 60000 65536"/>
                <a:gd name="T5" fmla="*/ 0 60000 65536"/>
                <a:gd name="T6" fmla="*/ 0 w 361950"/>
                <a:gd name="T7" fmla="*/ 0 h 58420"/>
                <a:gd name="T8" fmla="*/ 361950 w 361950"/>
                <a:gd name="T9" fmla="*/ 58420 h 58420"/>
              </a:gdLst>
              <a:ahLst/>
              <a:cxnLst>
                <a:cxn ang="T4">
                  <a:pos x="T0" y="T1"/>
                </a:cxn>
                <a:cxn ang="T5">
                  <a:pos x="T2" y="T3"/>
                </a:cxn>
              </a:cxnLst>
              <a:rect l="T6" t="T7" r="T8" b="T9"/>
              <a:pathLst>
                <a:path w="361950" h="58420">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5" name="Freeform 5"/>
            <p:cNvSpPr>
              <a:spLocks noChangeArrowheads="1"/>
            </p:cNvSpPr>
            <p:nvPr/>
          </p:nvSpPr>
          <p:spPr bwMode="auto">
            <a:xfrm>
              <a:off x="4321356" y="1644739"/>
              <a:ext cx="3797300" cy="4356100"/>
            </a:xfrm>
            <a:custGeom>
              <a:avLst/>
              <a:gdLst>
                <a:gd name="T0" fmla="*/ 621 w 1045"/>
                <a:gd name="T1" fmla="*/ 1278 h 1279"/>
                <a:gd name="T2" fmla="*/ 493 w 1045"/>
                <a:gd name="T3" fmla="*/ 1279 h 1279"/>
                <a:gd name="T4" fmla="*/ 491 w 1045"/>
                <a:gd name="T5" fmla="*/ 1068 h 1279"/>
                <a:gd name="T6" fmla="*/ 362 w 1045"/>
                <a:gd name="T7" fmla="*/ 961 h 1279"/>
                <a:gd name="T8" fmla="*/ 239 w 1045"/>
                <a:gd name="T9" fmla="*/ 952 h 1279"/>
                <a:gd name="T10" fmla="*/ 0 w 1045"/>
                <a:gd name="T11" fmla="*/ 832 h 1279"/>
                <a:gd name="T12" fmla="*/ 322 w 1045"/>
                <a:gd name="T13" fmla="*/ 928 h 1279"/>
                <a:gd name="T14" fmla="*/ 117 w 1045"/>
                <a:gd name="T15" fmla="*/ 696 h 1279"/>
                <a:gd name="T16" fmla="*/ 430 w 1045"/>
                <a:gd name="T17" fmla="*/ 953 h 1279"/>
                <a:gd name="T18" fmla="*/ 494 w 1045"/>
                <a:gd name="T19" fmla="*/ 997 h 1279"/>
                <a:gd name="T20" fmla="*/ 494 w 1045"/>
                <a:gd name="T21" fmla="*/ 993 h 1279"/>
                <a:gd name="T22" fmla="*/ 469 w 1045"/>
                <a:gd name="T23" fmla="*/ 687 h 1279"/>
                <a:gd name="T24" fmla="*/ 248 w 1045"/>
                <a:gd name="T25" fmla="*/ 580 h 1279"/>
                <a:gd name="T26" fmla="*/ 11 w 1045"/>
                <a:gd name="T27" fmla="*/ 217 h 1279"/>
                <a:gd name="T28" fmla="*/ 275 w 1045"/>
                <a:gd name="T29" fmla="*/ 548 h 1279"/>
                <a:gd name="T30" fmla="*/ 320 w 1045"/>
                <a:gd name="T31" fmla="*/ 398 h 1279"/>
                <a:gd name="T32" fmla="*/ 316 w 1045"/>
                <a:gd name="T33" fmla="*/ 246 h 1279"/>
                <a:gd name="T34" fmla="*/ 349 w 1045"/>
                <a:gd name="T35" fmla="*/ 460 h 1279"/>
                <a:gd name="T36" fmla="*/ 328 w 1045"/>
                <a:gd name="T37" fmla="*/ 580 h 1279"/>
                <a:gd name="T38" fmla="*/ 471 w 1045"/>
                <a:gd name="T39" fmla="*/ 633 h 1279"/>
                <a:gd name="T40" fmla="*/ 547 w 1045"/>
                <a:gd name="T41" fmla="*/ 0 h 1279"/>
                <a:gd name="T42" fmla="*/ 529 w 1045"/>
                <a:gd name="T43" fmla="*/ 678 h 1279"/>
                <a:gd name="T44" fmla="*/ 576 w 1045"/>
                <a:gd name="T45" fmla="*/ 875 h 1279"/>
                <a:gd name="T46" fmla="*/ 741 w 1045"/>
                <a:gd name="T47" fmla="*/ 730 h 1279"/>
                <a:gd name="T48" fmla="*/ 809 w 1045"/>
                <a:gd name="T49" fmla="*/ 374 h 1279"/>
                <a:gd name="T50" fmla="*/ 791 w 1045"/>
                <a:gd name="T51" fmla="*/ 687 h 1279"/>
                <a:gd name="T52" fmla="*/ 903 w 1045"/>
                <a:gd name="T53" fmla="*/ 571 h 1279"/>
                <a:gd name="T54" fmla="*/ 1045 w 1045"/>
                <a:gd name="T55" fmla="*/ 321 h 1279"/>
                <a:gd name="T56" fmla="*/ 958 w 1045"/>
                <a:gd name="T57" fmla="*/ 545 h 1279"/>
                <a:gd name="T58" fmla="*/ 616 w 1045"/>
                <a:gd name="T59" fmla="*/ 966 h 1279"/>
                <a:gd name="T60" fmla="*/ 610 w 1045"/>
                <a:gd name="T61" fmla="*/ 1095 h 1279"/>
                <a:gd name="T62" fmla="*/ 939 w 1045"/>
                <a:gd name="T63" fmla="*/ 888 h 1279"/>
                <a:gd name="T64" fmla="*/ 610 w 1045"/>
                <a:gd name="T65" fmla="*/ 1140 h 1279"/>
                <a:gd name="T66" fmla="*/ 621 w 1045"/>
                <a:gd name="T67" fmla="*/ 1278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 name="Freeform 13"/>
            <p:cNvSpPr>
              <a:spLocks noChangeArrowheads="1"/>
            </p:cNvSpPr>
            <p:nvPr/>
          </p:nvSpPr>
          <p:spPr bwMode="auto">
            <a:xfrm>
              <a:off x="7048681" y="4576578"/>
              <a:ext cx="427038" cy="462688"/>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lnTo>
                    <a:pt x="72" y="0"/>
                  </a:ln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2" name="Freeform 14"/>
            <p:cNvSpPr>
              <a:spLocks noChangeArrowheads="1"/>
            </p:cNvSpPr>
            <p:nvPr/>
          </p:nvSpPr>
          <p:spPr bwMode="auto">
            <a:xfrm>
              <a:off x="4902381" y="2882989"/>
              <a:ext cx="287338" cy="3143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lnTo>
                    <a:pt x="70" y="0"/>
                  </a:ln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3" name="Freeform 15"/>
            <p:cNvSpPr>
              <a:spLocks noChangeArrowheads="1"/>
            </p:cNvSpPr>
            <p:nvPr/>
          </p:nvSpPr>
          <p:spPr bwMode="auto">
            <a:xfrm>
              <a:off x="5880281" y="2406739"/>
              <a:ext cx="285750" cy="309563"/>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lnTo>
                    <a:pt x="70" y="0"/>
                  </a:lnTo>
                  <a:close/>
                </a:path>
              </a:pathLst>
            </a:custGeom>
            <a:solidFill>
              <a:srgbClr val="8296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4" name="Freeform 16"/>
            <p:cNvSpPr>
              <a:spLocks noChangeArrowheads="1"/>
            </p:cNvSpPr>
            <p:nvPr/>
          </p:nvSpPr>
          <p:spPr bwMode="auto">
            <a:xfrm>
              <a:off x="6456544" y="4021227"/>
              <a:ext cx="288925" cy="3111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lnTo>
                    <a:pt x="72" y="0"/>
                  </a:lnTo>
                  <a:close/>
                </a:path>
              </a:pathLst>
            </a:cu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5" name="Freeform 17"/>
            <p:cNvSpPr>
              <a:spLocks noChangeArrowheads="1"/>
            </p:cNvSpPr>
            <p:nvPr/>
          </p:nvSpPr>
          <p:spPr bwMode="auto">
            <a:xfrm>
              <a:off x="4745219" y="3729127"/>
              <a:ext cx="287337" cy="3143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lnTo>
                    <a:pt x="70" y="0"/>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6" name="Freeform 18"/>
            <p:cNvSpPr>
              <a:spLocks noChangeArrowheads="1"/>
            </p:cNvSpPr>
            <p:nvPr/>
          </p:nvSpPr>
          <p:spPr bwMode="auto">
            <a:xfrm>
              <a:off x="7475719" y="3006814"/>
              <a:ext cx="290512" cy="3143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lnTo>
                    <a:pt x="72" y="0"/>
                  </a:ln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7" name="Freeform 19"/>
            <p:cNvSpPr>
              <a:spLocks noChangeArrowheads="1"/>
            </p:cNvSpPr>
            <p:nvPr/>
          </p:nvSpPr>
          <p:spPr bwMode="auto">
            <a:xfrm>
              <a:off x="5502456" y="4333964"/>
              <a:ext cx="285750" cy="3143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lnTo>
                    <a:pt x="72" y="0"/>
                  </a:lnTo>
                  <a:close/>
                </a:path>
              </a:pathLst>
            </a:custGeom>
            <a:solidFill>
              <a:srgbClr val="75707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18" name="Freeform 20"/>
            <p:cNvSpPr>
              <a:spLocks noChangeArrowheads="1"/>
            </p:cNvSpPr>
            <p:nvPr/>
          </p:nvSpPr>
          <p:spPr bwMode="auto">
            <a:xfrm>
              <a:off x="6327956" y="3086189"/>
              <a:ext cx="285750" cy="311150"/>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lnTo>
                    <a:pt x="72" y="0"/>
                  </a:lnTo>
                  <a:close/>
                </a:path>
              </a:pathLst>
            </a:cu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22" name="TextBox 9"/>
            <p:cNvSpPr>
              <a:spLocks noChangeArrowheads="1"/>
            </p:cNvSpPr>
            <p:nvPr/>
          </p:nvSpPr>
          <p:spPr bwMode="auto">
            <a:xfrm>
              <a:off x="8979024" y="221465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数据库</a:t>
              </a:r>
              <a:endParaRPr lang="zh-CN" altLang="en-US" dirty="0"/>
            </a:p>
          </p:txBody>
        </p:sp>
        <p:sp>
          <p:nvSpPr>
            <p:cNvPr id="23" name="TextBox 10"/>
            <p:cNvSpPr>
              <a:spLocks noChangeArrowheads="1"/>
            </p:cNvSpPr>
            <p:nvPr/>
          </p:nvSpPr>
          <p:spPr bwMode="auto">
            <a:xfrm>
              <a:off x="8783165" y="4172039"/>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应用</a:t>
              </a:r>
              <a:endParaRPr lang="zh-CN" altLang="en-US" dirty="0"/>
            </a:p>
          </p:txBody>
        </p:sp>
        <p:sp>
          <p:nvSpPr>
            <p:cNvPr id="24" name="TextBox 11"/>
            <p:cNvSpPr>
              <a:spLocks noChangeArrowheads="1"/>
            </p:cNvSpPr>
            <p:nvPr/>
          </p:nvSpPr>
          <p:spPr bwMode="auto">
            <a:xfrm>
              <a:off x="2203973" y="2020977"/>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文件及数据</a:t>
              </a:r>
              <a:endParaRPr lang="zh-CN" altLang="en-US" dirty="0"/>
            </a:p>
          </p:txBody>
        </p:sp>
        <p:sp>
          <p:nvSpPr>
            <p:cNvPr id="25" name="TextBox 12"/>
            <p:cNvSpPr>
              <a:spLocks noChangeArrowheads="1"/>
            </p:cNvSpPr>
            <p:nvPr/>
          </p:nvSpPr>
          <p:spPr bwMode="auto">
            <a:xfrm>
              <a:off x="6839866" y="1393595"/>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服务器</a:t>
              </a:r>
              <a:endParaRPr lang="zh-CN" altLang="en-US" dirty="0"/>
            </a:p>
          </p:txBody>
        </p:sp>
        <p:sp>
          <p:nvSpPr>
            <p:cNvPr id="26" name="任意多边形 2"/>
            <p:cNvSpPr>
              <a:spLocks noChangeArrowheads="1"/>
            </p:cNvSpPr>
            <p:nvPr/>
          </p:nvSpPr>
          <p:spPr bwMode="auto">
            <a:xfrm>
              <a:off x="8420281" y="2352764"/>
              <a:ext cx="460375" cy="0"/>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27" name="任意多边形 67"/>
            <p:cNvSpPr>
              <a:spLocks noChangeArrowheads="1"/>
            </p:cNvSpPr>
            <p:nvPr/>
          </p:nvSpPr>
          <p:spPr bwMode="auto">
            <a:xfrm>
              <a:off x="8105956" y="4314914"/>
              <a:ext cx="460375" cy="0"/>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28" name="任意多边形 68"/>
            <p:cNvSpPr>
              <a:spLocks noChangeArrowheads="1"/>
            </p:cNvSpPr>
            <p:nvPr/>
          </p:nvSpPr>
          <p:spPr bwMode="auto">
            <a:xfrm flipV="1">
              <a:off x="3499031" y="4106952"/>
              <a:ext cx="608013" cy="53975"/>
            </a:xfrm>
            <a:custGeom>
              <a:avLst/>
              <a:gdLst>
                <a:gd name="T0" fmla="*/ 0 w 361950"/>
                <a:gd name="T1" fmla="*/ 0 h 54610"/>
                <a:gd name="T2" fmla="*/ 361950 w 361950"/>
                <a:gd name="T3" fmla="*/ 0 h 54610"/>
                <a:gd name="T4" fmla="*/ 0 60000 65536"/>
                <a:gd name="T5" fmla="*/ 0 60000 65536"/>
                <a:gd name="T6" fmla="*/ 0 w 361950"/>
                <a:gd name="T7" fmla="*/ 0 h 54610"/>
                <a:gd name="T8" fmla="*/ 361950 w 361950"/>
                <a:gd name="T9" fmla="*/ 54610 h 54610"/>
              </a:gdLst>
              <a:ahLst/>
              <a:cxnLst>
                <a:cxn ang="T4">
                  <a:pos x="T0" y="T1"/>
                </a:cxn>
                <a:cxn ang="T5">
                  <a:pos x="T2" y="T3"/>
                </a:cxn>
              </a:cxnLst>
              <a:rect l="T6" t="T7" r="T8" b="T9"/>
              <a:pathLst>
                <a:path w="361950" h="54610">
                  <a:moveTo>
                    <a:pt x="0" y="0"/>
                  </a:moveTo>
                  <a:lnTo>
                    <a:pt x="361950" y="0"/>
                  </a:lnTo>
                </a:path>
              </a:pathLst>
            </a:custGeom>
            <a:noFill/>
            <a:ln w="63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9" name="任意多边形 69"/>
            <p:cNvSpPr>
              <a:spLocks noChangeArrowheads="1"/>
            </p:cNvSpPr>
            <p:nvPr/>
          </p:nvSpPr>
          <p:spPr bwMode="auto">
            <a:xfrm>
              <a:off x="3267256" y="2179727"/>
              <a:ext cx="1846263" cy="88900"/>
            </a:xfrm>
            <a:custGeom>
              <a:avLst/>
              <a:gdLst>
                <a:gd name="T0" fmla="*/ 0 w 361950"/>
                <a:gd name="T1" fmla="*/ 0 h 88900"/>
                <a:gd name="T2" fmla="*/ 361950 w 361950"/>
                <a:gd name="T3" fmla="*/ 0 h 88900"/>
                <a:gd name="T4" fmla="*/ 0 60000 65536"/>
                <a:gd name="T5" fmla="*/ 0 60000 65536"/>
                <a:gd name="T6" fmla="*/ 0 w 361950"/>
                <a:gd name="T7" fmla="*/ 0 h 88900"/>
                <a:gd name="T8" fmla="*/ 361950 w 361950"/>
                <a:gd name="T9" fmla="*/ 88900 h 88900"/>
              </a:gdLst>
              <a:ahLst/>
              <a:cxnLst>
                <a:cxn ang="T4">
                  <a:pos x="T0" y="T1"/>
                </a:cxn>
                <a:cxn ang="T5">
                  <a:pos x="T2" y="T3"/>
                </a:cxn>
              </a:cxnLst>
              <a:rect l="T6" t="T7" r="T8" b="T9"/>
              <a:pathLst>
                <a:path w="361950" h="88900">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pic>
          <p:nvPicPr>
            <p:cNvPr id="33" name="图片 32" descr="database_128px_1190608_easyicon.net"/>
            <p:cNvPicPr>
              <a:picLocks noChangeAspect="1"/>
            </p:cNvPicPr>
            <p:nvPr/>
          </p:nvPicPr>
          <p:blipFill>
            <a:blip r:embed="rId3"/>
            <a:stretch>
              <a:fillRect/>
            </a:stretch>
          </p:blipFill>
          <p:spPr>
            <a:xfrm>
              <a:off x="8000026" y="2341339"/>
              <a:ext cx="283435" cy="280987"/>
            </a:xfrm>
            <a:prstGeom prst="rect">
              <a:avLst/>
            </a:prstGeom>
          </p:spPr>
        </p:pic>
        <p:pic>
          <p:nvPicPr>
            <p:cNvPr id="34" name="图片 33" descr="图层-0"/>
            <p:cNvPicPr>
              <a:picLocks noChangeAspect="1"/>
            </p:cNvPicPr>
            <p:nvPr/>
          </p:nvPicPr>
          <p:blipFill>
            <a:blip r:embed="rId4"/>
            <a:stretch>
              <a:fillRect/>
            </a:stretch>
          </p:blipFill>
          <p:spPr>
            <a:xfrm>
              <a:off x="4168118" y="4062094"/>
              <a:ext cx="311030" cy="311030"/>
            </a:xfrm>
            <a:prstGeom prst="rect">
              <a:avLst/>
            </a:prstGeom>
          </p:spPr>
        </p:pic>
        <p:sp>
          <p:nvSpPr>
            <p:cNvPr id="35" name="文本框 34"/>
            <p:cNvSpPr txBox="1"/>
            <p:nvPr/>
          </p:nvSpPr>
          <p:spPr>
            <a:xfrm>
              <a:off x="2498908" y="4021227"/>
              <a:ext cx="955312" cy="402205"/>
            </a:xfrm>
            <a:prstGeom prst="rect">
              <a:avLst/>
            </a:prstGeom>
            <a:noFill/>
          </p:spPr>
          <p:txBody>
            <a:bodyPr wrap="square" rtlCol="0">
              <a:spAutoFit/>
            </a:bodyPr>
            <a:lstStyle/>
            <a:p>
              <a:pPr algn="ctr"/>
              <a:r>
                <a:rPr kumimoji="1" lang="zh-CN" altLang="zh-CN" dirty="0">
                  <a:solidFill>
                    <a:schemeClr val="bg1"/>
                  </a:solidFill>
                  <a:latin typeface="Microsoft YaHei Light" charset="-122"/>
                  <a:ea typeface="Microsoft YaHei Light" charset="-122"/>
                  <a:cs typeface="Microsoft YaHei Light" charset="-122"/>
                </a:rPr>
                <a:t>程序</a:t>
              </a:r>
            </a:p>
          </p:txBody>
        </p:sp>
        <p:pic>
          <p:nvPicPr>
            <p:cNvPr id="36" name="图片 35" descr="data_119.41899441341px_1156790_easyicon.net"/>
            <p:cNvPicPr>
              <a:picLocks noChangeAspect="1"/>
            </p:cNvPicPr>
            <p:nvPr/>
          </p:nvPicPr>
          <p:blipFill>
            <a:blip r:embed="rId5"/>
            <a:stretch>
              <a:fillRect/>
            </a:stretch>
          </p:blipFill>
          <p:spPr>
            <a:xfrm>
              <a:off x="5291568" y="2020977"/>
              <a:ext cx="258025" cy="275453"/>
            </a:xfrm>
            <a:prstGeom prst="rect">
              <a:avLst/>
            </a:prstGeom>
          </p:spPr>
        </p:pic>
        <p:sp>
          <p:nvSpPr>
            <p:cNvPr id="41" name="Freeform 11"/>
            <p:cNvSpPr>
              <a:spLocks noChangeArrowheads="1"/>
            </p:cNvSpPr>
            <p:nvPr/>
          </p:nvSpPr>
          <p:spPr bwMode="auto">
            <a:xfrm>
              <a:off x="7507130" y="4051389"/>
              <a:ext cx="520700" cy="561975"/>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lnTo>
                    <a:pt x="130" y="0"/>
                  </a:lnTo>
                  <a:close/>
                </a:path>
              </a:pathLst>
            </a:custGeom>
            <a:solidFill>
              <a:srgbClr val="D54B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sp>
          <p:nvSpPr>
            <p:cNvPr id="43" name="Freeform 15"/>
            <p:cNvSpPr>
              <a:spLocks noChangeArrowheads="1"/>
            </p:cNvSpPr>
            <p:nvPr/>
          </p:nvSpPr>
          <p:spPr bwMode="auto">
            <a:xfrm>
              <a:off x="3992044" y="2517931"/>
              <a:ext cx="427695" cy="440466"/>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lnTo>
                    <a:pt x="70" y="0"/>
                  </a:lnTo>
                  <a:close/>
                </a:path>
              </a:pathLst>
            </a:custGeom>
            <a:solidFill>
              <a:srgbClr val="8296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1600">
                <a:solidFill>
                  <a:srgbClr val="000000"/>
                </a:solidFill>
                <a:latin typeface="Calibri" panose="020F0502020204030204" pitchFamily="34" charset="0"/>
                <a:sym typeface="宋体" panose="02010600030101010101" pitchFamily="2" charset="-122"/>
              </a:endParaRPr>
            </a:p>
          </p:txBody>
        </p:sp>
        <p:pic>
          <p:nvPicPr>
            <p:cNvPr id="44" name="图片 43" descr="552cdc0e255a2_64"/>
            <p:cNvPicPr>
              <a:picLocks noChangeAspect="1"/>
            </p:cNvPicPr>
            <p:nvPr/>
          </p:nvPicPr>
          <p:blipFill>
            <a:blip r:embed="rId6"/>
            <a:stretch>
              <a:fillRect/>
            </a:stretch>
          </p:blipFill>
          <p:spPr>
            <a:xfrm>
              <a:off x="7084366" y="2575934"/>
              <a:ext cx="311217" cy="231204"/>
            </a:xfrm>
            <a:prstGeom prst="rect">
              <a:avLst/>
            </a:prstGeom>
          </p:spPr>
        </p:pic>
        <p:pic>
          <p:nvPicPr>
            <p:cNvPr id="45" name="图片 44" descr="app_142.18020679468px_1152678_easyicon.net"/>
            <p:cNvPicPr>
              <a:picLocks noChangeAspect="1"/>
            </p:cNvPicPr>
            <p:nvPr/>
          </p:nvPicPr>
          <p:blipFill>
            <a:blip r:embed="rId7"/>
            <a:stretch>
              <a:fillRect/>
            </a:stretch>
          </p:blipFill>
          <p:spPr>
            <a:xfrm>
              <a:off x="7640085" y="4167821"/>
              <a:ext cx="306070" cy="274955"/>
            </a:xfrm>
            <a:prstGeom prst="rect">
              <a:avLst/>
            </a:prstGeom>
          </p:spPr>
        </p:pic>
        <p:pic>
          <p:nvPicPr>
            <p:cNvPr id="46" name="图片 45" descr="code_page_128px_1143054_easyicon.net"/>
            <p:cNvPicPr>
              <a:picLocks noChangeAspect="1"/>
            </p:cNvPicPr>
            <p:nvPr/>
          </p:nvPicPr>
          <p:blipFill>
            <a:blip r:embed="rId8"/>
            <a:stretch>
              <a:fillRect/>
            </a:stretch>
          </p:blipFill>
          <p:spPr>
            <a:xfrm>
              <a:off x="5954258" y="1303627"/>
              <a:ext cx="228282" cy="196242"/>
            </a:xfrm>
            <a:prstGeom prst="rect">
              <a:avLst/>
            </a:prstGeom>
          </p:spPr>
        </p:pic>
        <p:sp>
          <p:nvSpPr>
            <p:cNvPr id="47" name="任意多边形 2"/>
            <p:cNvSpPr>
              <a:spLocks noChangeArrowheads="1"/>
            </p:cNvSpPr>
            <p:nvPr/>
          </p:nvSpPr>
          <p:spPr bwMode="auto">
            <a:xfrm>
              <a:off x="5360336" y="1394504"/>
              <a:ext cx="460375" cy="0"/>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9050" cap="flat" cmpd="sng">
              <a:solidFill>
                <a:schemeClr val="bg1"/>
              </a:solidFill>
              <a:prstDash val="sysDash"/>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48" name="TextBox 10"/>
            <p:cNvSpPr>
              <a:spLocks noChangeArrowheads="1"/>
            </p:cNvSpPr>
            <p:nvPr/>
          </p:nvSpPr>
          <p:spPr bwMode="auto">
            <a:xfrm>
              <a:off x="4767305" y="1238776"/>
              <a:ext cx="5950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代码</a:t>
              </a:r>
              <a:endParaRPr lang="zh-CN" altLang="en-US" dirty="0"/>
            </a:p>
          </p:txBody>
        </p:sp>
        <p:pic>
          <p:nvPicPr>
            <p:cNvPr id="49" name="图片 48" descr="Network_128px_1198367_easyicon.net"/>
            <p:cNvPicPr>
              <a:picLocks noChangeAspect="1"/>
            </p:cNvPicPr>
            <p:nvPr/>
          </p:nvPicPr>
          <p:blipFill>
            <a:blip r:embed="rId9"/>
            <a:stretch>
              <a:fillRect/>
            </a:stretch>
          </p:blipFill>
          <p:spPr>
            <a:xfrm>
              <a:off x="7135017" y="4677644"/>
              <a:ext cx="276284" cy="276284"/>
            </a:xfrm>
            <a:prstGeom prst="rect">
              <a:avLst/>
            </a:prstGeom>
          </p:spPr>
        </p:pic>
        <p:sp>
          <p:nvSpPr>
            <p:cNvPr id="50" name="文本框 49"/>
            <p:cNvSpPr txBox="1"/>
            <p:nvPr/>
          </p:nvSpPr>
          <p:spPr>
            <a:xfrm>
              <a:off x="6745468" y="5561039"/>
              <a:ext cx="1020764" cy="402205"/>
            </a:xfrm>
            <a:prstGeom prst="rect">
              <a:avLst/>
            </a:prstGeom>
            <a:noFill/>
          </p:spPr>
          <p:txBody>
            <a:bodyPr wrap="square" rtlCol="0">
              <a:spAutoFit/>
            </a:bodyPr>
            <a:lstStyle/>
            <a:p>
              <a:pPr algn="ctr"/>
              <a:r>
                <a:rPr kumimoji="1" lang="zh-CN" altLang="zh-CN" dirty="0">
                  <a:solidFill>
                    <a:schemeClr val="bg1"/>
                  </a:solidFill>
                  <a:latin typeface="Microsoft YaHei Light" charset="-122"/>
                  <a:ea typeface="Microsoft YaHei Light" charset="-122"/>
                  <a:cs typeface="Microsoft YaHei Light" charset="-122"/>
                </a:rPr>
                <a:t>网络</a:t>
              </a:r>
            </a:p>
          </p:txBody>
        </p:sp>
        <p:cxnSp>
          <p:nvCxnSpPr>
            <p:cNvPr id="53" name="直线连接符 52"/>
            <p:cNvCxnSpPr>
              <a:stCxn id="11" idx="6"/>
              <a:endCxn id="50" idx="0"/>
            </p:cNvCxnSpPr>
            <p:nvPr/>
          </p:nvCxnSpPr>
          <p:spPr bwMode="auto">
            <a:xfrm flipH="1">
              <a:off x="7255850" y="5039265"/>
              <a:ext cx="6350" cy="521774"/>
            </a:xfrm>
            <a:prstGeom prst="line">
              <a:avLst/>
            </a:prstGeom>
            <a:solidFill>
              <a:schemeClr val="accent1"/>
            </a:solidFill>
            <a:ln w="9525" cap="flat" cmpd="sng" algn="ctr">
              <a:solidFill>
                <a:schemeClr val="bg1"/>
              </a:solidFill>
              <a:prstDash val="sysDash"/>
              <a:round/>
              <a:headEnd type="none" w="med" len="med"/>
              <a:tailEnd type="none" w="med" len="med"/>
            </a:ln>
          </p:spPr>
        </p:cxnSp>
      </p:grpSp>
      <p:sp>
        <p:nvSpPr>
          <p:cNvPr id="55" name="文本框 54"/>
          <p:cNvSpPr txBox="1"/>
          <p:nvPr/>
        </p:nvSpPr>
        <p:spPr>
          <a:xfrm>
            <a:off x="718545" y="2998455"/>
            <a:ext cx="4368526" cy="646331"/>
          </a:xfrm>
          <a:prstGeom prst="rect">
            <a:avLst/>
          </a:prstGeom>
          <a:noFill/>
        </p:spPr>
        <p:txBody>
          <a:bodyPr wrap="square" rtlCol="0">
            <a:spAutoFit/>
          </a:bodyPr>
          <a:lstStyle/>
          <a:p>
            <a:pPr algn="ctr"/>
            <a:r>
              <a:rPr kumimoji="1" lang="zh-CN" altLang="en-US" sz="3600" dirty="0" smtClean="0">
                <a:solidFill>
                  <a:srgbClr val="00B0F0"/>
                </a:solidFill>
                <a:latin typeface="微软雅黑" panose="020B0503020204020204" pitchFamily="34" charset="-122"/>
                <a:ea typeface="微软雅黑" panose="020B0503020204020204" pitchFamily="34" charset="-122"/>
              </a:rPr>
              <a:t>关注人的真实行为！</a:t>
            </a:r>
          </a:p>
        </p:txBody>
      </p:sp>
    </p:spTree>
  </p:cSld>
  <p:clrMapOvr>
    <a:masterClrMapping/>
  </p:clrMapOvr>
  <p:transition spd="slow"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矩形 1"/>
          <p:cNvSpPr/>
          <p:nvPr/>
        </p:nvSpPr>
        <p:spPr>
          <a:xfrm>
            <a:off x="0" y="187784"/>
            <a:ext cx="144463" cy="463550"/>
          </a:xfrm>
          <a:prstGeom prst="rect">
            <a:avLst/>
          </a:prstGeom>
          <a:solidFill>
            <a:schemeClr val="accent1"/>
          </a:solidFill>
          <a:ln w="9525">
            <a:noFill/>
          </a:ln>
        </p:spPr>
        <p:txBody>
          <a:bodyPr anchor="ctr"/>
          <a:lstStyle/>
          <a:p>
            <a:pPr lvl="0" algn="ctr" eaLnBrk="1" hangingPunct="1"/>
            <a:endParaRPr lang="zh-CN" altLang="en-US" dirty="0">
              <a:solidFill>
                <a:srgbClr val="FFFFFF"/>
              </a:solidFill>
              <a:latin typeface="Calibri" panose="020F0502020204030204" pitchFamily="34" charset="0"/>
              <a:ea typeface="宋体" panose="02010600030101010101" pitchFamily="2" charset="-122"/>
            </a:endParaRPr>
          </a:p>
        </p:txBody>
      </p:sp>
      <p:sp>
        <p:nvSpPr>
          <p:cNvPr id="342" name="文本框 341"/>
          <p:cNvSpPr txBox="1"/>
          <p:nvPr/>
        </p:nvSpPr>
        <p:spPr>
          <a:xfrm>
            <a:off x="764245" y="2002453"/>
            <a:ext cx="5464175"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342900" indent="-342900">
              <a:lnSpc>
                <a:spcPct val="150000"/>
              </a:lnSpc>
              <a:buClr>
                <a:srgbClr val="D7712B"/>
              </a:buClr>
              <a:buSzPct val="100000"/>
              <a:buFont typeface="Wingdings" panose="05000000000000000000" charset="0"/>
              <a:buChar char="l"/>
              <a:defRPr sz="1600">
                <a:solidFill>
                  <a:schemeClr val="bg1"/>
                </a:solidFill>
                <a:latin typeface="微软雅黑" panose="020B0503020204020204" pitchFamily="34" charset="-122"/>
                <a:ea typeface="微软雅黑" panose="020B0503020204020204" pitchFamily="34" charset="-122"/>
                <a:cs typeface="微软雅黑" panose="020B0503020204020204" pitchFamily="34" charset="-122"/>
              </a:defRPr>
            </a:lvl1pPr>
          </a:lstStyle>
          <a:p>
            <a:r>
              <a:rPr lang="zh-CN" altLang="en-US" dirty="0">
                <a:sym typeface="+mn-ea"/>
              </a:rPr>
              <a:t>业务人员为何突然沉默了？为何突然说话不连贯了？</a:t>
            </a:r>
            <a:endParaRPr lang="en-US" altLang="zh-CN" dirty="0">
              <a:sym typeface="+mn-ea"/>
            </a:endParaRPr>
          </a:p>
          <a:p>
            <a:r>
              <a:rPr lang="zh-CN" altLang="en-US" dirty="0" smtClean="0">
                <a:sym typeface="+mn-ea"/>
              </a:rPr>
              <a:t>有时客服人员反映不连续，让客户等待，是</a:t>
            </a:r>
            <a:r>
              <a:rPr lang="en-US" altLang="zh-CN" dirty="0" smtClean="0">
                <a:sym typeface="+mn-ea"/>
              </a:rPr>
              <a:t>CRM</a:t>
            </a:r>
            <a:r>
              <a:rPr lang="zh-CN" altLang="en-US" dirty="0" smtClean="0">
                <a:sym typeface="+mn-ea"/>
              </a:rPr>
              <a:t>系统卡住</a:t>
            </a:r>
            <a:r>
              <a:rPr lang="zh-CN" altLang="en-US" dirty="0">
                <a:sym typeface="+mn-ea"/>
              </a:rPr>
              <a:t>了吗？</a:t>
            </a:r>
            <a:endParaRPr lang="en-US" altLang="zh-CN" dirty="0">
              <a:sym typeface="+mn-ea"/>
            </a:endParaRPr>
          </a:p>
          <a:p>
            <a:r>
              <a:rPr lang="zh-CN" altLang="en-US" dirty="0" smtClean="0">
                <a:sym typeface="+mn-ea"/>
              </a:rPr>
              <a:t>质检员听语音时，想看看客服人员怎么进行操作的</a:t>
            </a:r>
            <a:endParaRPr lang="en-US" altLang="zh-CN" dirty="0" smtClean="0">
              <a:sym typeface="+mn-ea"/>
            </a:endParaRPr>
          </a:p>
          <a:p>
            <a:r>
              <a:rPr lang="zh-CN" altLang="en-US" dirty="0" smtClean="0">
                <a:sym typeface="+mn-ea"/>
              </a:rPr>
              <a:t>随着互联网接触客服的普及，语音质检变成了过去式，如何面对现代化的互联网客服质检？</a:t>
            </a:r>
            <a:endParaRPr lang="en-US" altLang="zh-CN" dirty="0" smtClean="0">
              <a:sym typeface="+mn-ea"/>
            </a:endParaRPr>
          </a:p>
          <a:p>
            <a:r>
              <a:rPr lang="zh-CN" altLang="en-US" dirty="0" smtClean="0">
                <a:sym typeface="+mn-ea"/>
              </a:rPr>
              <a:t>如何发现操作违规或者不寻常的客户查询？</a:t>
            </a:r>
            <a:endParaRPr lang="en-US" altLang="zh-CN" dirty="0" smtClean="0">
              <a:sym typeface="+mn-ea"/>
            </a:endParaRPr>
          </a:p>
          <a:p>
            <a:r>
              <a:rPr lang="zh-CN" altLang="en-US" dirty="0" smtClean="0">
                <a:sym typeface="+mn-ea"/>
              </a:rPr>
              <a:t>真实的好的客服过程和差的客服过程能否制作成教程，帮助其他人实现提升？</a:t>
            </a:r>
            <a:endParaRPr lang="zh-CN" altLang="en-US" dirty="0">
              <a:sym typeface="+mn-ea"/>
            </a:endParaRPr>
          </a:p>
          <a:p>
            <a:r>
              <a:rPr lang="zh-CN" altLang="en-US" dirty="0" smtClean="0">
                <a:sym typeface="+mn-ea"/>
              </a:rPr>
              <a:t>如何协助挑选客服实例，实现</a:t>
            </a:r>
            <a:r>
              <a:rPr lang="zh-CN" altLang="en-US" dirty="0">
                <a:sym typeface="+mn-ea"/>
              </a:rPr>
              <a:t>自动化</a:t>
            </a:r>
            <a:r>
              <a:rPr lang="zh-CN" altLang="en-US" dirty="0" smtClean="0">
                <a:sym typeface="+mn-ea"/>
              </a:rPr>
              <a:t>质检？</a:t>
            </a:r>
            <a:endParaRPr lang="zh-CN" altLang="en-US" dirty="0">
              <a:sym typeface="+mn-ea"/>
            </a:endParaRPr>
          </a:p>
          <a:p>
            <a:r>
              <a:rPr lang="zh-CN" altLang="en-US" dirty="0" smtClean="0">
                <a:sym typeface="+mn-ea"/>
              </a:rPr>
              <a:t>如何改善</a:t>
            </a:r>
            <a:r>
              <a:rPr lang="zh-CN" altLang="en-US" dirty="0">
                <a:sym typeface="+mn-ea"/>
              </a:rPr>
              <a:t>首呼</a:t>
            </a:r>
            <a:r>
              <a:rPr lang="zh-CN" altLang="en-US" dirty="0" smtClean="0">
                <a:sym typeface="+mn-ea"/>
              </a:rPr>
              <a:t>满意度？</a:t>
            </a:r>
            <a:endParaRPr lang="en-US" altLang="zh-CN" dirty="0" smtClean="0">
              <a:sym typeface="+mn-ea"/>
            </a:endParaRPr>
          </a:p>
          <a:p>
            <a:r>
              <a:rPr lang="zh-CN" altLang="en-US" dirty="0" smtClean="0">
                <a:sym typeface="+mn-ea"/>
              </a:rPr>
              <a:t>如何应对客服人员提出的系统缓慢、系统有</a:t>
            </a:r>
            <a:r>
              <a:rPr lang="en-US" altLang="zh-CN" dirty="0" smtClean="0">
                <a:sym typeface="+mn-ea"/>
              </a:rPr>
              <a:t>bug</a:t>
            </a:r>
            <a:r>
              <a:rPr lang="zh-CN" altLang="en-US" dirty="0" smtClean="0">
                <a:sym typeface="+mn-ea"/>
              </a:rPr>
              <a:t>的疑问？</a:t>
            </a:r>
            <a:endParaRPr lang="zh-CN" altLang="en-US" dirty="0">
              <a:sym typeface="+mn-ea"/>
            </a:endParaRPr>
          </a:p>
        </p:txBody>
      </p:sp>
      <p:sp>
        <p:nvSpPr>
          <p:cNvPr id="343" name="文本框 342"/>
          <p:cNvSpPr txBox="1"/>
          <p:nvPr/>
        </p:nvSpPr>
        <p:spPr>
          <a:xfrm>
            <a:off x="814681" y="1076809"/>
            <a:ext cx="3961751" cy="707886"/>
          </a:xfrm>
          <a:prstGeom prst="rect">
            <a:avLst/>
          </a:prstGeom>
          <a:noFill/>
        </p:spPr>
        <p:txBody>
          <a:bodyPr wrap="square" rtlCol="0" anchor="t">
            <a:spAutoFit/>
          </a:bodyPr>
          <a:lstStyle/>
          <a:p>
            <a:r>
              <a:rPr lang="zh-CN" altLang="en-US" sz="2000" dirty="0">
                <a:solidFill>
                  <a:schemeClr val="bg1"/>
                </a:solidFill>
                <a:latin typeface="微软雅黑" panose="020B0503020204020204" pitchFamily="34" charset="-122"/>
                <a:ea typeface="微软雅黑" panose="020B0503020204020204" pitchFamily="34" charset="-122"/>
                <a:sym typeface="+mn-ea"/>
              </a:rPr>
              <a:t>提升客户联络中心服务</a:t>
            </a:r>
            <a:r>
              <a:rPr lang="zh-CN" altLang="en-US" sz="2000" dirty="0" smtClean="0">
                <a:solidFill>
                  <a:schemeClr val="bg1"/>
                </a:solidFill>
                <a:latin typeface="微软雅黑" panose="020B0503020204020204" pitchFamily="34" charset="-122"/>
                <a:ea typeface="微软雅黑" panose="020B0503020204020204" pitchFamily="34" charset="-122"/>
                <a:sym typeface="+mn-ea"/>
              </a:rPr>
              <a:t>质量</a:t>
            </a:r>
          </a:p>
          <a:p>
            <a:r>
              <a:rPr lang="zh-CN" altLang="en-US" sz="2000" dirty="0" smtClean="0">
                <a:solidFill>
                  <a:schemeClr val="bg1"/>
                </a:solidFill>
                <a:latin typeface="微软雅黑" panose="020B0503020204020204" pitchFamily="34" charset="-122"/>
                <a:ea typeface="微软雅黑" panose="020B0503020204020204" pitchFamily="34" charset="-122"/>
                <a:sym typeface="+mn-ea"/>
              </a:rPr>
              <a:t>顺应</a:t>
            </a:r>
            <a:r>
              <a:rPr lang="zh-CN" altLang="en-US" sz="2000" dirty="0">
                <a:solidFill>
                  <a:schemeClr val="bg1"/>
                </a:solidFill>
                <a:latin typeface="微软雅黑" panose="020B0503020204020204" pitchFamily="34" charset="-122"/>
                <a:ea typeface="微软雅黑" panose="020B0503020204020204" pitchFamily="34" charset="-122"/>
                <a:sym typeface="+mn-ea"/>
              </a:rPr>
              <a:t>互联网客户联络的趋势</a:t>
            </a:r>
          </a:p>
        </p:txBody>
      </p:sp>
      <p:sp>
        <p:nvSpPr>
          <p:cNvPr id="650" name="同心圆 16"/>
          <p:cNvSpPr/>
          <p:nvPr/>
        </p:nvSpPr>
        <p:spPr>
          <a:xfrm>
            <a:off x="597511" y="1162535"/>
            <a:ext cx="217170" cy="217805"/>
          </a:xfrm>
          <a:custGeom>
            <a:avLst/>
            <a:gdLst/>
            <a:ahLst/>
            <a:cxnLst>
              <a:cxn ang="0">
                <a:pos x="0" y="170657"/>
              </a:cxn>
              <a:cxn ang="0">
                <a:pos x="170656" y="0"/>
              </a:cxn>
              <a:cxn ang="0">
                <a:pos x="341312" y="170657"/>
              </a:cxn>
              <a:cxn ang="0">
                <a:pos x="170656" y="341313"/>
              </a:cxn>
              <a:cxn ang="0">
                <a:pos x="0" y="170657"/>
              </a:cxn>
              <a:cxn ang="0">
                <a:pos x="79017" y="170657"/>
              </a:cxn>
              <a:cxn ang="0">
                <a:pos x="170656" y="262296"/>
              </a:cxn>
              <a:cxn ang="0">
                <a:pos x="262295" y="170657"/>
              </a:cxn>
              <a:cxn ang="0">
                <a:pos x="170656" y="79017"/>
              </a:cxn>
              <a:cxn ang="0">
                <a:pos x="79017" y="170657"/>
              </a:cxn>
            </a:cxnLst>
            <a:rect l="0" t="0" r="0" b="0"/>
            <a:pathLst>
              <a:path w="455708" h="455708">
                <a:moveTo>
                  <a:pt x="0" y="227854"/>
                </a:moveTo>
                <a:cubicBezTo>
                  <a:pt x="0" y="102014"/>
                  <a:pt x="102014" y="0"/>
                  <a:pt x="227854" y="0"/>
                </a:cubicBezTo>
                <a:cubicBezTo>
                  <a:pt x="353694" y="0"/>
                  <a:pt x="455708" y="102014"/>
                  <a:pt x="455708" y="227854"/>
                </a:cubicBezTo>
                <a:cubicBezTo>
                  <a:pt x="455708" y="353694"/>
                  <a:pt x="353694" y="455708"/>
                  <a:pt x="227854" y="455708"/>
                </a:cubicBezTo>
                <a:cubicBezTo>
                  <a:pt x="102014" y="455708"/>
                  <a:pt x="0" y="353694"/>
                  <a:pt x="0" y="227854"/>
                </a:cubicBezTo>
                <a:close/>
                <a:moveTo>
                  <a:pt x="105501" y="227854"/>
                </a:moveTo>
                <a:cubicBezTo>
                  <a:pt x="105501" y="295428"/>
                  <a:pt x="160280" y="350207"/>
                  <a:pt x="227854" y="350207"/>
                </a:cubicBezTo>
                <a:cubicBezTo>
                  <a:pt x="295428" y="350207"/>
                  <a:pt x="350207" y="295428"/>
                  <a:pt x="350207" y="227854"/>
                </a:cubicBezTo>
                <a:cubicBezTo>
                  <a:pt x="350207" y="160280"/>
                  <a:pt x="295428" y="105501"/>
                  <a:pt x="227854" y="105501"/>
                </a:cubicBezTo>
                <a:cubicBezTo>
                  <a:pt x="160280" y="105501"/>
                  <a:pt x="105501" y="160280"/>
                  <a:pt x="105501" y="227854"/>
                </a:cubicBezTo>
                <a:close/>
              </a:path>
            </a:pathLst>
          </a:custGeom>
          <a:noFill/>
          <a:ln w="12700" cap="flat" cmpd="sng">
            <a:solidFill>
              <a:schemeClr val="accent1"/>
            </a:solidFill>
            <a:prstDash val="solid"/>
            <a:round/>
            <a:headEnd type="none" w="med" len="med"/>
            <a:tailEnd type="none" w="med" len="med"/>
          </a:ln>
        </p:spPr>
        <p:txBody>
          <a:bodyPr/>
          <a:lstStyle/>
          <a:p>
            <a:endParaRPr lang="zh-CN" altLang="en-US"/>
          </a:p>
        </p:txBody>
      </p:sp>
      <p:sp>
        <p:nvSpPr>
          <p:cNvPr id="2" name="标题 1"/>
          <p:cNvSpPr>
            <a:spLocks noGrp="1"/>
          </p:cNvSpPr>
          <p:nvPr>
            <p:ph type="title"/>
          </p:nvPr>
        </p:nvSpPr>
        <p:spPr/>
        <p:txBody>
          <a:bodyPr/>
          <a:lstStyle/>
          <a:p>
            <a:r>
              <a:rPr kumimoji="1" lang="zh-CN" altLang="en-US" dirty="0"/>
              <a:t>客户联络</a:t>
            </a:r>
            <a:r>
              <a:rPr kumimoji="1" lang="zh-CN" altLang="en-US" dirty="0" smtClean="0"/>
              <a:t>中心需求</a:t>
            </a:r>
            <a:endParaRPr kumimoji="1" lang="zh-CN" altLang="en-US" dirty="0"/>
          </a:p>
        </p:txBody>
      </p:sp>
      <p:pic>
        <p:nvPicPr>
          <p:cNvPr id="4" name="图片 3" descr="图片4"/>
          <p:cNvPicPr>
            <a:picLocks noChangeAspect="1"/>
          </p:cNvPicPr>
          <p:nvPr/>
        </p:nvPicPr>
        <p:blipFill>
          <a:blip r:embed="rId2"/>
          <a:stretch>
            <a:fillRect/>
          </a:stretch>
        </p:blipFill>
        <p:spPr>
          <a:xfrm>
            <a:off x="6903720" y="2437130"/>
            <a:ext cx="4838065" cy="4409440"/>
          </a:xfrm>
          <a:prstGeom prst="rect">
            <a:avLst/>
          </a:prstGeom>
        </p:spPr>
      </p:pic>
    </p:spTree>
  </p:cSld>
  <p:clrMapOvr>
    <a:masterClrMapping/>
  </p:clrMapOvr>
  <p:transition spd="slow" advClick="0">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9201"/>
  <p:tag name="KSO_WM_UNIT_TYPE" val="a"/>
  <p:tag name="KSO_WM_UNIT_INDEX" val="1"/>
  <p:tag name="KSO_WM_UNIT_ID" val="256*a*1"/>
  <p:tag name="KSO_WM_UNIT_CLEAR" val="1"/>
  <p:tag name="KSO_WM_UNIT_LAYERLEVEL" val="1"/>
  <p:tag name="KSO_WM_UNIT_VALUE" val="30"/>
  <p:tag name="KSO_WM_UNIT_ISCONTENTSTITLE" val="0"/>
  <p:tag name="KSO_WM_UNIT_HIGHLIGHT" val="0"/>
  <p:tag name="KSO_WM_UNIT_COMPATIBLE" val="0"/>
  <p:tag name="KSO_WM_BEAUTIFY_FLAG" val="#wm#"/>
  <p:tag name="KSO_WM_UNIT_PRESET_TEXT_INDEX" val="3"/>
  <p:tag name="KSO_WM_UNIT_PRESET_TEXT_LEN" val="17"/>
  <p:tag name="KSO_WM_TAG_VERSION" val="1.0"/>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4_1"/>
  <p:tag name="KSO_WM_UNIT_ID" val="258*m_h_a*1_4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5_1"/>
  <p:tag name="KSO_WM_UNIT_ID" val="258*m_h_a*1_5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1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g"/>
  <p:tag name="KSO_WM_UNIT_INDEX" val="1"/>
  <p:tag name="KSO_WM_UNIT_ID" val="258*g*1"/>
  <p:tag name="KSO_WM_UNIT_CLEAR" val="1"/>
  <p:tag name="KSO_WM_UNIT_LAYERLEVEL" val="1"/>
  <p:tag name="KSO_WM_UNIT_VALUE" val="19"/>
  <p:tag name="KSO_WM_UNIT_HIGHLIGHT" val="0"/>
  <p:tag name="KSO_WM_UNIT_COMPATIBLE" val="1"/>
  <p:tag name="KSO_WM_UNIT_RELATE_UNITID" val="diagram22_5*m*1"/>
  <p:tag name="KSO_WM_BEAUTIFY_FLAG" val="#wm#"/>
  <p:tag name="KSO_WM_UNIT_PRESET_TEXT_INDEX" val="3"/>
  <p:tag name="KSO_WM_UNIT_PRESET_TEXT_LEN" val="17"/>
  <p:tag name="KSO_WM_TAG_VERSION" val="1.0"/>
</p:tagLst>
</file>

<file path=ppt/tags/tag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g"/>
  <p:tag name="KSO_WM_UNIT_INDEX" val="1"/>
  <p:tag name="KSO_WM_UNIT_ID" val="258*g*1"/>
  <p:tag name="KSO_WM_UNIT_CLEAR" val="1"/>
  <p:tag name="KSO_WM_UNIT_LAYERLEVEL" val="1"/>
  <p:tag name="KSO_WM_UNIT_VALUE" val="19"/>
  <p:tag name="KSO_WM_UNIT_HIGHLIGHT" val="0"/>
  <p:tag name="KSO_WM_UNIT_COMPATIBLE" val="1"/>
  <p:tag name="KSO_WM_UNIT_RELATE_UNITID" val="diagram22_5*m*1"/>
  <p:tag name="KSO_WM_BEAUTIFY_FLAG" val="#wm#"/>
  <p:tag name="KSO_WM_UNIT_PRESET_TEXT_INDEX" val="3"/>
  <p:tag name="KSO_WM_UNIT_PRESET_TEXT_LEN" val="17"/>
  <p:tag name="KSO_WM_TAG_VERSION" val="1.0"/>
</p:tagLst>
</file>

<file path=ppt/tags/tag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i"/>
  <p:tag name="KSO_WM_UNIT_INDEX" val="1_1"/>
  <p:tag name="KSO_WM_UNIT_ID" val="258*q_i*1_1"/>
  <p:tag name="KSO_WM_UNIT_CLEAR" val="1"/>
  <p:tag name="KSO_WM_UNIT_LAYERLEVEL" val="1_1"/>
  <p:tag name="KSO_WM_BEAUTIFY_FLAG" val="#wm#"/>
  <p:tag name="KSO_WM_TAG_VERSION" val="1.0"/>
  <p:tag name="KSO_WM_DIAGRAM_GROUP_CODE" val="q1-1"/>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h_f"/>
  <p:tag name="KSO_WM_UNIT_INDEX" val="1_2_1"/>
  <p:tag name="KSO_WM_UNIT_ID" val="258*q_h_f*1_2_1"/>
  <p:tag name="KSO_WM_UNIT_CLEAR" val="1"/>
  <p:tag name="KSO_WM_UNIT_LAYERLEVEL" val="1_1_1"/>
  <p:tag name="KSO_WM_UNIT_VALUE" val="16"/>
  <p:tag name="KSO_WM_UNIT_HIGHLIGHT" val="0"/>
  <p:tag name="KSO_WM_UNIT_COMPATIBLE" val="0"/>
  <p:tag name="KSO_WM_BEAUTIFY_FLAG" val="#wm#"/>
  <p:tag name="KSO_WM_UNIT_PRESET_TEXT_INDEX" val="4"/>
  <p:tag name="KSO_WM_UNIT_PRESET_TEXT_LEN" val="26"/>
  <p:tag name="KSO_WM_TAG_VERSION" val="1.0"/>
  <p:tag name="KSO_WM_DIAGRAM_GROUP_CODE" val="q1-1"/>
</p:tagLst>
</file>

<file path=ppt/tags/tag16.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2"/>
  <p:tag name="KSO_WM_UNIT_ID" val="258*q_i*1_2"/>
  <p:tag name="KSO_WM_UNIT_CLEAR" val="1"/>
  <p:tag name="KSO_WM_UNIT_LAYERLEVEL" val="1_1"/>
  <p:tag name="KSO_WM_BEAUTIFY_FLAG" val="#wm#"/>
  <p:tag name="KSO_WM_TAG_VERSION" val="1.0"/>
</p:tagLst>
</file>

<file path=ppt/tags/tag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h_f"/>
  <p:tag name="KSO_WM_UNIT_INDEX" val="1_5_1"/>
  <p:tag name="KSO_WM_UNIT_ID" val="258*q_h_f*1_5_1"/>
  <p:tag name="KSO_WM_UNIT_CLEAR" val="1"/>
  <p:tag name="KSO_WM_UNIT_LAYERLEVEL" val="1_1_1"/>
  <p:tag name="KSO_WM_UNIT_VALUE" val="16"/>
  <p:tag name="KSO_WM_UNIT_HIGHLIGHT" val="0"/>
  <p:tag name="KSO_WM_UNIT_COMPATIBLE" val="0"/>
  <p:tag name="KSO_WM_BEAUTIFY_FLAG" val="#wm#"/>
  <p:tag name="KSO_WM_UNIT_PRESET_TEXT_INDEX" val="4"/>
  <p:tag name="KSO_WM_UNIT_PRESET_TEXT_LEN" val="26"/>
  <p:tag name="KSO_WM_TAG_VERSION" val="1.0"/>
  <p:tag name="KSO_WM_DIAGRAM_GROUP_CODE" val="q1-1"/>
</p:tagLst>
</file>

<file path=ppt/tags/tag18.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3"/>
  <p:tag name="KSO_WM_UNIT_ID" val="258*q_i*1_3"/>
  <p:tag name="KSO_WM_UNIT_CLEAR" val="1"/>
  <p:tag name="KSO_WM_UNIT_LAYERLEVEL" val="1_1"/>
  <p:tag name="KSO_WM_BEAUTIFY_FLAG" val="#wm#"/>
  <p:tag name="KSO_WM_TAG_VERSION" val="1.0"/>
</p:tagLst>
</file>

<file path=ppt/tags/tag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h_f"/>
  <p:tag name="KSO_WM_UNIT_INDEX" val="1_4_1"/>
  <p:tag name="KSO_WM_UNIT_ID" val="258*q_h_f*1_4_1"/>
  <p:tag name="KSO_WM_UNIT_CLEAR" val="1"/>
  <p:tag name="KSO_WM_UNIT_LAYERLEVEL" val="1_1_1"/>
  <p:tag name="KSO_WM_UNIT_VALUE" val="16"/>
  <p:tag name="KSO_WM_UNIT_HIGHLIGHT" val="0"/>
  <p:tag name="KSO_WM_UNIT_COMPATIBLE" val="0"/>
  <p:tag name="KSO_WM_BEAUTIFY_FLAG" val="#wm#"/>
  <p:tag name="KSO_WM_UNIT_PRESET_TEXT_INDEX" val="4"/>
  <p:tag name="KSO_WM_UNIT_PRESET_TEXT_LEN" val="26"/>
  <p:tag name="KSO_WM_TAG_VERSION" val="1.0"/>
  <p:tag name="KSO_WM_DIAGRAM_GROUP_CODE" val="q1-1"/>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1_1"/>
  <p:tag name="KSO_WM_UNIT_ID" val="258*m_h_a*1_1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20.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4"/>
  <p:tag name="KSO_WM_UNIT_ID" val="258*q_i*1_4"/>
  <p:tag name="KSO_WM_UNIT_CLEAR" val="1"/>
  <p:tag name="KSO_WM_UNIT_LAYERLEVEL" val="1_1"/>
  <p:tag name="KSO_WM_BEAUTIFY_FLAG" val="#wm#"/>
  <p:tag name="KSO_WM_TAG_VERSION" val="1.0"/>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h_f"/>
  <p:tag name="KSO_WM_UNIT_INDEX" val="1_3_1"/>
  <p:tag name="KSO_WM_UNIT_ID" val="258*q_h_f*1_3_1"/>
  <p:tag name="KSO_WM_UNIT_CLEAR" val="1"/>
  <p:tag name="KSO_WM_UNIT_LAYERLEVEL" val="1_1_1"/>
  <p:tag name="KSO_WM_UNIT_VALUE" val="16"/>
  <p:tag name="KSO_WM_UNIT_HIGHLIGHT" val="0"/>
  <p:tag name="KSO_WM_UNIT_COMPATIBLE" val="0"/>
  <p:tag name="KSO_WM_BEAUTIFY_FLAG" val="#wm#"/>
  <p:tag name="KSO_WM_UNIT_PRESET_TEXT_INDEX" val="4"/>
  <p:tag name="KSO_WM_UNIT_PRESET_TEXT_LEN" val="26"/>
  <p:tag name="KSO_WM_TAG_VERSION" val="1.0"/>
  <p:tag name="KSO_WM_DIAGRAM_GROUP_CODE" val="q1-1"/>
</p:tagLst>
</file>

<file path=ppt/tags/tag22.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5"/>
  <p:tag name="KSO_WM_UNIT_ID" val="258*q_i*1_5"/>
  <p:tag name="KSO_WM_UNIT_CLEAR" val="1"/>
  <p:tag name="KSO_WM_UNIT_LAYERLEVEL" val="1_1"/>
  <p:tag name="KSO_WM_BEAUTIFY_FLAG" val="#wm#"/>
  <p:tag name="KSO_WM_TAG_VERSION" val="1.0"/>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160334"/>
  <p:tag name="KSO_WM_UNIT_TYPE" val="q_h_f"/>
  <p:tag name="KSO_WM_UNIT_INDEX" val="1_1_1"/>
  <p:tag name="KSO_WM_UNIT_ID" val="258*q_h_f*1_1_1"/>
  <p:tag name="KSO_WM_UNIT_CLEAR" val="1"/>
  <p:tag name="KSO_WM_UNIT_LAYERLEVEL" val="1_1_1"/>
  <p:tag name="KSO_WM_UNIT_VALUE" val="16"/>
  <p:tag name="KSO_WM_UNIT_HIGHLIGHT" val="0"/>
  <p:tag name="KSO_WM_UNIT_COMPATIBLE" val="0"/>
  <p:tag name="KSO_WM_BEAUTIFY_FLAG" val="#wm#"/>
  <p:tag name="KSO_WM_UNIT_PRESET_TEXT_INDEX" val="4"/>
  <p:tag name="KSO_WM_UNIT_PRESET_TEXT_LEN" val="26"/>
  <p:tag name="KSO_WM_TAG_VERSION" val="1.0"/>
  <p:tag name="KSO_WM_DIAGRAM_GROUP_CODE" val="q1-1"/>
</p:tagLst>
</file>

<file path=ppt/tags/tag24.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6"/>
  <p:tag name="KSO_WM_UNIT_ID" val="258*q_i*1_6"/>
  <p:tag name="KSO_WM_UNIT_CLEAR" val="1"/>
  <p:tag name="KSO_WM_UNIT_LAYERLEVEL" val="1_1"/>
  <p:tag name="KSO_WM_BEAUTIFY_FLAG" val="#wm#"/>
  <p:tag name="KSO_WM_TAG_VERSION" val="1.0"/>
</p:tagLst>
</file>

<file path=ppt/tags/tag25.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7"/>
  <p:tag name="KSO_WM_UNIT_ID" val="258*q_i*1_7"/>
  <p:tag name="KSO_WM_UNIT_CLEAR" val="1"/>
  <p:tag name="KSO_WM_UNIT_LAYERLEVEL" val="1_1"/>
  <p:tag name="KSO_WM_BEAUTIFY_FLAG" val="#wm#"/>
  <p:tag name="KSO_WM_TAG_VERSION" val="1.0"/>
</p:tagLst>
</file>

<file path=ppt/tags/tag26.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8"/>
  <p:tag name="KSO_WM_UNIT_ID" val="258*q_i*1_8"/>
  <p:tag name="KSO_WM_UNIT_CLEAR" val="1"/>
  <p:tag name="KSO_WM_UNIT_LAYERLEVEL" val="1_1"/>
  <p:tag name="KSO_WM_BEAUTIFY_FLAG" val="#wm#"/>
  <p:tag name="KSO_WM_TAG_VERSION" val="1.0"/>
</p:tagLst>
</file>

<file path=ppt/tags/tag27.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9"/>
  <p:tag name="KSO_WM_UNIT_ID" val="258*q_i*1_9"/>
  <p:tag name="KSO_WM_UNIT_CLEAR" val="1"/>
  <p:tag name="KSO_WM_UNIT_LAYERLEVEL" val="1_1"/>
  <p:tag name="KSO_WM_BEAUTIFY_FLAG" val="#wm#"/>
  <p:tag name="KSO_WM_TAG_VERSION" val="1.0"/>
</p:tagLst>
</file>

<file path=ppt/tags/tag28.xml><?xml version="1.0" encoding="utf-8"?>
<p:tagLst xmlns:a="http://schemas.openxmlformats.org/drawingml/2006/main" xmlns:r="http://schemas.openxmlformats.org/officeDocument/2006/relationships" xmlns:p="http://schemas.openxmlformats.org/presentationml/2006/main">
  <p:tag name="KSO_WM_DIAGRAM_GROUP_CODE" val="q1-1"/>
  <p:tag name="KSO_WM_TEMPLATE_CATEGORY" val="diagram"/>
  <p:tag name="KSO_WM_TEMPLATE_INDEX" val="160334"/>
  <p:tag name="KSO_WM_UNIT_TYPE" val="q_i"/>
  <p:tag name="KSO_WM_UNIT_INDEX" val="1_10"/>
  <p:tag name="KSO_WM_UNIT_ID" val="258*q_i*1_10"/>
  <p:tag name="KSO_WM_UNIT_CLEAR" val="1"/>
  <p:tag name="KSO_WM_UNIT_LAYERLEVEL" val="1_1"/>
  <p:tag name="KSO_WM_BEAUTIFY_FLAG" val="#wm#"/>
  <p:tag name="KSO_WM_TAG_VERSION" val="1.0"/>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024_1*i*1"/>
  <p:tag name="KSO_WM_TEMPLATE_CATEGORY" val="diagram"/>
  <p:tag name="KSO_WM_TEMPLATE_INDEX" val="9024"/>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2_1"/>
  <p:tag name="KSO_WM_UNIT_ID" val="258*m_h_a*1_2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3_1"/>
  <p:tag name="KSO_WM_UNIT_ID" val="258*m_h_a*1_3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4_1"/>
  <p:tag name="KSO_WM_UNIT_ID" val="258*m_h_a*1_4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5_1"/>
  <p:tag name="KSO_WM_UNIT_ID" val="258*m_h_a*1_5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1_1"/>
  <p:tag name="KSO_WM_UNIT_ID" val="258*m_h_a*1_1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2_1"/>
  <p:tag name="KSO_WM_UNIT_ID" val="258*m_h_a*1_2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ags/tag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2"/>
  <p:tag name="KSO_WM_UNIT_TYPE" val="m_h_a"/>
  <p:tag name="KSO_WM_UNIT_INDEX" val="1_3_1"/>
  <p:tag name="KSO_WM_UNIT_ID" val="258*m_h_a*1_3_1"/>
  <p:tag name="KSO_WM_UNIT_CLEAR" val="1"/>
  <p:tag name="KSO_WM_UNIT_LAYERLEVEL" val="1_1_1"/>
  <p:tag name="KSO_WM_UNIT_VALUE" val="42"/>
  <p:tag name="KSO_WM_UNIT_HIGHLIGHT" val="0"/>
  <p:tag name="KSO_WM_UNIT_COMPATIBLE" val="0"/>
  <p:tag name="KSO_WM_UNIT_PRESET_TEXT" val="LOREM"/>
  <p:tag name="KSO_WM_BEAUTIFY_FLAG" val="#wm#"/>
  <p:tag name="KSO_WM_DIAGRAM_GROUP_CODE" val="m1-1"/>
  <p:tag name="KSO_WM_TAG_VERSION" val="1.0"/>
</p:tagLst>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50000"/>
          </a:schemeClr>
        </a:solidFill>
        <a:ln>
          <a:noFill/>
        </a:ln>
      </a:spPr>
      <a:bodyPr anchor="ctr"/>
      <a:lstStyle>
        <a:defPPr algn="ctr" eaLnBrk="1" fontAlgn="auto" hangingPunct="1">
          <a:spcBef>
            <a:spcPts val="0"/>
          </a:spcBef>
          <a:spcAft>
            <a:spcPts val="0"/>
          </a:spcAft>
          <a:defRPr/>
        </a:defPPr>
      </a:lstStyle>
      <a:style>
        <a:lnRef idx="2">
          <a:schemeClr val="accent1">
            <a:shade val="50000"/>
          </a:schemeClr>
        </a:lnRef>
        <a:fillRef idx="1">
          <a:schemeClr val="accent1"/>
        </a:fillRef>
        <a:effectRef idx="0">
          <a:schemeClr val="accent1"/>
        </a:effectRef>
        <a:fontRef idx="minor">
          <a:schemeClr val="lt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4286</TotalTime>
  <Words>3871</Words>
  <Application>Microsoft Macintosh PowerPoint</Application>
  <PresentationFormat>宽屏</PresentationFormat>
  <Paragraphs>765</Paragraphs>
  <Slides>68</Slides>
  <Notes>12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68</vt:i4>
      </vt:variant>
    </vt:vector>
  </HeadingPairs>
  <TitlesOfParts>
    <vt:vector size="89" baseType="lpstr">
      <vt:lpstr>Agency FB</vt:lpstr>
      <vt:lpstr>Calibri</vt:lpstr>
      <vt:lpstr>Calibri Light</vt:lpstr>
      <vt:lpstr>Impact</vt:lpstr>
      <vt:lpstr>Lucida Grande</vt:lpstr>
      <vt:lpstr>Microsoft YaHei</vt:lpstr>
      <vt:lpstr>Microsoft YaHei Light</vt:lpstr>
      <vt:lpstr>Segoe UI</vt:lpstr>
      <vt:lpstr>SimHei</vt:lpstr>
      <vt:lpstr>Times New Roman</vt:lpstr>
      <vt:lpstr>Wingdings</vt:lpstr>
      <vt:lpstr>Wingdings 3</vt:lpstr>
      <vt:lpstr>Yu Gothic UI Semibold</vt:lpstr>
      <vt:lpstr>方正兰亭特黑简体</vt:lpstr>
      <vt:lpstr>方正姚体</vt:lpstr>
      <vt:lpstr>黑体</vt:lpstr>
      <vt:lpstr>宋体</vt:lpstr>
      <vt:lpstr>微软雅黑</vt:lpstr>
      <vt:lpstr>微软雅黑 Light</vt:lpstr>
      <vt:lpstr>Arial</vt:lpstr>
      <vt:lpstr>Office 主题</vt:lpstr>
      <vt:lpstr>PowerPoint 演示文稿</vt:lpstr>
      <vt:lpstr>目录</vt:lpstr>
      <vt:lpstr>PowerPoint 演示文稿</vt:lpstr>
      <vt:lpstr>PowerPoint 演示文稿</vt:lpstr>
      <vt:lpstr>企业荣誉</vt:lpstr>
      <vt:lpstr>技术优势</vt:lpstr>
      <vt:lpstr>PowerPoint 演示文稿</vt:lpstr>
      <vt:lpstr>以人为核心组织数据及展开分析</vt:lpstr>
      <vt:lpstr>客户联络中心需求</vt:lpstr>
      <vt:lpstr>操作中心需求</vt:lpstr>
      <vt:lpstr>研发及运维中心需求</vt:lpstr>
      <vt:lpstr>营业网点需求</vt:lpstr>
      <vt:lpstr>效率提升需求</vt:lpstr>
      <vt:lpstr>政策要求</vt:lpstr>
      <vt:lpstr>国际技术发展趋势</vt:lpstr>
      <vt:lpstr>PowerPoint 演示文稿</vt:lpstr>
      <vt:lpstr>“UEBA：用户个体行为分析”</vt:lpstr>
      <vt:lpstr>专注于录屏、操作行为文本化分析</vt:lpstr>
      <vt:lpstr>操作过程记录</vt:lpstr>
      <vt:lpstr>录屏策略</vt:lpstr>
      <vt:lpstr>专利录屏技术</vt:lpstr>
      <vt:lpstr>强大回放能力</vt:lpstr>
      <vt:lpstr>全面用户“真实”行为采集</vt:lpstr>
      <vt:lpstr>丰富的行为数据</vt:lpstr>
      <vt:lpstr>技术对接能力视图，ELK</vt:lpstr>
      <vt:lpstr>操作行为文本化</vt:lpstr>
      <vt:lpstr>操作行为文本化</vt:lpstr>
      <vt:lpstr>用户画像</vt:lpstr>
      <vt:lpstr>用户画像（续）</vt:lpstr>
      <vt:lpstr>用户效率分析</vt:lpstr>
      <vt:lpstr>用户效率分析（续）</vt:lpstr>
      <vt:lpstr>应用和网站知识库</vt:lpstr>
      <vt:lpstr>应用使用分析</vt:lpstr>
      <vt:lpstr>全文搜索引擎</vt:lpstr>
      <vt:lpstr>自定义仪表盘</vt:lpstr>
      <vt:lpstr>自定义视图可用于报表和仪表盘</vt:lpstr>
      <vt:lpstr>客户端Agent</vt:lpstr>
      <vt:lpstr>PowerPoint 演示文稿</vt:lpstr>
      <vt:lpstr>PowerPoint 演示文稿</vt:lpstr>
      <vt:lpstr>PowerPoint 演示文稿</vt:lpstr>
      <vt:lpstr>真实的业务行为数据</vt:lpstr>
      <vt:lpstr>PowerPoint 演示文稿</vt:lpstr>
      <vt:lpstr>座席业务行为合规性分析</vt:lpstr>
      <vt:lpstr>流程分析－通话流程</vt:lpstr>
      <vt:lpstr>流程分析－卡片激活流程</vt:lpstr>
      <vt:lpstr>PowerPoint 演示文稿</vt:lpstr>
      <vt:lpstr>运维需求</vt:lpstr>
      <vt:lpstr>运维需求</vt:lpstr>
      <vt:lpstr>行为数据</vt:lpstr>
      <vt:lpstr>操作行为文本化</vt:lpstr>
      <vt:lpstr>用户联系分析</vt:lpstr>
      <vt:lpstr>文档追踪分析</vt:lpstr>
      <vt:lpstr>自定义报表</vt:lpstr>
      <vt:lpstr>网页应用性能分析</vt:lpstr>
      <vt:lpstr>系统部署</vt:lpstr>
      <vt:lpstr>系统参数</vt:lpstr>
      <vt:lpstr>PowerPoint 演示文稿</vt:lpstr>
      <vt:lpstr>艺赛旗解决方案一览</vt:lpstr>
      <vt:lpstr>交通银行太平洋信用卡中心案例</vt:lpstr>
      <vt:lpstr>上海移动案例</vt:lpstr>
      <vt:lpstr>浦发银行案例</vt:lpstr>
      <vt:lpstr>浦发银行案例（续）</vt:lpstr>
      <vt:lpstr>江南银行案例</vt:lpstr>
      <vt:lpstr>中移在线案例</vt:lpstr>
      <vt:lpstr>深圳公安案例</vt:lpstr>
      <vt:lpstr>中国太平案例</vt:lpstr>
      <vt:lpstr>丰富的客户，全面的服务覆盖</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zhuo yuan</dc:creator>
  <cp:lastModifiedBy>Microsoft Office 用户</cp:lastModifiedBy>
  <cp:revision>298</cp:revision>
  <dcterms:created xsi:type="dcterms:W3CDTF">2014-06-17T15:52:00Z</dcterms:created>
  <dcterms:modified xsi:type="dcterms:W3CDTF">2018-05-25T08:23:49Z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